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65" r:id="rId2"/>
    <p:sldId id="257" r:id="rId3"/>
    <p:sldId id="261" r:id="rId4"/>
    <p:sldId id="259" r:id="rId5"/>
    <p:sldId id="2164" r:id="rId6"/>
    <p:sldId id="468" r:id="rId7"/>
    <p:sldId id="469" r:id="rId8"/>
    <p:sldId id="470" r:id="rId9"/>
    <p:sldId id="471" r:id="rId10"/>
    <p:sldId id="472" r:id="rId11"/>
    <p:sldId id="473" r:id="rId12"/>
    <p:sldId id="2165" r:id="rId13"/>
    <p:sldId id="2166" r:id="rId14"/>
    <p:sldId id="2168" r:id="rId15"/>
    <p:sldId id="474" r:id="rId16"/>
    <p:sldId id="2167" r:id="rId17"/>
    <p:sldId id="475" r:id="rId18"/>
    <p:sldId id="476" r:id="rId19"/>
    <p:sldId id="2154" r:id="rId20"/>
    <p:sldId id="2155" r:id="rId21"/>
    <p:sldId id="2156" r:id="rId22"/>
    <p:sldId id="262" r:id="rId23"/>
    <p:sldId id="2157" r:id="rId24"/>
    <p:sldId id="260" r:id="rId25"/>
    <p:sldId id="2158" r:id="rId26"/>
    <p:sldId id="2159" r:id="rId27"/>
    <p:sldId id="2161" r:id="rId28"/>
    <p:sldId id="2162" r:id="rId29"/>
    <p:sldId id="2163" r:id="rId30"/>
    <p:sldId id="270" r:id="rId31"/>
  </p:sldIdLst>
  <p:sldSz cx="18288000" cy="10287000"/>
  <p:notesSz cx="6858000" cy="9144000"/>
  <p:embeddedFontLst>
    <p:embeddedFont>
      <p:font typeface="Arimo" panose="020B0604020202020204" charset="0"/>
      <p:regular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Bold" panose="00000800000000000000" charset="0"/>
      <p:regular r:id="rId38"/>
    </p:embeddedFont>
    <p:embeddedFont>
      <p:font typeface="Poppins ExtraLight" panose="00000300000000000000" pitchFamily="2" charset="0"/>
      <p:regular r:id="rId39"/>
      <p:italic r:id="rId40"/>
    </p:embeddedFont>
    <p:embeddedFont>
      <p:font typeface="Poppins Heavy" panose="020B0604020202020204" charset="0"/>
      <p:regular r:id="rId41"/>
    </p:embeddedFont>
    <p:embeddedFont>
      <p:font typeface="Poppins Medium" panose="00000600000000000000" pitchFamily="2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03B"/>
    <a:srgbClr val="9369F3"/>
    <a:srgbClr val="FFFFFF"/>
    <a:srgbClr val="D61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86C4E-1838-4D23-A71D-0721C547C919}" type="datetimeFigureOut">
              <a:rPr lang="de-DE" smtClean="0"/>
              <a:t>02.02.2026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62476-226E-4479-B757-711D06B79D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50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utjahr.biz/2023/05/willkommen-im-deep-fake-zeitalter-wenn-fiktion-und-realitaet-den-platz-tausche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64D35-DB5D-4FDC-82F4-A5D684DD8D7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60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Kontext ist relevant: So wie wir Putin als Machtmenschen kennen, würde er nicht vor dem chinesischen Präsidenten knien und sich unterwürfig zeigen.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https://www.deutschlandfunk.de/xi-trifft-putin-100.html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62476-226E-4479-B757-711D06B79D0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371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5528C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https://www.gutjahr.biz/2023/05/willkommen-im-deep-fake-zeitalter-wenn-fiktion-und-realitaet-den-platz-tauschen/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5528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62476-226E-4479-B757-711D06B79D0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60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452DA-24AA-7997-A373-03F2AF835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DD730D-736E-D471-C758-75487974C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7E078EF-5ACB-8501-8AD3-64CDD59CB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492605-54C2-9368-6126-A75F4D21E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62476-226E-4479-B757-711D06B79D0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97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7CBEA-54B3-734A-049A-93EA8389F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C2FF623-A031-73E9-CB4E-157717DDC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9D36692-3E1B-F45A-8324-11C1D78EF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Calibri" panose="020F0502020204030204" pitchFamily="34" charset="0"/>
              <a:buNone/>
            </a:pPr>
            <a:r>
              <a:rPr lang="de-DE" b="0" dirty="0"/>
              <a:t>Original Video (in Englisch): https://video.ucdavis.edu/media/Deep+Fake+of+Barack+Obama/1_6zmvebuf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30728D-C261-FE92-BE0E-375FE5BC2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62476-226E-4479-B757-711D06B79D0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35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47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8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aI1Vv9MpYY?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Q54GDm1eL0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, Screenshot, Grafikdesign enthält.&#10;&#10;KI-generierte Inhalte können fehlerhaft sein.">
            <a:extLst>
              <a:ext uri="{FF2B5EF4-FFF2-40B4-BE49-F238E27FC236}">
                <a16:creationId xmlns:a16="http://schemas.microsoft.com/office/drawing/2014/main" id="{70F934D9-74DB-B2C1-5D32-907AB1B77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26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10858-7F5B-3BB6-9A15-55EF0177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72689A-B933-0235-0AE2-EEFD7F5B1CE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003D7F0-FA46-9297-E2C1-12F3D03C7A79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5A254A8-4CCC-C94A-98DC-29992C68B23A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786605E-D184-EB90-B964-9C9C57A64649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72356D67-2B57-10F3-7B5E-554B4CAC5134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 descr="Ein Bild, das Papagei, Person, Vogel, Baum enthält.&#10;&#10;Automatisch generierte Beschreibung">
            <a:extLst>
              <a:ext uri="{FF2B5EF4-FFF2-40B4-BE49-F238E27FC236}">
                <a16:creationId xmlns:a16="http://schemas.microsoft.com/office/drawing/2014/main" id="{CA7B5859-7964-9E2F-D129-AB3BDA5A2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71" y="1466718"/>
            <a:ext cx="12986658" cy="885411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02622C-B3D0-3F3C-8049-8EEF1B52AF00}"/>
              </a:ext>
            </a:extLst>
          </p:cNvPr>
          <p:cNvSpPr/>
          <p:nvPr/>
        </p:nvSpPr>
        <p:spPr>
          <a:xfrm>
            <a:off x="7834745" y="1866900"/>
            <a:ext cx="205791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b="1" dirty="0">
                <a:solidFill>
                  <a:schemeClr val="tx1"/>
                </a:solidFill>
              </a:rPr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407726964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74E4D-BA9C-EC6A-6187-3DB7E170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E6A8E1-C380-C8FB-BAE2-116547D2EB4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87239AD-CFAC-22E0-4C31-A1354F02D06F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B48D9E9-E509-4F4D-37F1-32693455519E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45229BD-8877-D97A-FA4B-544883E459D8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78168C0F-EE91-FD9C-1C8B-2014DC35F06E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D86C73-D28F-CB7E-6D3A-54B44343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81" y="1714500"/>
            <a:ext cx="6172200" cy="834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92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007FB-55EC-35E9-7155-B4322593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50BF20-2905-57F5-5623-57DEEBCBE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03B6E0F-C6F4-41F0-B5EB-39DB24B333CC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04ADFAE-A0DE-57C9-2118-E4CE4AF5D5B5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9B65E81-021E-74B6-0554-8248E32206C4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4D8B1425-0C61-8F90-B03A-A4C45CE8864D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6D4AB6-AFF6-1CDB-10D5-47F69935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81" y="1714500"/>
            <a:ext cx="6172200" cy="834256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5130D17-C929-B7FB-1A58-EB89E63CDD1E}"/>
              </a:ext>
            </a:extLst>
          </p:cNvPr>
          <p:cNvSpPr/>
          <p:nvPr/>
        </p:nvSpPr>
        <p:spPr>
          <a:xfrm>
            <a:off x="8115040" y="1714500"/>
            <a:ext cx="205791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b="1" dirty="0">
                <a:solidFill>
                  <a:schemeClr val="tx1"/>
                </a:solidFill>
              </a:rPr>
              <a:t>KI</a:t>
            </a:r>
          </a:p>
        </p:txBody>
      </p:sp>
    </p:spTree>
    <p:extLst>
      <p:ext uri="{BB962C8B-B14F-4D97-AF65-F5344CB8AC3E}">
        <p14:creationId xmlns:p14="http://schemas.microsoft.com/office/powerpoint/2010/main" val="185883754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5A85F-36BD-179C-A5EF-A1E6E7ABB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AA6DB7-B69C-900F-898B-178FD4358F3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BF666F5-8DFA-EAAB-AC24-9E2FF4726FCB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0ACCD29-7356-A653-46A2-64F9F2D8921F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E0EBA53-5DA4-A285-497E-AD94BD4EC30B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22962C06-46FE-3874-3589-BCBAFC50B96F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940E090-2763-4C96-BBCF-4E56C9535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81" y="1257300"/>
            <a:ext cx="4800600" cy="85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49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4DD6C-68D8-B981-93E3-B171F2BBB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7A6593-F267-268A-ABF4-1A72CF68B0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13AE0E3-1187-D37A-D08F-ACA862854B41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588BC0F-C5EF-2621-7DB6-4F2C0AED60EF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EC04588-4209-7D10-4879-4F0585B499D6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F56F62A6-85E6-8F74-0019-399DE0295CC2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19258E-DD41-83AD-8852-CE06EB3F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81" y="1257300"/>
            <a:ext cx="4800600" cy="851595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79E45E-2260-0987-278C-DE21B94A7AB9}"/>
              </a:ext>
            </a:extLst>
          </p:cNvPr>
          <p:cNvSpPr/>
          <p:nvPr/>
        </p:nvSpPr>
        <p:spPr>
          <a:xfrm>
            <a:off x="12279842" y="3771900"/>
            <a:ext cx="3341157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b="1" dirty="0">
                <a:solidFill>
                  <a:schemeClr val="tx1"/>
                </a:solidFill>
              </a:rPr>
              <a:t>Keine KI</a:t>
            </a:r>
          </a:p>
        </p:txBody>
      </p:sp>
    </p:spTree>
    <p:extLst>
      <p:ext uri="{BB962C8B-B14F-4D97-AF65-F5344CB8AC3E}">
        <p14:creationId xmlns:p14="http://schemas.microsoft.com/office/powerpoint/2010/main" val="32171801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8EF70-872F-351A-0491-B0077B51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76B24A-4A6B-17D8-EEF5-C69F29A9D54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51C753-EC44-FE36-9E08-AA21F746D036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F5FE559-3658-291A-5713-9949DA21A305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DBE85C8-2E08-16B0-002E-DDB53B2332EE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436C2620-5DB7-53CF-FFBE-03DEBC7F3F84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C4F4B9-7DDF-E018-BB5A-663BFA959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43" y="1590713"/>
            <a:ext cx="7724256" cy="85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1304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9FE5F-413E-D9A8-30A7-EA26857B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98AE550-F4B4-03CB-F934-1F6021BE543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A10B44C-2DF3-82A0-BACA-728DD9DC6EEF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F3D4CDA-9295-8E9F-AA1D-D4344D3E5724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2924F75-1FE4-0F79-76CC-2F34853D2201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E86DB812-CD98-C261-A5E2-0F73BB8D75EC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0CC9A2F-2501-B925-CECD-20CF979053E1}"/>
              </a:ext>
            </a:extLst>
          </p:cNvPr>
          <p:cNvSpPr/>
          <p:nvPr/>
        </p:nvSpPr>
        <p:spPr>
          <a:xfrm>
            <a:off x="8367711" y="558875"/>
            <a:ext cx="205791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b="1" dirty="0">
                <a:solidFill>
                  <a:schemeClr val="tx1"/>
                </a:solidFill>
              </a:rPr>
              <a:t>KI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6CC8465-1B2C-B5ED-A151-D58E70DE4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43" y="1590713"/>
            <a:ext cx="7724256" cy="85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4380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80D94-3E3A-0350-2885-D79CCAA7D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4F4756-57BE-2833-1A6B-214AFCDD818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4612A8F-3555-86E8-BCF5-03A3F87300DB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5D1354-8BB5-7F9C-EA87-34747F3BCB01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8CB56F9-C39B-A2A9-EB49-0C715742CCD9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62D8EEC0-496D-FA69-8DBE-F7C7649912A5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F31D12-96D9-625A-49C8-F5CDB1BA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514989"/>
            <a:ext cx="14173200" cy="88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0116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0FC48-EEF2-0D5B-B899-4BD29B0F0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569395-A78C-67ED-607B-4A60CFD3087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C7D0F95-A60E-1214-9F30-4700E5F7A294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D79C7F7-A64E-659D-B08B-C0C13C01DD01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868BC0D-FA77-567C-683C-0618D2B0ACEB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9DDC1D98-CBE9-A419-7438-E2C65DD05C7D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1092CF-70B0-2E9E-9DC7-DD40DB5C1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1514989"/>
            <a:ext cx="14173200" cy="881442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7D207A3-424F-A069-3367-04CD43A9CFAF}"/>
              </a:ext>
            </a:extLst>
          </p:cNvPr>
          <p:cNvSpPr/>
          <p:nvPr/>
        </p:nvSpPr>
        <p:spPr>
          <a:xfrm>
            <a:off x="8115040" y="1714500"/>
            <a:ext cx="205791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b="1" dirty="0">
                <a:solidFill>
                  <a:schemeClr val="tx1"/>
                </a:solidFill>
              </a:rPr>
              <a:t>KI</a:t>
            </a:r>
          </a:p>
        </p:txBody>
      </p:sp>
    </p:spTree>
    <p:extLst>
      <p:ext uri="{BB962C8B-B14F-4D97-AF65-F5344CB8AC3E}">
        <p14:creationId xmlns:p14="http://schemas.microsoft.com/office/powerpoint/2010/main" val="171091192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reenshot, Person, Im Haus enthält.&#10;&#10;Automatisch generierte Beschreibung">
            <a:extLst>
              <a:ext uri="{FF2B5EF4-FFF2-40B4-BE49-F238E27FC236}">
                <a16:creationId xmlns:a16="http://schemas.microsoft.com/office/drawing/2014/main" id="{E6775175-EE8F-557B-9732-8B025E510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01" y="0"/>
            <a:ext cx="18502835" cy="103563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A925FE7-682B-E4BB-D7AD-E13A86C68CC7}"/>
              </a:ext>
            </a:extLst>
          </p:cNvPr>
          <p:cNvSpPr txBox="1"/>
          <p:nvPr/>
        </p:nvSpPr>
        <p:spPr>
          <a:xfrm>
            <a:off x="12378980" y="3175089"/>
            <a:ext cx="6078354" cy="1790298"/>
          </a:xfrm>
          <a:prstGeom prst="rect">
            <a:avLst/>
          </a:prstGeom>
        </p:spPr>
        <p:txBody>
          <a:bodyPr vert="horz" wrap="square" lIns="0" tIns="68580" rIns="137160" bIns="68580" rtlCol="0" anchor="t">
            <a:noAutofit/>
          </a:bodyPr>
          <a:lstStyle/>
          <a:p>
            <a:pPr defTabSz="1371600">
              <a:spcBef>
                <a:spcPct val="0"/>
              </a:spcBef>
              <a:tabLst>
                <a:tab pos="1743075" algn="l"/>
              </a:tabLst>
            </a:pPr>
            <a:endParaRPr lang="de-DE" sz="4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445A032-51D4-31D4-1F28-A6E9F63AB7AB}"/>
              </a:ext>
            </a:extLst>
          </p:cNvPr>
          <p:cNvSpPr/>
          <p:nvPr/>
        </p:nvSpPr>
        <p:spPr>
          <a:xfrm>
            <a:off x="12199397" y="2844799"/>
            <a:ext cx="5783804" cy="25044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8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Kurzlink</a:t>
            </a:r>
            <a:r>
              <a:rPr lang="de-DE" sz="4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pPr algn="ctr"/>
            <a:r>
              <a:rPr lang="de-DE" sz="4800" b="1" dirty="0">
                <a:solidFill>
                  <a:schemeClr val="accent1"/>
                </a:solidFill>
              </a:rPr>
              <a:t>t1p.de/</a:t>
            </a:r>
            <a:r>
              <a:rPr lang="de-DE" sz="4800" b="1" dirty="0" err="1">
                <a:solidFill>
                  <a:schemeClr val="accent1"/>
                </a:solidFill>
              </a:rPr>
              <a:t>krrjr</a:t>
            </a:r>
            <a:endParaRPr lang="de-DE" sz="4800" b="1" dirty="0">
              <a:solidFill>
                <a:schemeClr val="accent1"/>
              </a:solidFill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973526A-DE1B-3F75-C9AC-94AE0B6FBE99}"/>
              </a:ext>
            </a:extLst>
          </p:cNvPr>
          <p:cNvGrpSpPr/>
          <p:nvPr/>
        </p:nvGrpSpPr>
        <p:grpSpPr>
          <a:xfrm rot="374906">
            <a:off x="-3581400" y="-571500"/>
            <a:ext cx="7467600" cy="11277600"/>
            <a:chOff x="0" y="0"/>
            <a:chExt cx="812800" cy="60960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615C940F-7206-083A-5F20-19DCF079105A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D6A60850-9349-7F6C-4FD8-29AB7C57335F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pic>
        <p:nvPicPr>
          <p:cNvPr id="8" name="Grafik 7" descr="Ein Bild, das Muster, Quadrat, Pixel, Design enthält.&#10;&#10;Automatisch generierte Beschreibung">
            <a:extLst>
              <a:ext uri="{FF2B5EF4-FFF2-40B4-BE49-F238E27FC236}">
                <a16:creationId xmlns:a16="http://schemas.microsoft.com/office/drawing/2014/main" id="{FC179873-3C20-5527-3AC7-4CF8BDD51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58" y="673452"/>
            <a:ext cx="5929642" cy="5929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29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780"/>
            <a:ext cx="29128795" cy="10269220"/>
            <a:chOff x="0" y="0"/>
            <a:chExt cx="7671781" cy="27046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71781" cy="2704651"/>
            </a:xfrm>
            <a:custGeom>
              <a:avLst/>
              <a:gdLst/>
              <a:ahLst/>
              <a:cxnLst/>
              <a:rect l="l" t="t" r="r" b="b"/>
              <a:pathLst>
                <a:path w="7671781" h="2704651">
                  <a:moveTo>
                    <a:pt x="0" y="0"/>
                  </a:moveTo>
                  <a:lnTo>
                    <a:pt x="7671781" y="0"/>
                  </a:lnTo>
                  <a:lnTo>
                    <a:pt x="7671781" y="2704651"/>
                  </a:lnTo>
                  <a:lnTo>
                    <a:pt x="0" y="2704651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7671781" cy="2780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099224">
            <a:off x="9986270" y="-1533537"/>
            <a:ext cx="8842138" cy="13371853"/>
          </a:xfrm>
          <a:custGeom>
            <a:avLst/>
            <a:gdLst/>
            <a:ahLst/>
            <a:cxnLst/>
            <a:rect l="l" t="t" r="r" b="b"/>
            <a:pathLst>
              <a:path w="8842138" h="13371853">
                <a:moveTo>
                  <a:pt x="0" y="0"/>
                </a:moveTo>
                <a:lnTo>
                  <a:pt x="8842138" y="0"/>
                </a:lnTo>
                <a:lnTo>
                  <a:pt x="8842138" y="13371853"/>
                </a:lnTo>
                <a:lnTo>
                  <a:pt x="0" y="13371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371402" y="2769658"/>
            <a:ext cx="7163458" cy="26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Was </a:t>
            </a:r>
            <a:r>
              <a:rPr lang="en-US" sz="24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machen</a:t>
            </a: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4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wir</a:t>
            </a: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4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heute</a:t>
            </a: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?:</a:t>
            </a:r>
          </a:p>
          <a:p>
            <a:pPr algn="l">
              <a:lnSpc>
                <a:spcPts val="3499"/>
              </a:lnSpc>
            </a:pPr>
            <a:endParaRPr lang="en-US" sz="2499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KI-Bilder </a:t>
            </a:r>
            <a:r>
              <a:rPr lang="en-US" sz="24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erkennen</a:t>
            </a:r>
            <a:endParaRPr lang="en-US" sz="2499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4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Digitaler</a:t>
            </a: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Escape Room</a:t>
            </a:r>
          </a:p>
          <a:p>
            <a:pPr marL="539749" lvl="1" indent="-269875" algn="l">
              <a:lnSpc>
                <a:spcPts val="3499"/>
              </a:lnSpc>
              <a:buAutoNum type="arabicPeriod"/>
            </a:pP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Was </a:t>
            </a:r>
            <a:r>
              <a:rPr lang="en-US" sz="24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sind</a:t>
            </a:r>
            <a:r>
              <a:rPr lang="en-US" sz="24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Deepfakes?</a:t>
            </a:r>
          </a:p>
          <a:p>
            <a:pPr algn="l">
              <a:lnSpc>
                <a:spcPts val="3499"/>
              </a:lnSpc>
            </a:pPr>
            <a:endParaRPr lang="en-US" sz="2499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71402" y="1486996"/>
            <a:ext cx="8663989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9"/>
              </a:lnSpc>
              <a:spcBef>
                <a:spcPct val="0"/>
              </a:spcBef>
            </a:pPr>
            <a:r>
              <a:rPr lang="en-US" sz="6999" b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Übersicht </a:t>
            </a:r>
          </a:p>
        </p:txBody>
      </p:sp>
    </p:spTree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C54AB-0FCA-D125-F136-CF908F18E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317242-3E8D-0888-0C89-8D3E3922E20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F31FD5D-86C1-4548-1665-68FAF26F2A65}"/>
              </a:ext>
            </a:extLst>
          </p:cNvPr>
          <p:cNvSpPr/>
          <p:nvPr/>
        </p:nvSpPr>
        <p:spPr>
          <a:xfrm>
            <a:off x="1142516" y="1077405"/>
            <a:ext cx="661596" cy="573785"/>
          </a:xfrm>
          <a:custGeom>
            <a:avLst/>
            <a:gdLst/>
            <a:ahLst/>
            <a:cxnLst/>
            <a:rect l="l" t="t" r="r" b="b"/>
            <a:pathLst>
              <a:path w="661596" h="573785">
                <a:moveTo>
                  <a:pt x="0" y="0"/>
                </a:moveTo>
                <a:lnTo>
                  <a:pt x="661596" y="0"/>
                </a:lnTo>
                <a:lnTo>
                  <a:pt x="661596" y="573785"/>
                </a:lnTo>
                <a:lnTo>
                  <a:pt x="0" y="57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E8E691D-F482-962C-2B4E-EAAACBF43C60}"/>
              </a:ext>
            </a:extLst>
          </p:cNvPr>
          <p:cNvSpPr/>
          <p:nvPr/>
        </p:nvSpPr>
        <p:spPr>
          <a:xfrm>
            <a:off x="5209727" y="2292843"/>
            <a:ext cx="407254" cy="783181"/>
          </a:xfrm>
          <a:custGeom>
            <a:avLst/>
            <a:gdLst/>
            <a:ahLst/>
            <a:cxnLst/>
            <a:rect l="l" t="t" r="r" b="b"/>
            <a:pathLst>
              <a:path w="407254" h="783181">
                <a:moveTo>
                  <a:pt x="0" y="0"/>
                </a:moveTo>
                <a:lnTo>
                  <a:pt x="407254" y="0"/>
                </a:lnTo>
                <a:lnTo>
                  <a:pt x="407254" y="783181"/>
                </a:lnTo>
                <a:lnTo>
                  <a:pt x="0" y="78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688CC93-A8EA-86AD-3283-19B602493A88}"/>
              </a:ext>
            </a:extLst>
          </p:cNvPr>
          <p:cNvSpPr/>
          <p:nvPr/>
        </p:nvSpPr>
        <p:spPr>
          <a:xfrm>
            <a:off x="13573946" y="2358072"/>
            <a:ext cx="667748" cy="652724"/>
          </a:xfrm>
          <a:custGeom>
            <a:avLst/>
            <a:gdLst/>
            <a:ahLst/>
            <a:cxnLst/>
            <a:rect l="l" t="t" r="r" b="b"/>
            <a:pathLst>
              <a:path w="667748" h="652724">
                <a:moveTo>
                  <a:pt x="0" y="0"/>
                </a:moveTo>
                <a:lnTo>
                  <a:pt x="667749" y="0"/>
                </a:lnTo>
                <a:lnTo>
                  <a:pt x="667749" y="652724"/>
                </a:lnTo>
                <a:lnTo>
                  <a:pt x="0" y="65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AD523DE7-6628-9EC5-CC0A-CF5D597CFD44}"/>
              </a:ext>
            </a:extLst>
          </p:cNvPr>
          <p:cNvSpPr txBox="1"/>
          <p:nvPr/>
        </p:nvSpPr>
        <p:spPr>
          <a:xfrm>
            <a:off x="2263473" y="432880"/>
            <a:ext cx="13761053" cy="130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Zusammenfassung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: Daran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können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KI-Bilder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erkannt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werden</a:t>
            </a:r>
            <a:endParaRPr lang="en-US" sz="5000" b="1" dirty="0">
              <a:solidFill>
                <a:srgbClr val="000000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9A612ED-5092-DE76-7688-E3834FEE3AF8}"/>
              </a:ext>
            </a:extLst>
          </p:cNvPr>
          <p:cNvGrpSpPr/>
          <p:nvPr/>
        </p:nvGrpSpPr>
        <p:grpSpPr>
          <a:xfrm>
            <a:off x="605959" y="2306991"/>
            <a:ext cx="4554180" cy="3979509"/>
            <a:chOff x="0" y="0"/>
            <a:chExt cx="933217" cy="10481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0E6E5BE-BE2A-02F0-3B1C-5AB1BE401425}"/>
                </a:ext>
              </a:extLst>
            </p:cNvPr>
            <p:cNvSpPr/>
            <p:nvPr/>
          </p:nvSpPr>
          <p:spPr>
            <a:xfrm>
              <a:off x="0" y="0"/>
              <a:ext cx="933217" cy="1048101"/>
            </a:xfrm>
            <a:custGeom>
              <a:avLst/>
              <a:gdLst/>
              <a:ahLst/>
              <a:cxnLst/>
              <a:rect l="l" t="t" r="r" b="b"/>
              <a:pathLst>
                <a:path w="933217" h="1048101">
                  <a:moveTo>
                    <a:pt x="109247" y="0"/>
                  </a:moveTo>
                  <a:lnTo>
                    <a:pt x="823970" y="0"/>
                  </a:lnTo>
                  <a:cubicBezTo>
                    <a:pt x="884305" y="0"/>
                    <a:pt x="933217" y="48912"/>
                    <a:pt x="933217" y="109247"/>
                  </a:cubicBezTo>
                  <a:lnTo>
                    <a:pt x="933217" y="938854"/>
                  </a:lnTo>
                  <a:cubicBezTo>
                    <a:pt x="933217" y="999189"/>
                    <a:pt x="884305" y="1048101"/>
                    <a:pt x="823970" y="1048101"/>
                  </a:cubicBezTo>
                  <a:lnTo>
                    <a:pt x="109247" y="1048101"/>
                  </a:lnTo>
                  <a:cubicBezTo>
                    <a:pt x="48912" y="1048101"/>
                    <a:pt x="0" y="999189"/>
                    <a:pt x="0" y="938854"/>
                  </a:cubicBezTo>
                  <a:lnTo>
                    <a:pt x="0" y="109247"/>
                  </a:lnTo>
                  <a:cubicBezTo>
                    <a:pt x="0" y="48912"/>
                    <a:pt x="48912" y="0"/>
                    <a:pt x="109247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C99F2DD-2A28-8CE1-F6F9-095DB9B5F493}"/>
                </a:ext>
              </a:extLst>
            </p:cNvPr>
            <p:cNvSpPr txBox="1"/>
            <p:nvPr/>
          </p:nvSpPr>
          <p:spPr>
            <a:xfrm>
              <a:off x="0" y="19050"/>
              <a:ext cx="933217" cy="102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EB86454-CA00-D18D-B5D9-75AB94909043}"/>
              </a:ext>
            </a:extLst>
          </p:cNvPr>
          <p:cNvGrpSpPr/>
          <p:nvPr/>
        </p:nvGrpSpPr>
        <p:grpSpPr>
          <a:xfrm>
            <a:off x="6300660" y="2283448"/>
            <a:ext cx="4816218" cy="3979509"/>
            <a:chOff x="0" y="0"/>
            <a:chExt cx="933217" cy="104810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B11C84C-ECAD-6B2C-DA88-2D44C9960268}"/>
                </a:ext>
              </a:extLst>
            </p:cNvPr>
            <p:cNvSpPr/>
            <p:nvPr/>
          </p:nvSpPr>
          <p:spPr>
            <a:xfrm>
              <a:off x="0" y="0"/>
              <a:ext cx="933217" cy="1048101"/>
            </a:xfrm>
            <a:custGeom>
              <a:avLst/>
              <a:gdLst/>
              <a:ahLst/>
              <a:cxnLst/>
              <a:rect l="l" t="t" r="r" b="b"/>
              <a:pathLst>
                <a:path w="933217" h="1048101">
                  <a:moveTo>
                    <a:pt x="109247" y="0"/>
                  </a:moveTo>
                  <a:lnTo>
                    <a:pt x="823970" y="0"/>
                  </a:lnTo>
                  <a:cubicBezTo>
                    <a:pt x="884305" y="0"/>
                    <a:pt x="933217" y="48912"/>
                    <a:pt x="933217" y="109247"/>
                  </a:cubicBezTo>
                  <a:lnTo>
                    <a:pt x="933217" y="938854"/>
                  </a:lnTo>
                  <a:cubicBezTo>
                    <a:pt x="933217" y="999189"/>
                    <a:pt x="884305" y="1048101"/>
                    <a:pt x="823970" y="1048101"/>
                  </a:cubicBezTo>
                  <a:lnTo>
                    <a:pt x="109247" y="1048101"/>
                  </a:lnTo>
                  <a:cubicBezTo>
                    <a:pt x="48912" y="1048101"/>
                    <a:pt x="0" y="999189"/>
                    <a:pt x="0" y="938854"/>
                  </a:cubicBezTo>
                  <a:lnTo>
                    <a:pt x="0" y="109247"/>
                  </a:lnTo>
                  <a:cubicBezTo>
                    <a:pt x="0" y="48912"/>
                    <a:pt x="48912" y="0"/>
                    <a:pt x="109247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410FE18-E345-F865-E0B3-761C50AE412A}"/>
                </a:ext>
              </a:extLst>
            </p:cNvPr>
            <p:cNvSpPr txBox="1"/>
            <p:nvPr/>
          </p:nvSpPr>
          <p:spPr>
            <a:xfrm>
              <a:off x="0" y="19050"/>
              <a:ext cx="933217" cy="102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32" name="TextBox 32">
            <a:extLst>
              <a:ext uri="{FF2B5EF4-FFF2-40B4-BE49-F238E27FC236}">
                <a16:creationId xmlns:a16="http://schemas.microsoft.com/office/drawing/2014/main" id="{19F0544E-957E-C908-0889-47CD293E628B}"/>
              </a:ext>
            </a:extLst>
          </p:cNvPr>
          <p:cNvSpPr txBox="1"/>
          <p:nvPr/>
        </p:nvSpPr>
        <p:spPr>
          <a:xfrm>
            <a:off x="1073018" y="2848237"/>
            <a:ext cx="3747135" cy="46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6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Wasserzeichen</a:t>
            </a:r>
            <a:endParaRPr lang="en-US" sz="3600" b="1" dirty="0">
              <a:solidFill>
                <a:srgbClr val="FFFFFF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1BBEAFCB-FA12-2B4A-6077-DCEBB47A28EA}"/>
              </a:ext>
            </a:extLst>
          </p:cNvPr>
          <p:cNvSpPr txBox="1"/>
          <p:nvPr/>
        </p:nvSpPr>
        <p:spPr>
          <a:xfrm>
            <a:off x="6780561" y="2848236"/>
            <a:ext cx="2863563" cy="465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6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Logikfehler</a:t>
            </a:r>
            <a:endParaRPr lang="en-US" sz="3600" b="1" dirty="0">
              <a:solidFill>
                <a:srgbClr val="FFFFFF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39" name="TextBox 32">
            <a:extLst>
              <a:ext uri="{FF2B5EF4-FFF2-40B4-BE49-F238E27FC236}">
                <a16:creationId xmlns:a16="http://schemas.microsoft.com/office/drawing/2014/main" id="{153770DD-8AD5-61B2-7AC0-48950CCC830A}"/>
              </a:ext>
            </a:extLst>
          </p:cNvPr>
          <p:cNvSpPr txBox="1"/>
          <p:nvPr/>
        </p:nvSpPr>
        <p:spPr>
          <a:xfrm>
            <a:off x="1067064" y="3418123"/>
            <a:ext cx="3165729" cy="1783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Viele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Anbieter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kennzeichnen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KI-Bilder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mit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Wasserzeichen</a:t>
            </a:r>
            <a:endParaRPr lang="en-US" sz="2800" b="1" dirty="0">
              <a:solidFill>
                <a:srgbClr val="FFFFFF"/>
              </a:solidFill>
              <a:latin typeface="Poppins ExtraLight" panose="020B0502040204020203" pitchFamily="2" charset="0"/>
              <a:ea typeface="Poppins Heavy"/>
              <a:cs typeface="Poppins ExtraLight" panose="020B0502040204020203" pitchFamily="2" charset="0"/>
              <a:sym typeface="Poppins Heavy"/>
            </a:endParaRPr>
          </a:p>
        </p:txBody>
      </p:sp>
      <p:sp>
        <p:nvSpPr>
          <p:cNvPr id="40" name="TextBox 32">
            <a:extLst>
              <a:ext uri="{FF2B5EF4-FFF2-40B4-BE49-F238E27FC236}">
                <a16:creationId xmlns:a16="http://schemas.microsoft.com/office/drawing/2014/main" id="{0737B3A1-A6C6-0421-1DA9-4A7F4429BD33}"/>
              </a:ext>
            </a:extLst>
          </p:cNvPr>
          <p:cNvSpPr txBox="1"/>
          <p:nvPr/>
        </p:nvSpPr>
        <p:spPr>
          <a:xfrm>
            <a:off x="6798758" y="3336666"/>
            <a:ext cx="3165729" cy="2681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Häufig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enthalten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KI-Bilder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unrealistische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Details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oder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nicht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exestierende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Objekte</a:t>
            </a:r>
            <a:endParaRPr lang="en-US" sz="2800" b="1" dirty="0">
              <a:solidFill>
                <a:srgbClr val="FFFFFF"/>
              </a:solidFill>
              <a:latin typeface="Poppins ExtraLight" panose="020B0502040204020203" pitchFamily="2" charset="0"/>
              <a:ea typeface="Poppins Heavy"/>
              <a:cs typeface="Poppins ExtraLight" panose="020B0502040204020203" pitchFamily="2" charset="0"/>
              <a:sym typeface="Poppins Heavy"/>
            </a:endParaRPr>
          </a:p>
        </p:txBody>
      </p:sp>
      <p:pic>
        <p:nvPicPr>
          <p:cNvPr id="37" name="Grafik 36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7E6CF495-01F7-DEA7-79CD-6C803760D9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27200" r="33637" b="62724"/>
          <a:stretch/>
        </p:blipFill>
        <p:spPr>
          <a:xfrm>
            <a:off x="157108" y="1687355"/>
            <a:ext cx="1130185" cy="1150947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F7E41CB7-542F-29F4-032F-BBE8FDE24C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3" t="26190" r="15669" b="60614"/>
          <a:stretch/>
        </p:blipFill>
        <p:spPr>
          <a:xfrm>
            <a:off x="5828391" y="1658181"/>
            <a:ext cx="1130185" cy="1150947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8EBD2B80-4762-04CE-CE50-A1F7FC0031BE}"/>
              </a:ext>
            </a:extLst>
          </p:cNvPr>
          <p:cNvGrpSpPr/>
          <p:nvPr/>
        </p:nvGrpSpPr>
        <p:grpSpPr>
          <a:xfrm>
            <a:off x="12458473" y="2283448"/>
            <a:ext cx="4991327" cy="3979509"/>
            <a:chOff x="0" y="0"/>
            <a:chExt cx="933217" cy="104810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9449079-071E-0D03-F2F7-F8C04E1D1BCD}"/>
                </a:ext>
              </a:extLst>
            </p:cNvPr>
            <p:cNvSpPr/>
            <p:nvPr/>
          </p:nvSpPr>
          <p:spPr>
            <a:xfrm>
              <a:off x="0" y="0"/>
              <a:ext cx="933217" cy="1048101"/>
            </a:xfrm>
            <a:custGeom>
              <a:avLst/>
              <a:gdLst/>
              <a:ahLst/>
              <a:cxnLst/>
              <a:rect l="l" t="t" r="r" b="b"/>
              <a:pathLst>
                <a:path w="933217" h="1048101">
                  <a:moveTo>
                    <a:pt x="109247" y="0"/>
                  </a:moveTo>
                  <a:lnTo>
                    <a:pt x="823970" y="0"/>
                  </a:lnTo>
                  <a:cubicBezTo>
                    <a:pt x="884305" y="0"/>
                    <a:pt x="933217" y="48912"/>
                    <a:pt x="933217" y="109247"/>
                  </a:cubicBezTo>
                  <a:lnTo>
                    <a:pt x="933217" y="938854"/>
                  </a:lnTo>
                  <a:cubicBezTo>
                    <a:pt x="933217" y="999189"/>
                    <a:pt x="884305" y="1048101"/>
                    <a:pt x="823970" y="1048101"/>
                  </a:cubicBezTo>
                  <a:lnTo>
                    <a:pt x="109247" y="1048101"/>
                  </a:lnTo>
                  <a:cubicBezTo>
                    <a:pt x="48912" y="1048101"/>
                    <a:pt x="0" y="999189"/>
                    <a:pt x="0" y="938854"/>
                  </a:cubicBezTo>
                  <a:lnTo>
                    <a:pt x="0" y="109247"/>
                  </a:lnTo>
                  <a:cubicBezTo>
                    <a:pt x="0" y="48912"/>
                    <a:pt x="48912" y="0"/>
                    <a:pt x="109247" y="0"/>
                  </a:cubicBezTo>
                  <a:close/>
                </a:path>
              </a:pathLst>
            </a:custGeom>
            <a:solidFill>
              <a:srgbClr val="2750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A022E15-8618-D18B-FC51-970753EB8EA3}"/>
                </a:ext>
              </a:extLst>
            </p:cNvPr>
            <p:cNvSpPr txBox="1"/>
            <p:nvPr/>
          </p:nvSpPr>
          <p:spPr>
            <a:xfrm>
              <a:off x="0" y="19050"/>
              <a:ext cx="933217" cy="102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ECFE13BF-13AE-4CC1-32E9-20AA496B4021}"/>
              </a:ext>
            </a:extLst>
          </p:cNvPr>
          <p:cNvSpPr txBox="1"/>
          <p:nvPr/>
        </p:nvSpPr>
        <p:spPr>
          <a:xfrm>
            <a:off x="12907475" y="2809128"/>
            <a:ext cx="4542325" cy="907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4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Körnung</a:t>
            </a:r>
            <a:r>
              <a:rPr lang="en-US" sz="3400" b="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 und </a:t>
            </a:r>
            <a:r>
              <a:rPr lang="en-US" sz="34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Glättung</a:t>
            </a:r>
            <a:endParaRPr lang="en-US" sz="3400" b="1" dirty="0">
              <a:solidFill>
                <a:srgbClr val="FFFFFF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pic>
        <p:nvPicPr>
          <p:cNvPr id="41" name="Grafik 40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8CF1FC55-925F-30A0-733B-9D7A8D56B2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9" t="27315" r="3836" b="62609"/>
          <a:stretch/>
        </p:blipFill>
        <p:spPr>
          <a:xfrm>
            <a:off x="12009845" y="1622016"/>
            <a:ext cx="1130185" cy="1150947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 descr="Ein Bild, das Menschliches Gesicht, Lächeln, Person, Essen enthält.&#10;&#10;Automatisch generierte Beschreibung">
            <a:extLst>
              <a:ext uri="{FF2B5EF4-FFF2-40B4-BE49-F238E27FC236}">
                <a16:creationId xmlns:a16="http://schemas.microsoft.com/office/drawing/2014/main" id="{2CB5F681-ED18-A062-EC30-D577346346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t="50055" r="22387" b="10685"/>
          <a:stretch/>
        </p:blipFill>
        <p:spPr>
          <a:xfrm>
            <a:off x="1215393" y="6501582"/>
            <a:ext cx="3532860" cy="35467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 descr="Ein Bild, das Menschliches Gesicht, Person, Kleidung, Screenshot enthält.&#10;&#10;Automatisch generierte Beschreibung">
            <a:extLst>
              <a:ext uri="{FF2B5EF4-FFF2-40B4-BE49-F238E27FC236}">
                <a16:creationId xmlns:a16="http://schemas.microsoft.com/office/drawing/2014/main" id="{8BDD808F-AF84-2FCB-580D-F57A2030F1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t="11143" r="16576" b="49908"/>
          <a:stretch/>
        </p:blipFill>
        <p:spPr>
          <a:xfrm>
            <a:off x="6468678" y="6362283"/>
            <a:ext cx="4648200" cy="38253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32">
            <a:extLst>
              <a:ext uri="{FF2B5EF4-FFF2-40B4-BE49-F238E27FC236}">
                <a16:creationId xmlns:a16="http://schemas.microsoft.com/office/drawing/2014/main" id="{9EB2514C-AF00-1F01-8405-6F9BD30CC17A}"/>
              </a:ext>
            </a:extLst>
          </p:cNvPr>
          <p:cNvSpPr txBox="1"/>
          <p:nvPr/>
        </p:nvSpPr>
        <p:spPr>
          <a:xfrm>
            <a:off x="12907475" y="3783896"/>
            <a:ext cx="4313461" cy="1783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KI-Bilder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wirken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häufig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verpixelt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oder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haben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einen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Weichzeichner-Effekt</a:t>
            </a:r>
            <a:endParaRPr lang="en-US" sz="2800" b="1" dirty="0">
              <a:solidFill>
                <a:srgbClr val="FFFFFF"/>
              </a:solidFill>
              <a:latin typeface="Poppins ExtraLight" panose="020B0502040204020203" pitchFamily="2" charset="0"/>
              <a:ea typeface="Poppins Heavy"/>
              <a:cs typeface="Poppins ExtraLight" panose="020B0502040204020203" pitchFamily="2" charset="0"/>
              <a:sym typeface="Poppins Heavy"/>
            </a:endParaRPr>
          </a:p>
        </p:txBody>
      </p:sp>
      <p:pic>
        <p:nvPicPr>
          <p:cNvPr id="47" name="Grafik 46" descr="Ein Bild, das Fahrzeug, Menschliches Gesicht, Landfahrzeug, Auto enthält.&#10;&#10;Automatisch generierte Beschreibung">
            <a:extLst>
              <a:ext uri="{FF2B5EF4-FFF2-40B4-BE49-F238E27FC236}">
                <a16:creationId xmlns:a16="http://schemas.microsoft.com/office/drawing/2014/main" id="{C45F8EA8-8F06-9B64-6407-3BEB835DE8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53749" r="22412" b="7022"/>
          <a:stretch/>
        </p:blipFill>
        <p:spPr>
          <a:xfrm>
            <a:off x="13135943" y="6485091"/>
            <a:ext cx="3636386" cy="36471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452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25312-39CA-DF2F-9AA5-DF312ACE9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704BEB-4D48-891D-E08A-761FA96F4D8D}"/>
              </a:ext>
            </a:extLst>
          </p:cNvPr>
          <p:cNvSpPr/>
          <p:nvPr/>
        </p:nvSpPr>
        <p:spPr>
          <a:xfrm>
            <a:off x="157108" y="-96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1761F4C-5AE1-16A9-6549-F5D4BB559E08}"/>
              </a:ext>
            </a:extLst>
          </p:cNvPr>
          <p:cNvSpPr/>
          <p:nvPr/>
        </p:nvSpPr>
        <p:spPr>
          <a:xfrm>
            <a:off x="1142516" y="1077405"/>
            <a:ext cx="661596" cy="573785"/>
          </a:xfrm>
          <a:custGeom>
            <a:avLst/>
            <a:gdLst/>
            <a:ahLst/>
            <a:cxnLst/>
            <a:rect l="l" t="t" r="r" b="b"/>
            <a:pathLst>
              <a:path w="661596" h="573785">
                <a:moveTo>
                  <a:pt x="0" y="0"/>
                </a:moveTo>
                <a:lnTo>
                  <a:pt x="661596" y="0"/>
                </a:lnTo>
                <a:lnTo>
                  <a:pt x="661596" y="573785"/>
                </a:lnTo>
                <a:lnTo>
                  <a:pt x="0" y="57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460F12D-49A9-92CD-CB23-A899CB3F36D3}"/>
              </a:ext>
            </a:extLst>
          </p:cNvPr>
          <p:cNvSpPr/>
          <p:nvPr/>
        </p:nvSpPr>
        <p:spPr>
          <a:xfrm>
            <a:off x="5209727" y="2292843"/>
            <a:ext cx="407254" cy="783181"/>
          </a:xfrm>
          <a:custGeom>
            <a:avLst/>
            <a:gdLst/>
            <a:ahLst/>
            <a:cxnLst/>
            <a:rect l="l" t="t" r="r" b="b"/>
            <a:pathLst>
              <a:path w="407254" h="783181">
                <a:moveTo>
                  <a:pt x="0" y="0"/>
                </a:moveTo>
                <a:lnTo>
                  <a:pt x="407254" y="0"/>
                </a:lnTo>
                <a:lnTo>
                  <a:pt x="407254" y="783181"/>
                </a:lnTo>
                <a:lnTo>
                  <a:pt x="0" y="78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FB679765-BA4E-2D1E-CCF4-79CFC855414B}"/>
              </a:ext>
            </a:extLst>
          </p:cNvPr>
          <p:cNvSpPr/>
          <p:nvPr/>
        </p:nvSpPr>
        <p:spPr>
          <a:xfrm>
            <a:off x="13573946" y="2358072"/>
            <a:ext cx="667748" cy="652724"/>
          </a:xfrm>
          <a:custGeom>
            <a:avLst/>
            <a:gdLst/>
            <a:ahLst/>
            <a:cxnLst/>
            <a:rect l="l" t="t" r="r" b="b"/>
            <a:pathLst>
              <a:path w="667748" h="652724">
                <a:moveTo>
                  <a:pt x="0" y="0"/>
                </a:moveTo>
                <a:lnTo>
                  <a:pt x="667749" y="0"/>
                </a:lnTo>
                <a:lnTo>
                  <a:pt x="667749" y="652724"/>
                </a:lnTo>
                <a:lnTo>
                  <a:pt x="0" y="65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E952A3AC-A5E1-3B14-3D47-E78CA54AF4D6}"/>
              </a:ext>
            </a:extLst>
          </p:cNvPr>
          <p:cNvSpPr txBox="1"/>
          <p:nvPr/>
        </p:nvSpPr>
        <p:spPr>
          <a:xfrm>
            <a:off x="2263473" y="432880"/>
            <a:ext cx="13761053" cy="130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Zusammenfassung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: Daran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können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KI-Bilder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erkannt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werden</a:t>
            </a:r>
            <a:endParaRPr lang="en-US" sz="5000" b="1" dirty="0">
              <a:solidFill>
                <a:srgbClr val="000000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73DA0FB-9610-0063-418D-3FBFCDC2CC01}"/>
              </a:ext>
            </a:extLst>
          </p:cNvPr>
          <p:cNvGrpSpPr/>
          <p:nvPr/>
        </p:nvGrpSpPr>
        <p:grpSpPr>
          <a:xfrm>
            <a:off x="605959" y="2306991"/>
            <a:ext cx="4554180" cy="3979509"/>
            <a:chOff x="0" y="0"/>
            <a:chExt cx="933217" cy="104810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037E8D3-BBB1-FA95-2982-839E15B0A24D}"/>
                </a:ext>
              </a:extLst>
            </p:cNvPr>
            <p:cNvSpPr/>
            <p:nvPr/>
          </p:nvSpPr>
          <p:spPr>
            <a:xfrm>
              <a:off x="0" y="0"/>
              <a:ext cx="933217" cy="1048101"/>
            </a:xfrm>
            <a:custGeom>
              <a:avLst/>
              <a:gdLst/>
              <a:ahLst/>
              <a:cxnLst/>
              <a:rect l="l" t="t" r="r" b="b"/>
              <a:pathLst>
                <a:path w="933217" h="1048101">
                  <a:moveTo>
                    <a:pt x="109247" y="0"/>
                  </a:moveTo>
                  <a:lnTo>
                    <a:pt x="823970" y="0"/>
                  </a:lnTo>
                  <a:cubicBezTo>
                    <a:pt x="884305" y="0"/>
                    <a:pt x="933217" y="48912"/>
                    <a:pt x="933217" y="109247"/>
                  </a:cubicBezTo>
                  <a:lnTo>
                    <a:pt x="933217" y="938854"/>
                  </a:lnTo>
                  <a:cubicBezTo>
                    <a:pt x="933217" y="999189"/>
                    <a:pt x="884305" y="1048101"/>
                    <a:pt x="823970" y="1048101"/>
                  </a:cubicBezTo>
                  <a:lnTo>
                    <a:pt x="109247" y="1048101"/>
                  </a:lnTo>
                  <a:cubicBezTo>
                    <a:pt x="48912" y="1048101"/>
                    <a:pt x="0" y="999189"/>
                    <a:pt x="0" y="938854"/>
                  </a:cubicBezTo>
                  <a:lnTo>
                    <a:pt x="0" y="109247"/>
                  </a:lnTo>
                  <a:cubicBezTo>
                    <a:pt x="0" y="48912"/>
                    <a:pt x="48912" y="0"/>
                    <a:pt x="109247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5233416-D2A8-3518-A853-0612CB857A3B}"/>
                </a:ext>
              </a:extLst>
            </p:cNvPr>
            <p:cNvSpPr txBox="1"/>
            <p:nvPr/>
          </p:nvSpPr>
          <p:spPr>
            <a:xfrm>
              <a:off x="0" y="19050"/>
              <a:ext cx="933217" cy="102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1AF979A-E9E4-36C6-9326-5AEEB0FCD619}"/>
              </a:ext>
            </a:extLst>
          </p:cNvPr>
          <p:cNvGrpSpPr/>
          <p:nvPr/>
        </p:nvGrpSpPr>
        <p:grpSpPr>
          <a:xfrm>
            <a:off x="6300660" y="2283448"/>
            <a:ext cx="4816218" cy="3979509"/>
            <a:chOff x="0" y="0"/>
            <a:chExt cx="933217" cy="104810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0AB14AC-62CD-CF99-6330-0D51C5306F0A}"/>
                </a:ext>
              </a:extLst>
            </p:cNvPr>
            <p:cNvSpPr/>
            <p:nvPr/>
          </p:nvSpPr>
          <p:spPr>
            <a:xfrm>
              <a:off x="0" y="0"/>
              <a:ext cx="933217" cy="1048101"/>
            </a:xfrm>
            <a:custGeom>
              <a:avLst/>
              <a:gdLst/>
              <a:ahLst/>
              <a:cxnLst/>
              <a:rect l="l" t="t" r="r" b="b"/>
              <a:pathLst>
                <a:path w="933217" h="1048101">
                  <a:moveTo>
                    <a:pt x="109247" y="0"/>
                  </a:moveTo>
                  <a:lnTo>
                    <a:pt x="823970" y="0"/>
                  </a:lnTo>
                  <a:cubicBezTo>
                    <a:pt x="884305" y="0"/>
                    <a:pt x="933217" y="48912"/>
                    <a:pt x="933217" y="109247"/>
                  </a:cubicBezTo>
                  <a:lnTo>
                    <a:pt x="933217" y="938854"/>
                  </a:lnTo>
                  <a:cubicBezTo>
                    <a:pt x="933217" y="999189"/>
                    <a:pt x="884305" y="1048101"/>
                    <a:pt x="823970" y="1048101"/>
                  </a:cubicBezTo>
                  <a:lnTo>
                    <a:pt x="109247" y="1048101"/>
                  </a:lnTo>
                  <a:cubicBezTo>
                    <a:pt x="48912" y="1048101"/>
                    <a:pt x="0" y="999189"/>
                    <a:pt x="0" y="938854"/>
                  </a:cubicBezTo>
                  <a:lnTo>
                    <a:pt x="0" y="109247"/>
                  </a:lnTo>
                  <a:cubicBezTo>
                    <a:pt x="0" y="48912"/>
                    <a:pt x="48912" y="0"/>
                    <a:pt x="109247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C78C1E3-C530-CFB7-F6C8-D7019A94371D}"/>
                </a:ext>
              </a:extLst>
            </p:cNvPr>
            <p:cNvSpPr txBox="1"/>
            <p:nvPr/>
          </p:nvSpPr>
          <p:spPr>
            <a:xfrm>
              <a:off x="0" y="19050"/>
              <a:ext cx="933217" cy="102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32" name="TextBox 32">
            <a:extLst>
              <a:ext uri="{FF2B5EF4-FFF2-40B4-BE49-F238E27FC236}">
                <a16:creationId xmlns:a16="http://schemas.microsoft.com/office/drawing/2014/main" id="{B66FC076-9761-4731-2C99-4EF560770808}"/>
              </a:ext>
            </a:extLst>
          </p:cNvPr>
          <p:cNvSpPr txBox="1"/>
          <p:nvPr/>
        </p:nvSpPr>
        <p:spPr>
          <a:xfrm>
            <a:off x="914400" y="2848237"/>
            <a:ext cx="4044665" cy="46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600" b="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Schatten &amp; Licht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FC1DFBEC-43A0-6087-807D-CA832DCD4CA9}"/>
              </a:ext>
            </a:extLst>
          </p:cNvPr>
          <p:cNvSpPr txBox="1"/>
          <p:nvPr/>
        </p:nvSpPr>
        <p:spPr>
          <a:xfrm>
            <a:off x="6780561" y="2772963"/>
            <a:ext cx="4336317" cy="914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6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Visuelle</a:t>
            </a:r>
            <a:r>
              <a:rPr lang="en-US" sz="3600" b="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Unstimmigkeiten</a:t>
            </a:r>
            <a:endParaRPr lang="en-US" sz="3600" b="1" dirty="0">
              <a:solidFill>
                <a:srgbClr val="FFFFFF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39" name="TextBox 32">
            <a:extLst>
              <a:ext uri="{FF2B5EF4-FFF2-40B4-BE49-F238E27FC236}">
                <a16:creationId xmlns:a16="http://schemas.microsoft.com/office/drawing/2014/main" id="{03700C72-70BB-5089-5BBA-7B8A26D48BE4}"/>
              </a:ext>
            </a:extLst>
          </p:cNvPr>
          <p:cNvSpPr txBox="1"/>
          <p:nvPr/>
        </p:nvSpPr>
        <p:spPr>
          <a:xfrm>
            <a:off x="805767" y="3340264"/>
            <a:ext cx="4354371" cy="1783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Spiegelungen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, Schatten und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Lichteinfall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widersprechen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physikalischen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Gesetzen</a:t>
            </a:r>
            <a:endParaRPr lang="en-US" sz="2800" b="1" dirty="0">
              <a:solidFill>
                <a:srgbClr val="FFFFFF"/>
              </a:solidFill>
              <a:latin typeface="Poppins ExtraLight" panose="020B0502040204020203" pitchFamily="2" charset="0"/>
              <a:ea typeface="Poppins Heavy"/>
              <a:cs typeface="Poppins ExtraLight" panose="020B0502040204020203" pitchFamily="2" charset="0"/>
              <a:sym typeface="Poppins Heavy"/>
            </a:endParaRPr>
          </a:p>
        </p:txBody>
      </p:sp>
      <p:sp>
        <p:nvSpPr>
          <p:cNvPr id="40" name="TextBox 32">
            <a:extLst>
              <a:ext uri="{FF2B5EF4-FFF2-40B4-BE49-F238E27FC236}">
                <a16:creationId xmlns:a16="http://schemas.microsoft.com/office/drawing/2014/main" id="{BF6CB59A-4E45-3F46-B673-4457C7D03CE5}"/>
              </a:ext>
            </a:extLst>
          </p:cNvPr>
          <p:cNvSpPr txBox="1"/>
          <p:nvPr/>
        </p:nvSpPr>
        <p:spPr>
          <a:xfrm>
            <a:off x="6659848" y="3737318"/>
            <a:ext cx="4097842" cy="1334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Achte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auf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Proportionen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Fingeranzahl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und Augen</a:t>
            </a:r>
          </a:p>
        </p:txBody>
      </p:sp>
      <p:pic>
        <p:nvPicPr>
          <p:cNvPr id="37" name="Grafik 36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F9E9775F-F45F-3BB6-1B1F-83C6268EB0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27200" r="33637" b="62724"/>
          <a:stretch/>
        </p:blipFill>
        <p:spPr>
          <a:xfrm>
            <a:off x="157108" y="1687355"/>
            <a:ext cx="1130185" cy="1150947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D6177DF1-A05D-D79C-A71A-9EC5637866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3" t="26190" r="15669" b="60614"/>
          <a:stretch/>
        </p:blipFill>
        <p:spPr>
          <a:xfrm>
            <a:off x="5828391" y="1658181"/>
            <a:ext cx="1130185" cy="1150947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D206120C-EA1E-F0D5-73C5-B7B84612AB76}"/>
              </a:ext>
            </a:extLst>
          </p:cNvPr>
          <p:cNvGrpSpPr/>
          <p:nvPr/>
        </p:nvGrpSpPr>
        <p:grpSpPr>
          <a:xfrm>
            <a:off x="12458473" y="2283448"/>
            <a:ext cx="4991327" cy="3979509"/>
            <a:chOff x="0" y="0"/>
            <a:chExt cx="933217" cy="104810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1889B99-7379-289D-54BF-C1EF2CC85AD3}"/>
                </a:ext>
              </a:extLst>
            </p:cNvPr>
            <p:cNvSpPr/>
            <p:nvPr/>
          </p:nvSpPr>
          <p:spPr>
            <a:xfrm>
              <a:off x="0" y="0"/>
              <a:ext cx="933217" cy="1048101"/>
            </a:xfrm>
            <a:custGeom>
              <a:avLst/>
              <a:gdLst/>
              <a:ahLst/>
              <a:cxnLst/>
              <a:rect l="l" t="t" r="r" b="b"/>
              <a:pathLst>
                <a:path w="933217" h="1048101">
                  <a:moveTo>
                    <a:pt x="109247" y="0"/>
                  </a:moveTo>
                  <a:lnTo>
                    <a:pt x="823970" y="0"/>
                  </a:lnTo>
                  <a:cubicBezTo>
                    <a:pt x="884305" y="0"/>
                    <a:pt x="933217" y="48912"/>
                    <a:pt x="933217" y="109247"/>
                  </a:cubicBezTo>
                  <a:lnTo>
                    <a:pt x="933217" y="938854"/>
                  </a:lnTo>
                  <a:cubicBezTo>
                    <a:pt x="933217" y="999189"/>
                    <a:pt x="884305" y="1048101"/>
                    <a:pt x="823970" y="1048101"/>
                  </a:cubicBezTo>
                  <a:lnTo>
                    <a:pt x="109247" y="1048101"/>
                  </a:lnTo>
                  <a:cubicBezTo>
                    <a:pt x="48912" y="1048101"/>
                    <a:pt x="0" y="999189"/>
                    <a:pt x="0" y="938854"/>
                  </a:cubicBezTo>
                  <a:lnTo>
                    <a:pt x="0" y="109247"/>
                  </a:lnTo>
                  <a:cubicBezTo>
                    <a:pt x="0" y="48912"/>
                    <a:pt x="48912" y="0"/>
                    <a:pt x="109247" y="0"/>
                  </a:cubicBezTo>
                  <a:close/>
                </a:path>
              </a:pathLst>
            </a:custGeom>
            <a:solidFill>
              <a:srgbClr val="2750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030001A-9E8F-D9A6-11D9-1A5132FE21B6}"/>
                </a:ext>
              </a:extLst>
            </p:cNvPr>
            <p:cNvSpPr txBox="1"/>
            <p:nvPr/>
          </p:nvSpPr>
          <p:spPr>
            <a:xfrm>
              <a:off x="0" y="19050"/>
              <a:ext cx="933217" cy="1029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02DE4592-7951-57C6-9F6F-D4A795B3AAF9}"/>
              </a:ext>
            </a:extLst>
          </p:cNvPr>
          <p:cNvSpPr txBox="1"/>
          <p:nvPr/>
        </p:nvSpPr>
        <p:spPr>
          <a:xfrm>
            <a:off x="12907475" y="2809128"/>
            <a:ext cx="4542325" cy="458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34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Bildhintergrund</a:t>
            </a:r>
            <a:endParaRPr lang="en-US" sz="3400" b="1" dirty="0">
              <a:solidFill>
                <a:srgbClr val="FFFFFF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pic>
        <p:nvPicPr>
          <p:cNvPr id="41" name="Grafik 40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4ABCC4FF-41A4-0076-1FC8-B6C07B3089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9" t="27315" r="3836" b="62609"/>
          <a:stretch/>
        </p:blipFill>
        <p:spPr>
          <a:xfrm>
            <a:off x="12009845" y="1622016"/>
            <a:ext cx="1130185" cy="1150947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32">
            <a:extLst>
              <a:ext uri="{FF2B5EF4-FFF2-40B4-BE49-F238E27FC236}">
                <a16:creationId xmlns:a16="http://schemas.microsoft.com/office/drawing/2014/main" id="{ABE40C7A-206A-3E32-533F-FDF644D2AA56}"/>
              </a:ext>
            </a:extLst>
          </p:cNvPr>
          <p:cNvSpPr txBox="1"/>
          <p:nvPr/>
        </p:nvSpPr>
        <p:spPr>
          <a:xfrm>
            <a:off x="12907475" y="3467100"/>
            <a:ext cx="4313461" cy="1783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2"/>
              </a:lnSpc>
            </a:pP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Oft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passen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Hintergrund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und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Vordergrund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nicht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zusammen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oder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enthalten</a:t>
            </a:r>
            <a:r>
              <a:rPr lang="en-US" sz="2800" b="1" dirty="0">
                <a:solidFill>
                  <a:srgbClr val="FFFFFF"/>
                </a:solidFill>
                <a:latin typeface="Poppins ExtraLight" panose="020B0502040204020203" pitchFamily="2" charset="0"/>
                <a:ea typeface="Poppins Heavy"/>
                <a:cs typeface="Poppins ExtraLight" panose="020B0502040204020203" pitchFamily="2" charset="0"/>
                <a:sym typeface="Poppins Heavy"/>
              </a:rPr>
              <a:t> Fehler.</a:t>
            </a:r>
          </a:p>
        </p:txBody>
      </p:sp>
      <p:pic>
        <p:nvPicPr>
          <p:cNvPr id="12" name="Grafik 11" descr="Ein Bild, das draußen, Wasser, Himmel, Sonnenlicht enthält.&#10;&#10;Automatisch generierte Beschreibung">
            <a:extLst>
              <a:ext uri="{FF2B5EF4-FFF2-40B4-BE49-F238E27FC236}">
                <a16:creationId xmlns:a16="http://schemas.microsoft.com/office/drawing/2014/main" id="{DB4FAF78-01E3-B273-CF57-61C98BE35C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80" y="5393929"/>
            <a:ext cx="3345144" cy="44601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Kleidung, Mann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F1D16D45-A7BA-8D89-F085-0C5F7BC709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t="49817" r="26179" b="6820"/>
          <a:stretch/>
        </p:blipFill>
        <p:spPr>
          <a:xfrm>
            <a:off x="7058938" y="5393929"/>
            <a:ext cx="3248025" cy="44704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 descr="Ein Bild, das Kleidung, Mann, Schuhwerk, Person enthält.&#10;&#10;Automatisch generierte Beschreibung">
            <a:extLst>
              <a:ext uri="{FF2B5EF4-FFF2-40B4-BE49-F238E27FC236}">
                <a16:creationId xmlns:a16="http://schemas.microsoft.com/office/drawing/2014/main" id="{2574D48E-5578-4D48-5C3D-BEEE9A272E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6991" r="26706" b="51466"/>
          <a:stretch/>
        </p:blipFill>
        <p:spPr>
          <a:xfrm>
            <a:off x="13283526" y="5393928"/>
            <a:ext cx="3561357" cy="44601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037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4901915" y="-495300"/>
            <a:ext cx="17243056" cy="12932292"/>
            <a:chOff x="0" y="0"/>
            <a:chExt cx="81280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00" y="4879009"/>
            <a:ext cx="11049000" cy="1091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180"/>
              </a:lnSpc>
              <a:spcBef>
                <a:spcPct val="0"/>
              </a:spcBef>
            </a:pPr>
            <a:r>
              <a:rPr lang="en-US" sz="13800" b="1" spc="426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Deepfakes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1CF8C-08E0-C67F-41B1-E771C178C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C966B3-FDB9-8DEC-750C-8B96132724A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E322D56-418C-4891-3982-09E7CC9DE317}"/>
              </a:ext>
            </a:extLst>
          </p:cNvPr>
          <p:cNvGrpSpPr/>
          <p:nvPr/>
        </p:nvGrpSpPr>
        <p:grpSpPr>
          <a:xfrm>
            <a:off x="-4298094" y="-340780"/>
            <a:ext cx="17243056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1416E9B-A634-8E03-4FD8-5F9876475A5D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C9464CF-1B0F-DCFD-0914-64A024B24334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EAD4744-A6E3-ECBE-3F4D-449710DE7670}"/>
              </a:ext>
            </a:extLst>
          </p:cNvPr>
          <p:cNvSpPr/>
          <p:nvPr/>
        </p:nvSpPr>
        <p:spPr>
          <a:xfrm>
            <a:off x="601970" y="5764124"/>
            <a:ext cx="7315200" cy="4050792"/>
          </a:xfrm>
          <a:custGeom>
            <a:avLst/>
            <a:gdLst/>
            <a:ahLst/>
            <a:cxnLst/>
            <a:rect l="l" t="t" r="r" b="b"/>
            <a:pathLst>
              <a:path w="7315200" h="4050792">
                <a:moveTo>
                  <a:pt x="0" y="0"/>
                </a:moveTo>
                <a:lnTo>
                  <a:pt x="7315200" y="0"/>
                </a:lnTo>
                <a:lnTo>
                  <a:pt x="7315200" y="4050792"/>
                </a:lnTo>
                <a:lnTo>
                  <a:pt x="0" y="4050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9C0C24D-72E4-F12B-DC0A-B7317457D9DD}"/>
              </a:ext>
            </a:extLst>
          </p:cNvPr>
          <p:cNvGrpSpPr/>
          <p:nvPr/>
        </p:nvGrpSpPr>
        <p:grpSpPr>
          <a:xfrm>
            <a:off x="381000" y="1689299"/>
            <a:ext cx="6368824" cy="2045175"/>
            <a:chOff x="0" y="0"/>
            <a:chExt cx="1809437" cy="70780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783B001-33A1-DE47-9DD4-7880C43EE49F}"/>
                </a:ext>
              </a:extLst>
            </p:cNvPr>
            <p:cNvSpPr/>
            <p:nvPr/>
          </p:nvSpPr>
          <p:spPr>
            <a:xfrm>
              <a:off x="0" y="0"/>
              <a:ext cx="1809437" cy="707803"/>
            </a:xfrm>
            <a:custGeom>
              <a:avLst/>
              <a:gdLst/>
              <a:ahLst/>
              <a:cxnLst/>
              <a:rect l="l" t="t" r="r" b="b"/>
              <a:pathLst>
                <a:path w="1809437" h="707803">
                  <a:moveTo>
                    <a:pt x="60780" y="0"/>
                  </a:moveTo>
                  <a:lnTo>
                    <a:pt x="1748658" y="0"/>
                  </a:lnTo>
                  <a:cubicBezTo>
                    <a:pt x="1782225" y="0"/>
                    <a:pt x="1809437" y="27212"/>
                    <a:pt x="1809437" y="60780"/>
                  </a:cubicBezTo>
                  <a:lnTo>
                    <a:pt x="1809437" y="647023"/>
                  </a:lnTo>
                  <a:cubicBezTo>
                    <a:pt x="1809437" y="680591"/>
                    <a:pt x="1782225" y="707803"/>
                    <a:pt x="1748658" y="707803"/>
                  </a:cubicBezTo>
                  <a:lnTo>
                    <a:pt x="60780" y="707803"/>
                  </a:lnTo>
                  <a:cubicBezTo>
                    <a:pt x="27212" y="707803"/>
                    <a:pt x="0" y="680591"/>
                    <a:pt x="0" y="647023"/>
                  </a:cubicBezTo>
                  <a:lnTo>
                    <a:pt x="0" y="60780"/>
                  </a:lnTo>
                  <a:cubicBezTo>
                    <a:pt x="0" y="27212"/>
                    <a:pt x="27212" y="0"/>
                    <a:pt x="60780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Poppins Bold" panose="00000800000000000000" charset="0"/>
                  <a:cs typeface="Poppins Bold" panose="00000800000000000000" charset="0"/>
                </a:rPr>
                <a:t>Mithilfe von Computerprogrammen werden Personen nachgeahmt.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BD74A65-8088-0BA3-5968-3BD6E6DE3FA7}"/>
                </a:ext>
              </a:extLst>
            </p:cNvPr>
            <p:cNvSpPr txBox="1"/>
            <p:nvPr/>
          </p:nvSpPr>
          <p:spPr>
            <a:xfrm>
              <a:off x="0" y="28575"/>
              <a:ext cx="1809437" cy="679228"/>
            </a:xfrm>
            <a:prstGeom prst="rect">
              <a:avLst/>
            </a:prstGeom>
          </p:spPr>
          <p:txBody>
            <a:bodyPr lIns="47093" tIns="47093" rIns="47093" bIns="47093" rtlCol="0" anchor="ctr"/>
            <a:lstStyle/>
            <a:p>
              <a:pPr algn="l">
                <a:lnSpc>
                  <a:spcPts val="2472"/>
                </a:lnSpc>
              </a:pPr>
              <a:r>
                <a:rPr lang="en-US" sz="2400" spc="17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     </a:t>
              </a: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31" name="TextBox 31">
            <a:extLst>
              <a:ext uri="{FF2B5EF4-FFF2-40B4-BE49-F238E27FC236}">
                <a16:creationId xmlns:a16="http://schemas.microsoft.com/office/drawing/2014/main" id="{A31700D4-6B70-95FC-974A-41C2DFA99DEE}"/>
              </a:ext>
            </a:extLst>
          </p:cNvPr>
          <p:cNvSpPr txBox="1"/>
          <p:nvPr/>
        </p:nvSpPr>
        <p:spPr>
          <a:xfrm>
            <a:off x="637841" y="392045"/>
            <a:ext cx="7717480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50"/>
              </a:lnSpc>
            </a:pPr>
            <a:r>
              <a:rPr lang="en-US" sz="5000" b="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Was </a:t>
            </a:r>
            <a:r>
              <a:rPr lang="en-US" sz="50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sind</a:t>
            </a:r>
            <a:r>
              <a:rPr lang="en-US" sz="5000" b="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 Deepfakes?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29F9BDE-19A3-3B21-484B-879C13E34CD4}"/>
              </a:ext>
            </a:extLst>
          </p:cNvPr>
          <p:cNvSpPr txBox="1"/>
          <p:nvPr/>
        </p:nvSpPr>
        <p:spPr>
          <a:xfrm>
            <a:off x="10561880" y="7429500"/>
            <a:ext cx="7124150" cy="2187879"/>
          </a:xfrm>
          <a:prstGeom prst="rect">
            <a:avLst/>
          </a:prstGeom>
          <a:solidFill>
            <a:srgbClr val="D61D5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08000" rIns="180000" b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kern="0" dirty="0">
                <a:solidFill>
                  <a:srgbClr val="FFFFFF"/>
                </a:solidFill>
                <a:latin typeface="Calibri"/>
                <a:ea typeface="Source Sans Pro" charset="0"/>
                <a:cs typeface="Source Sans Pro" charset="0"/>
              </a:rPr>
              <a:t>Verwendung: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Source Sans Pro" charset="0"/>
                <a:cs typeface="Source Sans Pro" charset="0"/>
              </a:rPr>
              <a:t>Verbreitung von Falschinformationen, Betrug, Rufschädigung, pornografische Inhalte</a:t>
            </a: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D19EFA0F-A822-0731-4ECA-0351EA67E235}"/>
              </a:ext>
            </a:extLst>
          </p:cNvPr>
          <p:cNvGrpSpPr/>
          <p:nvPr/>
        </p:nvGrpSpPr>
        <p:grpSpPr>
          <a:xfrm>
            <a:off x="381000" y="3933268"/>
            <a:ext cx="6368824" cy="2045175"/>
            <a:chOff x="0" y="0"/>
            <a:chExt cx="1809437" cy="707803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DD850AD4-E9E3-183E-9382-6C81B1D1EE66}"/>
                </a:ext>
              </a:extLst>
            </p:cNvPr>
            <p:cNvSpPr/>
            <p:nvPr/>
          </p:nvSpPr>
          <p:spPr>
            <a:xfrm>
              <a:off x="0" y="0"/>
              <a:ext cx="1809437" cy="707803"/>
            </a:xfrm>
            <a:custGeom>
              <a:avLst/>
              <a:gdLst/>
              <a:ahLst/>
              <a:cxnLst/>
              <a:rect l="l" t="t" r="r" b="b"/>
              <a:pathLst>
                <a:path w="1809437" h="707803">
                  <a:moveTo>
                    <a:pt x="60780" y="0"/>
                  </a:moveTo>
                  <a:lnTo>
                    <a:pt x="1748658" y="0"/>
                  </a:lnTo>
                  <a:cubicBezTo>
                    <a:pt x="1782225" y="0"/>
                    <a:pt x="1809437" y="27212"/>
                    <a:pt x="1809437" y="60780"/>
                  </a:cubicBezTo>
                  <a:lnTo>
                    <a:pt x="1809437" y="647023"/>
                  </a:lnTo>
                  <a:cubicBezTo>
                    <a:pt x="1809437" y="680591"/>
                    <a:pt x="1782225" y="707803"/>
                    <a:pt x="1748658" y="707803"/>
                  </a:cubicBezTo>
                  <a:lnTo>
                    <a:pt x="60780" y="707803"/>
                  </a:lnTo>
                  <a:cubicBezTo>
                    <a:pt x="27212" y="707803"/>
                    <a:pt x="0" y="680591"/>
                    <a:pt x="0" y="647023"/>
                  </a:cubicBezTo>
                  <a:lnTo>
                    <a:pt x="0" y="60780"/>
                  </a:lnTo>
                  <a:cubicBezTo>
                    <a:pt x="0" y="27212"/>
                    <a:pt x="27212" y="0"/>
                    <a:pt x="60780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Poppins Bold" panose="00000800000000000000" charset="0"/>
                  <a:cs typeface="Poppins Bold" panose="00000800000000000000" charset="0"/>
                </a:rPr>
                <a:t>Stellen Dinge dar, die nicht wirklich passiert sind</a:t>
              </a:r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BDB8780B-1468-E4C8-201F-7AF9052C99E3}"/>
                </a:ext>
              </a:extLst>
            </p:cNvPr>
            <p:cNvSpPr txBox="1"/>
            <p:nvPr/>
          </p:nvSpPr>
          <p:spPr>
            <a:xfrm>
              <a:off x="0" y="28575"/>
              <a:ext cx="1809437" cy="679228"/>
            </a:xfrm>
            <a:prstGeom prst="rect">
              <a:avLst/>
            </a:prstGeom>
          </p:spPr>
          <p:txBody>
            <a:bodyPr lIns="47093" tIns="47093" rIns="47093" bIns="47093" rtlCol="0" anchor="ctr"/>
            <a:lstStyle/>
            <a:p>
              <a:pPr algn="l">
                <a:lnSpc>
                  <a:spcPts val="2472"/>
                </a:lnSpc>
              </a:pPr>
              <a:r>
                <a:rPr lang="en-US" sz="2400" spc="17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     </a:t>
              </a: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29393237-356B-BDD5-AF4F-47A536E085EB}"/>
              </a:ext>
            </a:extLst>
          </p:cNvPr>
          <p:cNvGrpSpPr/>
          <p:nvPr/>
        </p:nvGrpSpPr>
        <p:grpSpPr>
          <a:xfrm>
            <a:off x="381000" y="6177237"/>
            <a:ext cx="6368824" cy="2045175"/>
            <a:chOff x="0" y="0"/>
            <a:chExt cx="1809437" cy="707803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294CC925-EDEB-A17C-EF28-54497AEFE6B1}"/>
                </a:ext>
              </a:extLst>
            </p:cNvPr>
            <p:cNvSpPr/>
            <p:nvPr/>
          </p:nvSpPr>
          <p:spPr>
            <a:xfrm>
              <a:off x="0" y="0"/>
              <a:ext cx="1809437" cy="707803"/>
            </a:xfrm>
            <a:custGeom>
              <a:avLst/>
              <a:gdLst/>
              <a:ahLst/>
              <a:cxnLst/>
              <a:rect l="l" t="t" r="r" b="b"/>
              <a:pathLst>
                <a:path w="1809437" h="707803">
                  <a:moveTo>
                    <a:pt x="60780" y="0"/>
                  </a:moveTo>
                  <a:lnTo>
                    <a:pt x="1748658" y="0"/>
                  </a:lnTo>
                  <a:cubicBezTo>
                    <a:pt x="1782225" y="0"/>
                    <a:pt x="1809437" y="27212"/>
                    <a:pt x="1809437" y="60780"/>
                  </a:cubicBezTo>
                  <a:lnTo>
                    <a:pt x="1809437" y="647023"/>
                  </a:lnTo>
                  <a:cubicBezTo>
                    <a:pt x="1809437" y="680591"/>
                    <a:pt x="1782225" y="707803"/>
                    <a:pt x="1748658" y="707803"/>
                  </a:cubicBezTo>
                  <a:lnTo>
                    <a:pt x="60780" y="707803"/>
                  </a:lnTo>
                  <a:cubicBezTo>
                    <a:pt x="27212" y="707803"/>
                    <a:pt x="0" y="680591"/>
                    <a:pt x="0" y="647023"/>
                  </a:cubicBezTo>
                  <a:lnTo>
                    <a:pt x="0" y="60780"/>
                  </a:lnTo>
                  <a:cubicBezTo>
                    <a:pt x="0" y="27212"/>
                    <a:pt x="27212" y="0"/>
                    <a:pt x="60780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 anchor="ctr"/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Poppins Bold" panose="00000800000000000000" charset="0"/>
                  <a:cs typeface="Poppins Bold" panose="00000800000000000000" charset="0"/>
                </a:rPr>
                <a:t>Kann ganz offensichtlich oder kaum erkennbar sein</a:t>
              </a: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91FE39DC-D149-EBFA-917C-5BE250D77DB2}"/>
                </a:ext>
              </a:extLst>
            </p:cNvPr>
            <p:cNvSpPr txBox="1"/>
            <p:nvPr/>
          </p:nvSpPr>
          <p:spPr>
            <a:xfrm>
              <a:off x="0" y="28575"/>
              <a:ext cx="1809437" cy="679228"/>
            </a:xfrm>
            <a:prstGeom prst="rect">
              <a:avLst/>
            </a:prstGeom>
          </p:spPr>
          <p:txBody>
            <a:bodyPr lIns="47093" tIns="47093" rIns="47093" bIns="47093" rtlCol="0" anchor="ctr"/>
            <a:lstStyle/>
            <a:p>
              <a:pPr algn="l">
                <a:lnSpc>
                  <a:spcPts val="2472"/>
                </a:lnSpc>
              </a:pPr>
              <a:r>
                <a:rPr lang="en-US" sz="2400" spc="17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     </a:t>
              </a: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802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-8920874"/>
            <a:ext cx="4992078" cy="16353351"/>
            <a:chOff x="0" y="0"/>
            <a:chExt cx="1314786" cy="43070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786" cy="4307055"/>
            </a:xfrm>
            <a:custGeom>
              <a:avLst/>
              <a:gdLst/>
              <a:ahLst/>
              <a:cxnLst/>
              <a:rect l="l" t="t" r="r" b="b"/>
              <a:pathLst>
                <a:path w="1314786" h="4307055">
                  <a:moveTo>
                    <a:pt x="77542" y="0"/>
                  </a:moveTo>
                  <a:lnTo>
                    <a:pt x="1237244" y="0"/>
                  </a:lnTo>
                  <a:cubicBezTo>
                    <a:pt x="1257809" y="0"/>
                    <a:pt x="1277533" y="8170"/>
                    <a:pt x="1292075" y="22712"/>
                  </a:cubicBezTo>
                  <a:cubicBezTo>
                    <a:pt x="1306617" y="37253"/>
                    <a:pt x="1314786" y="56977"/>
                    <a:pt x="1314786" y="77542"/>
                  </a:cubicBezTo>
                  <a:lnTo>
                    <a:pt x="1314786" y="4229513"/>
                  </a:lnTo>
                  <a:cubicBezTo>
                    <a:pt x="1314786" y="4272338"/>
                    <a:pt x="1280069" y="4307055"/>
                    <a:pt x="1237244" y="4307055"/>
                  </a:cubicBezTo>
                  <a:lnTo>
                    <a:pt x="77542" y="4307055"/>
                  </a:lnTo>
                  <a:cubicBezTo>
                    <a:pt x="56977" y="4307055"/>
                    <a:pt x="37253" y="4298886"/>
                    <a:pt x="22712" y="4284344"/>
                  </a:cubicBezTo>
                  <a:cubicBezTo>
                    <a:pt x="8170" y="4269802"/>
                    <a:pt x="0" y="4250079"/>
                    <a:pt x="0" y="4229513"/>
                  </a:cubicBezTo>
                  <a:lnTo>
                    <a:pt x="0" y="77542"/>
                  </a:lnTo>
                  <a:cubicBezTo>
                    <a:pt x="0" y="56977"/>
                    <a:pt x="8170" y="37253"/>
                    <a:pt x="22712" y="22712"/>
                  </a:cubicBezTo>
                  <a:cubicBezTo>
                    <a:pt x="37253" y="8170"/>
                    <a:pt x="56977" y="0"/>
                    <a:pt x="77542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314786" cy="4288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47961" y="-18210316"/>
            <a:ext cx="4992078" cy="25642793"/>
            <a:chOff x="0" y="0"/>
            <a:chExt cx="1314786" cy="6753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4786" cy="6753658"/>
            </a:xfrm>
            <a:custGeom>
              <a:avLst/>
              <a:gdLst/>
              <a:ahLst/>
              <a:cxnLst/>
              <a:rect l="l" t="t" r="r" b="b"/>
              <a:pathLst>
                <a:path w="1314786" h="6753658">
                  <a:moveTo>
                    <a:pt x="77542" y="0"/>
                  </a:moveTo>
                  <a:lnTo>
                    <a:pt x="1237244" y="0"/>
                  </a:lnTo>
                  <a:cubicBezTo>
                    <a:pt x="1257809" y="0"/>
                    <a:pt x="1277533" y="8170"/>
                    <a:pt x="1292075" y="22712"/>
                  </a:cubicBezTo>
                  <a:cubicBezTo>
                    <a:pt x="1306617" y="37253"/>
                    <a:pt x="1314786" y="56977"/>
                    <a:pt x="1314786" y="77542"/>
                  </a:cubicBezTo>
                  <a:lnTo>
                    <a:pt x="1314786" y="6676116"/>
                  </a:lnTo>
                  <a:cubicBezTo>
                    <a:pt x="1314786" y="6696681"/>
                    <a:pt x="1306617" y="6716404"/>
                    <a:pt x="1292075" y="6730946"/>
                  </a:cubicBezTo>
                  <a:cubicBezTo>
                    <a:pt x="1277533" y="6745488"/>
                    <a:pt x="1257809" y="6753658"/>
                    <a:pt x="1237244" y="6753658"/>
                  </a:cubicBezTo>
                  <a:lnTo>
                    <a:pt x="77542" y="6753658"/>
                  </a:lnTo>
                  <a:cubicBezTo>
                    <a:pt x="34717" y="6753658"/>
                    <a:pt x="0" y="6718941"/>
                    <a:pt x="0" y="6676116"/>
                  </a:cubicBezTo>
                  <a:lnTo>
                    <a:pt x="0" y="77542"/>
                  </a:lnTo>
                  <a:cubicBezTo>
                    <a:pt x="0" y="56977"/>
                    <a:pt x="8170" y="37253"/>
                    <a:pt x="22712" y="22712"/>
                  </a:cubicBezTo>
                  <a:cubicBezTo>
                    <a:pt x="37253" y="8170"/>
                    <a:pt x="56977" y="0"/>
                    <a:pt x="77542" y="0"/>
                  </a:cubicBez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1314786" cy="6734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67222" y="-37318485"/>
            <a:ext cx="4992078" cy="44750962"/>
            <a:chOff x="0" y="0"/>
            <a:chExt cx="1314786" cy="117862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4786" cy="11786262"/>
            </a:xfrm>
            <a:custGeom>
              <a:avLst/>
              <a:gdLst/>
              <a:ahLst/>
              <a:cxnLst/>
              <a:rect l="l" t="t" r="r" b="b"/>
              <a:pathLst>
                <a:path w="1314786" h="11786262">
                  <a:moveTo>
                    <a:pt x="77542" y="0"/>
                  </a:moveTo>
                  <a:lnTo>
                    <a:pt x="1237244" y="0"/>
                  </a:lnTo>
                  <a:cubicBezTo>
                    <a:pt x="1257809" y="0"/>
                    <a:pt x="1277533" y="8170"/>
                    <a:pt x="1292075" y="22712"/>
                  </a:cubicBezTo>
                  <a:cubicBezTo>
                    <a:pt x="1306617" y="37253"/>
                    <a:pt x="1314786" y="56977"/>
                    <a:pt x="1314786" y="77542"/>
                  </a:cubicBezTo>
                  <a:lnTo>
                    <a:pt x="1314786" y="11708720"/>
                  </a:lnTo>
                  <a:cubicBezTo>
                    <a:pt x="1314786" y="11751545"/>
                    <a:pt x="1280069" y="11786262"/>
                    <a:pt x="1237244" y="11786262"/>
                  </a:cubicBezTo>
                  <a:lnTo>
                    <a:pt x="77542" y="11786262"/>
                  </a:lnTo>
                  <a:cubicBezTo>
                    <a:pt x="56977" y="11786262"/>
                    <a:pt x="37253" y="11778093"/>
                    <a:pt x="22712" y="11763550"/>
                  </a:cubicBezTo>
                  <a:cubicBezTo>
                    <a:pt x="8170" y="11749008"/>
                    <a:pt x="0" y="11729286"/>
                    <a:pt x="0" y="11708720"/>
                  </a:cubicBezTo>
                  <a:lnTo>
                    <a:pt x="0" y="77542"/>
                  </a:lnTo>
                  <a:cubicBezTo>
                    <a:pt x="0" y="56977"/>
                    <a:pt x="8170" y="37253"/>
                    <a:pt x="22712" y="22712"/>
                  </a:cubicBezTo>
                  <a:cubicBezTo>
                    <a:pt x="37253" y="8170"/>
                    <a:pt x="56977" y="0"/>
                    <a:pt x="77542" y="0"/>
                  </a:cubicBezTo>
                  <a:close/>
                </a:path>
              </a:pathLst>
            </a:custGeom>
            <a:solidFill>
              <a:srgbClr val="FFB03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314786" cy="11767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33586" y="603315"/>
            <a:ext cx="7802258" cy="2588991"/>
            <a:chOff x="0" y="0"/>
            <a:chExt cx="2054916" cy="68187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54916" cy="681874"/>
            </a:xfrm>
            <a:custGeom>
              <a:avLst/>
              <a:gdLst/>
              <a:ahLst/>
              <a:cxnLst/>
              <a:rect l="l" t="t" r="r" b="b"/>
              <a:pathLst>
                <a:path w="2054916" h="681874">
                  <a:moveTo>
                    <a:pt x="49613" y="0"/>
                  </a:moveTo>
                  <a:lnTo>
                    <a:pt x="2005303" y="0"/>
                  </a:lnTo>
                  <a:cubicBezTo>
                    <a:pt x="2032703" y="0"/>
                    <a:pt x="2054916" y="22213"/>
                    <a:pt x="2054916" y="49613"/>
                  </a:cubicBezTo>
                  <a:lnTo>
                    <a:pt x="2054916" y="632261"/>
                  </a:lnTo>
                  <a:cubicBezTo>
                    <a:pt x="2054916" y="659662"/>
                    <a:pt x="2032703" y="681874"/>
                    <a:pt x="2005303" y="681874"/>
                  </a:cubicBezTo>
                  <a:lnTo>
                    <a:pt x="49613" y="681874"/>
                  </a:lnTo>
                  <a:cubicBezTo>
                    <a:pt x="22213" y="681874"/>
                    <a:pt x="0" y="659662"/>
                    <a:pt x="0" y="632261"/>
                  </a:cubicBezTo>
                  <a:lnTo>
                    <a:pt x="0" y="49613"/>
                  </a:lnTo>
                  <a:cubicBezTo>
                    <a:pt x="0" y="22213"/>
                    <a:pt x="22213" y="0"/>
                    <a:pt x="4961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2054916" cy="662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28540" y="3508642"/>
            <a:ext cx="3992398" cy="264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Digitale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“Maske” (3D-Modell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eines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Gesichts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)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wird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aufgesetzt</a:t>
            </a:r>
            <a:endParaRPr lang="en-US" sz="3999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47801" y="3508642"/>
            <a:ext cx="3992398" cy="3166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Umso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realistischer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desto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mehr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Originalbilder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zur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Verfügung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stehen</a:t>
            </a:r>
            <a:endParaRPr lang="en-US" sz="3999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63989" y="3508642"/>
            <a:ext cx="3992398" cy="264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Deepfakes von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bekannten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Personen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sehen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echter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aus</a:t>
            </a:r>
            <a:r>
              <a:rPr lang="en-US" sz="3999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20938" y="910386"/>
            <a:ext cx="7227555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0"/>
              </a:lnSpc>
              <a:spcBef>
                <a:spcPct val="0"/>
              </a:spcBef>
            </a:pPr>
            <a:r>
              <a:rPr lang="en-US" sz="5000" b="1" spc="355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Wie </a:t>
            </a:r>
            <a:r>
              <a:rPr lang="en-US" sz="5000" b="1" spc="355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funktionieren</a:t>
            </a:r>
            <a:r>
              <a:rPr lang="en-US" sz="5000" b="1" spc="355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 Deepfakes?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E5109-E75B-16F8-91D5-60AFE5651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5D2689-E0DC-FFDF-0A9C-1EA81338811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9A4C533-0083-B6EE-06C4-B0F8CCDFE7DE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3C05EE9-4EE6-0B9A-C4B8-68A8D6418820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3C271F1-59A8-EFAA-533C-5176ADE2B721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pic>
        <p:nvPicPr>
          <p:cNvPr id="6" name="Onlinemedien 1" title="[DEEPFAKE] DE-AGING HARRISON FORD">
            <a:hlinkClick r:id="" action="ppaction://media"/>
            <a:extLst>
              <a:ext uri="{FF2B5EF4-FFF2-40B4-BE49-F238E27FC236}">
                <a16:creationId xmlns:a16="http://schemas.microsoft.com/office/drawing/2014/main" id="{3D23BD4E-4AD6-0FEA-C436-85FDFF0E03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4595" y="154626"/>
            <a:ext cx="17933405" cy="101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5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28B61-84DE-2DE2-149D-C483C91A9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D4D5F3-7262-EE41-58B5-5973EE1BEB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D987BD6-AC5F-EA8F-FBDE-A130FF10F34F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304A169-25F6-27BE-3241-BA632DAC5FBE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EDEF1CF-17DB-7EC8-8A71-422144C39C20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pic>
        <p:nvPicPr>
          <p:cNvPr id="7" name="Snapinsta.app_video_164423767_214038995108865_8047201412019843915_n">
            <a:hlinkClick r:id="" action="ppaction://media"/>
            <a:extLst>
              <a:ext uri="{FF2B5EF4-FFF2-40B4-BE49-F238E27FC236}">
                <a16:creationId xmlns:a16="http://schemas.microsoft.com/office/drawing/2014/main" id="{295E407E-6161-BD5B-F7EB-D1731A107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0"/>
            <a:ext cx="5759585" cy="105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4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48485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9B8CE-3C1F-07AC-B0EA-77846A43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2CB14-A91B-B53C-089E-C40B34E1E643}"/>
              </a:ext>
            </a:extLst>
          </p:cNvPr>
          <p:cNvSpPr/>
          <p:nvPr/>
        </p:nvSpPr>
        <p:spPr>
          <a:xfrm>
            <a:off x="-28433" y="3013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A21653B-D562-A04D-BECC-A6F37DEF1473}"/>
              </a:ext>
            </a:extLst>
          </p:cNvPr>
          <p:cNvSpPr/>
          <p:nvPr/>
        </p:nvSpPr>
        <p:spPr>
          <a:xfrm>
            <a:off x="1142516" y="1077405"/>
            <a:ext cx="661596" cy="573785"/>
          </a:xfrm>
          <a:custGeom>
            <a:avLst/>
            <a:gdLst/>
            <a:ahLst/>
            <a:cxnLst/>
            <a:rect l="l" t="t" r="r" b="b"/>
            <a:pathLst>
              <a:path w="661596" h="573785">
                <a:moveTo>
                  <a:pt x="0" y="0"/>
                </a:moveTo>
                <a:lnTo>
                  <a:pt x="661596" y="0"/>
                </a:lnTo>
                <a:lnTo>
                  <a:pt x="661596" y="573785"/>
                </a:lnTo>
                <a:lnTo>
                  <a:pt x="0" y="57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59FA51B-4630-D88D-86A3-D995FAFD0698}"/>
              </a:ext>
            </a:extLst>
          </p:cNvPr>
          <p:cNvSpPr/>
          <p:nvPr/>
        </p:nvSpPr>
        <p:spPr>
          <a:xfrm>
            <a:off x="13573946" y="2358072"/>
            <a:ext cx="667748" cy="652724"/>
          </a:xfrm>
          <a:custGeom>
            <a:avLst/>
            <a:gdLst/>
            <a:ahLst/>
            <a:cxnLst/>
            <a:rect l="l" t="t" r="r" b="b"/>
            <a:pathLst>
              <a:path w="667748" h="652724">
                <a:moveTo>
                  <a:pt x="0" y="0"/>
                </a:moveTo>
                <a:lnTo>
                  <a:pt x="667749" y="0"/>
                </a:lnTo>
                <a:lnTo>
                  <a:pt x="667749" y="652724"/>
                </a:lnTo>
                <a:lnTo>
                  <a:pt x="0" y="652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496DE053-D404-0465-808D-928C966820CD}"/>
              </a:ext>
            </a:extLst>
          </p:cNvPr>
          <p:cNvSpPr txBox="1"/>
          <p:nvPr/>
        </p:nvSpPr>
        <p:spPr>
          <a:xfrm>
            <a:off x="2235040" y="3310485"/>
            <a:ext cx="13761053" cy="335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Warum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können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KI-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generierte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Inhalte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(Deepfakes, KI-Bilder) die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Verbreitung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von Fakes News </a:t>
            </a:r>
            <a:r>
              <a:rPr lang="en-US" sz="5000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beschleunigen</a:t>
            </a: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632188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D004-0177-876D-CCAD-6346982E5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6A446D-4267-B893-8183-869CEA5D534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B74BC68-6844-532E-9625-87DE2CE4A220}"/>
              </a:ext>
            </a:extLst>
          </p:cNvPr>
          <p:cNvSpPr/>
          <p:nvPr/>
        </p:nvSpPr>
        <p:spPr>
          <a:xfrm>
            <a:off x="1142516" y="1077405"/>
            <a:ext cx="661596" cy="573785"/>
          </a:xfrm>
          <a:custGeom>
            <a:avLst/>
            <a:gdLst/>
            <a:ahLst/>
            <a:cxnLst/>
            <a:rect l="l" t="t" r="r" b="b"/>
            <a:pathLst>
              <a:path w="661596" h="573785">
                <a:moveTo>
                  <a:pt x="0" y="0"/>
                </a:moveTo>
                <a:lnTo>
                  <a:pt x="661596" y="0"/>
                </a:lnTo>
                <a:lnTo>
                  <a:pt x="661596" y="573785"/>
                </a:lnTo>
                <a:lnTo>
                  <a:pt x="0" y="57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CE39C39-72EC-29CF-08DE-B6F10A0571D6}"/>
              </a:ext>
            </a:extLst>
          </p:cNvPr>
          <p:cNvSpPr/>
          <p:nvPr/>
        </p:nvSpPr>
        <p:spPr>
          <a:xfrm>
            <a:off x="5209727" y="2292843"/>
            <a:ext cx="407254" cy="783181"/>
          </a:xfrm>
          <a:custGeom>
            <a:avLst/>
            <a:gdLst/>
            <a:ahLst/>
            <a:cxnLst/>
            <a:rect l="l" t="t" r="r" b="b"/>
            <a:pathLst>
              <a:path w="407254" h="783181">
                <a:moveTo>
                  <a:pt x="0" y="0"/>
                </a:moveTo>
                <a:lnTo>
                  <a:pt x="407254" y="0"/>
                </a:lnTo>
                <a:lnTo>
                  <a:pt x="407254" y="783181"/>
                </a:lnTo>
                <a:lnTo>
                  <a:pt x="0" y="78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2BE82093-278D-C5BA-2455-6231F5D42D45}"/>
              </a:ext>
            </a:extLst>
          </p:cNvPr>
          <p:cNvSpPr/>
          <p:nvPr/>
        </p:nvSpPr>
        <p:spPr>
          <a:xfrm>
            <a:off x="13573946" y="2358072"/>
            <a:ext cx="667748" cy="652724"/>
          </a:xfrm>
          <a:custGeom>
            <a:avLst/>
            <a:gdLst/>
            <a:ahLst/>
            <a:cxnLst/>
            <a:rect l="l" t="t" r="r" b="b"/>
            <a:pathLst>
              <a:path w="667748" h="652724">
                <a:moveTo>
                  <a:pt x="0" y="0"/>
                </a:moveTo>
                <a:lnTo>
                  <a:pt x="667749" y="0"/>
                </a:lnTo>
                <a:lnTo>
                  <a:pt x="667749" y="652724"/>
                </a:lnTo>
                <a:lnTo>
                  <a:pt x="0" y="65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79381938-30D6-1770-94E3-0F01D81FF9D1}"/>
              </a:ext>
            </a:extLst>
          </p:cNvPr>
          <p:cNvSpPr txBox="1"/>
          <p:nvPr/>
        </p:nvSpPr>
        <p:spPr>
          <a:xfrm>
            <a:off x="2263473" y="432880"/>
            <a:ext cx="13761053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50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Deepfakes…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03D8E90C-D602-6F69-0208-DFFAA4D949F2}"/>
              </a:ext>
            </a:extLst>
          </p:cNvPr>
          <p:cNvGrpSpPr/>
          <p:nvPr/>
        </p:nvGrpSpPr>
        <p:grpSpPr>
          <a:xfrm>
            <a:off x="3592408" y="1674603"/>
            <a:ext cx="5455412" cy="3966251"/>
            <a:chOff x="298204" y="1710649"/>
            <a:chExt cx="4349996" cy="396625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BF206594-8059-96C4-49C1-BA4FBE415111}"/>
                </a:ext>
              </a:extLst>
            </p:cNvPr>
            <p:cNvGrpSpPr/>
            <p:nvPr/>
          </p:nvGrpSpPr>
          <p:grpSpPr>
            <a:xfrm>
              <a:off x="298204" y="1710649"/>
              <a:ext cx="4349996" cy="3966251"/>
              <a:chOff x="0" y="0"/>
              <a:chExt cx="933217" cy="1048101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63B92D26-ADC3-1FF1-5969-81A679B79A25}"/>
                  </a:ext>
                </a:extLst>
              </p:cNvPr>
              <p:cNvSpPr/>
              <p:nvPr/>
            </p:nvSpPr>
            <p:spPr>
              <a:xfrm>
                <a:off x="0" y="0"/>
                <a:ext cx="933217" cy="1048101"/>
              </a:xfrm>
              <a:custGeom>
                <a:avLst/>
                <a:gdLst/>
                <a:ahLst/>
                <a:cxnLst/>
                <a:rect l="l" t="t" r="r" b="b"/>
                <a:pathLst>
                  <a:path w="933217" h="1048101">
                    <a:moveTo>
                      <a:pt x="109247" y="0"/>
                    </a:moveTo>
                    <a:lnTo>
                      <a:pt x="823970" y="0"/>
                    </a:lnTo>
                    <a:cubicBezTo>
                      <a:pt x="884305" y="0"/>
                      <a:pt x="933217" y="48912"/>
                      <a:pt x="933217" y="109247"/>
                    </a:cubicBezTo>
                    <a:lnTo>
                      <a:pt x="933217" y="938854"/>
                    </a:lnTo>
                    <a:cubicBezTo>
                      <a:pt x="933217" y="999189"/>
                      <a:pt x="884305" y="1048101"/>
                      <a:pt x="823970" y="1048101"/>
                    </a:cubicBezTo>
                    <a:lnTo>
                      <a:pt x="109247" y="1048101"/>
                    </a:lnTo>
                    <a:cubicBezTo>
                      <a:pt x="48912" y="1048101"/>
                      <a:pt x="0" y="999189"/>
                      <a:pt x="0" y="938854"/>
                    </a:cubicBezTo>
                    <a:lnTo>
                      <a:pt x="0" y="109247"/>
                    </a:lnTo>
                    <a:cubicBezTo>
                      <a:pt x="0" y="48912"/>
                      <a:pt x="48912" y="0"/>
                      <a:pt x="109247" y="0"/>
                    </a:cubicBezTo>
                    <a:close/>
                  </a:path>
                </a:pathLst>
              </a:custGeom>
              <a:solidFill>
                <a:srgbClr val="0CC0DF"/>
              </a:solidFill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1E8F1EA4-E016-9273-1F83-7ECCCEC4B7BE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933217" cy="10290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66"/>
                  </a:lnSpc>
                </a:pPr>
                <a:endParaRPr/>
              </a:p>
            </p:txBody>
          </p:sp>
        </p:grp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BE9B6169-FEE8-EA29-B9A6-5DDCEC5744EE}"/>
                </a:ext>
              </a:extLst>
            </p:cNvPr>
            <p:cNvSpPr txBox="1"/>
            <p:nvPr/>
          </p:nvSpPr>
          <p:spPr>
            <a:xfrm>
              <a:off x="561779" y="2277201"/>
              <a:ext cx="3964269" cy="2769989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…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können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Situationen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darstellen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, die in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Wirklichkeit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nicht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passiert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sind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.</a:t>
              </a: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AAAF77F-DC5B-516C-03F2-CFCEE45914CF}"/>
              </a:ext>
            </a:extLst>
          </p:cNvPr>
          <p:cNvGrpSpPr/>
          <p:nvPr/>
        </p:nvGrpSpPr>
        <p:grpSpPr>
          <a:xfrm>
            <a:off x="9327388" y="1710649"/>
            <a:ext cx="5455412" cy="3894161"/>
            <a:chOff x="4812952" y="1710649"/>
            <a:chExt cx="4331048" cy="3894161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96D75B7-B73A-06D9-9311-0D47CA4AEC2E}"/>
                </a:ext>
              </a:extLst>
            </p:cNvPr>
            <p:cNvGrpSpPr/>
            <p:nvPr/>
          </p:nvGrpSpPr>
          <p:grpSpPr>
            <a:xfrm>
              <a:off x="4812952" y="1710649"/>
              <a:ext cx="4331048" cy="3894161"/>
              <a:chOff x="0" y="0"/>
              <a:chExt cx="933217" cy="104810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5C8B4D9-3185-27D2-A8F7-70D6E01F7DBE}"/>
                  </a:ext>
                </a:extLst>
              </p:cNvPr>
              <p:cNvSpPr/>
              <p:nvPr/>
            </p:nvSpPr>
            <p:spPr>
              <a:xfrm>
                <a:off x="0" y="0"/>
                <a:ext cx="933217" cy="1048101"/>
              </a:xfrm>
              <a:custGeom>
                <a:avLst/>
                <a:gdLst/>
                <a:ahLst/>
                <a:cxnLst/>
                <a:rect l="l" t="t" r="r" b="b"/>
                <a:pathLst>
                  <a:path w="933217" h="1048101">
                    <a:moveTo>
                      <a:pt x="109247" y="0"/>
                    </a:moveTo>
                    <a:lnTo>
                      <a:pt x="823970" y="0"/>
                    </a:lnTo>
                    <a:cubicBezTo>
                      <a:pt x="884305" y="0"/>
                      <a:pt x="933217" y="48912"/>
                      <a:pt x="933217" y="109247"/>
                    </a:cubicBezTo>
                    <a:lnTo>
                      <a:pt x="933217" y="938854"/>
                    </a:lnTo>
                    <a:cubicBezTo>
                      <a:pt x="933217" y="999189"/>
                      <a:pt x="884305" y="1048101"/>
                      <a:pt x="823970" y="1048101"/>
                    </a:cubicBezTo>
                    <a:lnTo>
                      <a:pt x="109247" y="1048101"/>
                    </a:lnTo>
                    <a:cubicBezTo>
                      <a:pt x="48912" y="1048101"/>
                      <a:pt x="0" y="999189"/>
                      <a:pt x="0" y="938854"/>
                    </a:cubicBezTo>
                    <a:lnTo>
                      <a:pt x="0" y="109247"/>
                    </a:lnTo>
                    <a:cubicBezTo>
                      <a:pt x="0" y="48912"/>
                      <a:pt x="48912" y="0"/>
                      <a:pt x="109247" y="0"/>
                    </a:cubicBezTo>
                    <a:close/>
                  </a:path>
                </a:pathLst>
              </a:custGeom>
              <a:solidFill>
                <a:srgbClr val="9369F3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F855F55-349A-E6AF-304D-98C11756A240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933217" cy="10290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66"/>
                  </a:lnSpc>
                </a:pPr>
                <a:endParaRPr/>
              </a:p>
            </p:txBody>
          </p:sp>
        </p:grp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id="{37B6FC62-9E76-4E45-310E-18626C3A076D}"/>
                </a:ext>
              </a:extLst>
            </p:cNvPr>
            <p:cNvSpPr txBox="1"/>
            <p:nvPr/>
          </p:nvSpPr>
          <p:spPr>
            <a:xfrm>
              <a:off x="5179730" y="2277200"/>
              <a:ext cx="3964269" cy="221599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…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können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mittlerweile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schnell und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einfach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erstellt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werden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.</a:t>
              </a: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16D6DC6C-5D6A-1E33-31F4-006E6FF35119}"/>
              </a:ext>
            </a:extLst>
          </p:cNvPr>
          <p:cNvGrpSpPr/>
          <p:nvPr/>
        </p:nvGrpSpPr>
        <p:grpSpPr>
          <a:xfrm>
            <a:off x="3592409" y="5974175"/>
            <a:ext cx="5455412" cy="3894161"/>
            <a:chOff x="9308752" y="1672440"/>
            <a:chExt cx="4331049" cy="3894161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50FA853-EEFE-5F70-8D0B-45F019AC7251}"/>
                </a:ext>
              </a:extLst>
            </p:cNvPr>
            <p:cNvGrpSpPr/>
            <p:nvPr/>
          </p:nvGrpSpPr>
          <p:grpSpPr>
            <a:xfrm>
              <a:off x="9308752" y="1672440"/>
              <a:ext cx="4331049" cy="3894161"/>
              <a:chOff x="0" y="0"/>
              <a:chExt cx="933217" cy="1048101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915EBF07-5E40-3F4A-5789-E232064358F5}"/>
                  </a:ext>
                </a:extLst>
              </p:cNvPr>
              <p:cNvSpPr/>
              <p:nvPr/>
            </p:nvSpPr>
            <p:spPr>
              <a:xfrm>
                <a:off x="0" y="0"/>
                <a:ext cx="933217" cy="1048101"/>
              </a:xfrm>
              <a:custGeom>
                <a:avLst/>
                <a:gdLst/>
                <a:ahLst/>
                <a:cxnLst/>
                <a:rect l="l" t="t" r="r" b="b"/>
                <a:pathLst>
                  <a:path w="933217" h="1048101">
                    <a:moveTo>
                      <a:pt x="109247" y="0"/>
                    </a:moveTo>
                    <a:lnTo>
                      <a:pt x="823970" y="0"/>
                    </a:lnTo>
                    <a:cubicBezTo>
                      <a:pt x="884305" y="0"/>
                      <a:pt x="933217" y="48912"/>
                      <a:pt x="933217" y="109247"/>
                    </a:cubicBezTo>
                    <a:lnTo>
                      <a:pt x="933217" y="938854"/>
                    </a:lnTo>
                    <a:cubicBezTo>
                      <a:pt x="933217" y="999189"/>
                      <a:pt x="884305" y="1048101"/>
                      <a:pt x="823970" y="1048101"/>
                    </a:cubicBezTo>
                    <a:lnTo>
                      <a:pt x="109247" y="1048101"/>
                    </a:lnTo>
                    <a:cubicBezTo>
                      <a:pt x="48912" y="1048101"/>
                      <a:pt x="0" y="999189"/>
                      <a:pt x="0" y="938854"/>
                    </a:cubicBezTo>
                    <a:lnTo>
                      <a:pt x="0" y="109247"/>
                    </a:lnTo>
                    <a:cubicBezTo>
                      <a:pt x="0" y="48912"/>
                      <a:pt x="48912" y="0"/>
                      <a:pt x="109247" y="0"/>
                    </a:cubicBezTo>
                    <a:close/>
                  </a:path>
                </a:pathLst>
              </a:custGeom>
              <a:solidFill>
                <a:srgbClr val="2750FF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7C8C9DA-A501-60D9-4643-A313CCA2734F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933217" cy="10290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66"/>
                  </a:lnSpc>
                </a:pPr>
                <a:endParaRPr/>
              </a:p>
            </p:txBody>
          </p:sp>
        </p:grpSp>
        <p:sp>
          <p:nvSpPr>
            <p:cNvPr id="13" name="TextBox 32">
              <a:extLst>
                <a:ext uri="{FF2B5EF4-FFF2-40B4-BE49-F238E27FC236}">
                  <a16:creationId xmlns:a16="http://schemas.microsoft.com/office/drawing/2014/main" id="{51A46637-C74B-9FFB-16D2-C250AAC5FAF1}"/>
                </a:ext>
              </a:extLst>
            </p:cNvPr>
            <p:cNvSpPr txBox="1"/>
            <p:nvPr/>
          </p:nvSpPr>
          <p:spPr>
            <a:xfrm>
              <a:off x="9601200" y="2277200"/>
              <a:ext cx="3964269" cy="166199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…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werden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oft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ohne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Überprüfung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weitergeschickt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.</a:t>
              </a: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73C7801E-9857-FB33-490A-3ABAE9779191}"/>
              </a:ext>
            </a:extLst>
          </p:cNvPr>
          <p:cNvGrpSpPr/>
          <p:nvPr/>
        </p:nvGrpSpPr>
        <p:grpSpPr>
          <a:xfrm>
            <a:off x="9403972" y="5962743"/>
            <a:ext cx="5378827" cy="3932370"/>
            <a:chOff x="13807504" y="1672440"/>
            <a:chExt cx="4331049" cy="393237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483D375-DD6E-5BDE-D247-CF758C1E835F}"/>
                </a:ext>
              </a:extLst>
            </p:cNvPr>
            <p:cNvSpPr/>
            <p:nvPr/>
          </p:nvSpPr>
          <p:spPr>
            <a:xfrm>
              <a:off x="13807504" y="1672440"/>
              <a:ext cx="4331049" cy="3932370"/>
            </a:xfrm>
            <a:custGeom>
              <a:avLst/>
              <a:gdLst/>
              <a:ahLst/>
              <a:cxnLst/>
              <a:rect l="l" t="t" r="r" b="b"/>
              <a:pathLst>
                <a:path w="933217" h="1048101">
                  <a:moveTo>
                    <a:pt x="109247" y="0"/>
                  </a:moveTo>
                  <a:lnTo>
                    <a:pt x="823970" y="0"/>
                  </a:lnTo>
                  <a:cubicBezTo>
                    <a:pt x="884305" y="0"/>
                    <a:pt x="933217" y="48912"/>
                    <a:pt x="933217" y="109247"/>
                  </a:cubicBezTo>
                  <a:lnTo>
                    <a:pt x="933217" y="938854"/>
                  </a:lnTo>
                  <a:cubicBezTo>
                    <a:pt x="933217" y="999189"/>
                    <a:pt x="884305" y="1048101"/>
                    <a:pt x="823970" y="1048101"/>
                  </a:cubicBezTo>
                  <a:lnTo>
                    <a:pt x="109247" y="1048101"/>
                  </a:lnTo>
                  <a:cubicBezTo>
                    <a:pt x="48912" y="1048101"/>
                    <a:pt x="0" y="999189"/>
                    <a:pt x="0" y="938854"/>
                  </a:cubicBezTo>
                  <a:lnTo>
                    <a:pt x="0" y="109247"/>
                  </a:lnTo>
                  <a:cubicBezTo>
                    <a:pt x="0" y="48912"/>
                    <a:pt x="48912" y="0"/>
                    <a:pt x="109247" y="0"/>
                  </a:cubicBezTo>
                  <a:close/>
                </a:path>
              </a:pathLst>
            </a:custGeom>
            <a:solidFill>
              <a:srgbClr val="FFB03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TextBox 32">
              <a:extLst>
                <a:ext uri="{FF2B5EF4-FFF2-40B4-BE49-F238E27FC236}">
                  <a16:creationId xmlns:a16="http://schemas.microsoft.com/office/drawing/2014/main" id="{387B7671-C34A-251E-7E90-A76FFBF73378}"/>
                </a:ext>
              </a:extLst>
            </p:cNvPr>
            <p:cNvSpPr txBox="1"/>
            <p:nvPr/>
          </p:nvSpPr>
          <p:spPr>
            <a:xfrm>
              <a:off x="14174284" y="2257297"/>
              <a:ext cx="3964269" cy="221599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…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werden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über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das Internet und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soziale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 Medien schnell </a:t>
              </a:r>
              <a:r>
                <a:rPr lang="en-US" sz="3600" b="1" dirty="0" err="1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verbreitet</a:t>
              </a:r>
              <a:r>
                <a:rPr lang="en-US" sz="3600" b="1" dirty="0">
                  <a:solidFill>
                    <a:srgbClr val="FFFFFF"/>
                  </a:solidFill>
                  <a:latin typeface="Poppins Bold" panose="00000800000000000000" charset="0"/>
                  <a:ea typeface="Poppins Heavy"/>
                  <a:cs typeface="Poppins Bold" panose="00000800000000000000" charset="0"/>
                  <a:sym typeface="Poppins Heavy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34838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5BCA8-D92A-9956-9BB6-D0484A2D5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A0A6D96-5E31-3A80-3B2F-C58E5C370DE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31064B6-6C98-7F95-75DF-5DDEDF813CE3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C714176-D96C-A5FF-1CF4-E7B3371776CE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07C4B83-BE91-23CA-9122-2928EFD9412E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pic>
        <p:nvPicPr>
          <p:cNvPr id="7" name="Onlinemedien 1" title="You Won’t Believe What Obama Says In This Video! 😉">
            <a:hlinkClick r:id="" action="ppaction://media"/>
            <a:extLst>
              <a:ext uri="{FF2B5EF4-FFF2-40B4-BE49-F238E27FC236}">
                <a16:creationId xmlns:a16="http://schemas.microsoft.com/office/drawing/2014/main" id="{D376A48A-9B1C-397E-AC46-094F3B77E4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" y="114300"/>
            <a:ext cx="17802478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19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-4298094" y="-340780"/>
            <a:ext cx="17243056" cy="12932292"/>
            <a:chOff x="0" y="0"/>
            <a:chExt cx="81280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01970" y="5764124"/>
            <a:ext cx="7315200" cy="4050792"/>
          </a:xfrm>
          <a:custGeom>
            <a:avLst/>
            <a:gdLst/>
            <a:ahLst/>
            <a:cxnLst/>
            <a:rect l="l" t="t" r="r" b="b"/>
            <a:pathLst>
              <a:path w="7315200" h="4050792">
                <a:moveTo>
                  <a:pt x="0" y="0"/>
                </a:moveTo>
                <a:lnTo>
                  <a:pt x="7315200" y="0"/>
                </a:lnTo>
                <a:lnTo>
                  <a:pt x="7315200" y="4050792"/>
                </a:lnTo>
                <a:lnTo>
                  <a:pt x="0" y="4050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6" name="Group 16"/>
          <p:cNvGrpSpPr/>
          <p:nvPr/>
        </p:nvGrpSpPr>
        <p:grpSpPr>
          <a:xfrm>
            <a:off x="381000" y="1689299"/>
            <a:ext cx="6368824" cy="2491312"/>
            <a:chOff x="0" y="0"/>
            <a:chExt cx="1809437" cy="7078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9437" cy="707803"/>
            </a:xfrm>
            <a:custGeom>
              <a:avLst/>
              <a:gdLst/>
              <a:ahLst/>
              <a:cxnLst/>
              <a:rect l="l" t="t" r="r" b="b"/>
              <a:pathLst>
                <a:path w="1809437" h="707803">
                  <a:moveTo>
                    <a:pt x="60780" y="0"/>
                  </a:moveTo>
                  <a:lnTo>
                    <a:pt x="1748658" y="0"/>
                  </a:lnTo>
                  <a:cubicBezTo>
                    <a:pt x="1782225" y="0"/>
                    <a:pt x="1809437" y="27212"/>
                    <a:pt x="1809437" y="60780"/>
                  </a:cubicBezTo>
                  <a:lnTo>
                    <a:pt x="1809437" y="647023"/>
                  </a:lnTo>
                  <a:cubicBezTo>
                    <a:pt x="1809437" y="680591"/>
                    <a:pt x="1782225" y="707803"/>
                    <a:pt x="1748658" y="707803"/>
                  </a:cubicBezTo>
                  <a:lnTo>
                    <a:pt x="60780" y="707803"/>
                  </a:lnTo>
                  <a:cubicBezTo>
                    <a:pt x="27212" y="707803"/>
                    <a:pt x="0" y="680591"/>
                    <a:pt x="0" y="647023"/>
                  </a:cubicBezTo>
                  <a:lnTo>
                    <a:pt x="0" y="60780"/>
                  </a:lnTo>
                  <a:cubicBezTo>
                    <a:pt x="0" y="27212"/>
                    <a:pt x="27212" y="0"/>
                    <a:pt x="60780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809437" cy="679228"/>
            </a:xfrm>
            <a:prstGeom prst="rect">
              <a:avLst/>
            </a:prstGeom>
          </p:spPr>
          <p:txBody>
            <a:bodyPr lIns="47093" tIns="47093" rIns="47093" bIns="47093" rtlCol="0" anchor="ctr"/>
            <a:lstStyle/>
            <a:p>
              <a:pPr algn="l">
                <a:lnSpc>
                  <a:spcPts val="2472"/>
                </a:lnSpc>
              </a:pPr>
              <a:r>
                <a:rPr lang="en-US" sz="2400" spc="17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     </a:t>
              </a: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08709" y="4642350"/>
            <a:ext cx="6368824" cy="3481752"/>
            <a:chOff x="0" y="0"/>
            <a:chExt cx="1809437" cy="9891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09437" cy="989195"/>
            </a:xfrm>
            <a:custGeom>
              <a:avLst/>
              <a:gdLst/>
              <a:ahLst/>
              <a:cxnLst/>
              <a:rect l="l" t="t" r="r" b="b"/>
              <a:pathLst>
                <a:path w="1809437" h="989195">
                  <a:moveTo>
                    <a:pt x="60780" y="0"/>
                  </a:moveTo>
                  <a:lnTo>
                    <a:pt x="1748658" y="0"/>
                  </a:lnTo>
                  <a:cubicBezTo>
                    <a:pt x="1782225" y="0"/>
                    <a:pt x="1809437" y="27212"/>
                    <a:pt x="1809437" y="60780"/>
                  </a:cubicBezTo>
                  <a:lnTo>
                    <a:pt x="1809437" y="928416"/>
                  </a:lnTo>
                  <a:cubicBezTo>
                    <a:pt x="1809437" y="961983"/>
                    <a:pt x="1782225" y="989195"/>
                    <a:pt x="1748658" y="989195"/>
                  </a:cubicBezTo>
                  <a:lnTo>
                    <a:pt x="60780" y="989195"/>
                  </a:lnTo>
                  <a:cubicBezTo>
                    <a:pt x="27212" y="989195"/>
                    <a:pt x="0" y="961983"/>
                    <a:pt x="0" y="928416"/>
                  </a:cubicBezTo>
                  <a:lnTo>
                    <a:pt x="0" y="60780"/>
                  </a:lnTo>
                  <a:cubicBezTo>
                    <a:pt x="0" y="27212"/>
                    <a:pt x="27212" y="0"/>
                    <a:pt x="60780" y="0"/>
                  </a:cubicBezTo>
                  <a:close/>
                </a:path>
              </a:pathLst>
            </a:custGeom>
            <a:solidFill>
              <a:srgbClr val="9369F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1809437" cy="960620"/>
            </a:xfrm>
            <a:prstGeom prst="rect">
              <a:avLst/>
            </a:prstGeom>
          </p:spPr>
          <p:txBody>
            <a:bodyPr lIns="47093" tIns="47093" rIns="47093" bIns="47093" rtlCol="0" anchor="ctr"/>
            <a:lstStyle/>
            <a:p>
              <a:pPr algn="l">
                <a:lnSpc>
                  <a:spcPts val="2472"/>
                </a:lnSpc>
              </a:pPr>
              <a:r>
                <a:rPr lang="en-US" sz="2400" spc="17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      </a:t>
              </a: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algn="l">
                <a:lnSpc>
                  <a:spcPts val="2369"/>
                </a:lnSpc>
              </a:pPr>
              <a:endParaRPr lang="en-US" sz="2400" spc="17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20711" y="4206558"/>
            <a:ext cx="5748963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Der Computer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benutzt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spezielle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Regeln und Muster, um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neue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Bilder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zu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erschaffen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Er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lernt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dabei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aus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vielen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anderen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Bildern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und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versucht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immer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bessere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Bilder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zu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erstellen</a:t>
            </a:r>
            <a:r>
              <a:rPr lang="en-US" sz="2400" b="1" spc="10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86791" y="1491738"/>
            <a:ext cx="601265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2400" b="1" spc="10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/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KI-Bilder </a:t>
            </a:r>
            <a:r>
              <a:rPr lang="en-US" sz="2400" b="1" spc="10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sind</a:t>
            </a:r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Bilder, die von </a:t>
            </a:r>
            <a:r>
              <a:rPr lang="en-US" sz="2400" b="1" spc="10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einem</a:t>
            </a:r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Computerprogramm</a:t>
            </a:r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erstellt</a:t>
            </a:r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werden</a:t>
            </a:r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(KI = </a:t>
            </a:r>
            <a:r>
              <a:rPr lang="en-US" sz="2400" b="1" spc="10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Künstliche</a:t>
            </a:r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b="1" spc="10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Intelligenz</a:t>
            </a:r>
            <a:r>
              <a:rPr lang="en-US" sz="2400" b="1" spc="10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/>
            <a:endParaRPr lang="en-US" sz="2400" b="1" spc="10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37841" y="392045"/>
            <a:ext cx="7717480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50"/>
              </a:lnSpc>
            </a:pPr>
            <a:r>
              <a:rPr lang="en-US" sz="5000" b="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Was </a:t>
            </a:r>
            <a:r>
              <a:rPr lang="en-US" sz="5000" b="1" dirty="0" err="1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sind</a:t>
            </a:r>
            <a:r>
              <a:rPr lang="en-US" sz="5000" b="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 KI-Bilder?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15A636C-B767-8165-816B-A8A2936C9C49}"/>
              </a:ext>
            </a:extLst>
          </p:cNvPr>
          <p:cNvSpPr txBox="1"/>
          <p:nvPr/>
        </p:nvSpPr>
        <p:spPr>
          <a:xfrm>
            <a:off x="10561880" y="7429500"/>
            <a:ext cx="7124150" cy="2187879"/>
          </a:xfrm>
          <a:prstGeom prst="rect">
            <a:avLst/>
          </a:prstGeom>
          <a:solidFill>
            <a:srgbClr val="D61D5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08000" rIns="180000" b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kern="0" dirty="0">
                <a:solidFill>
                  <a:srgbClr val="FFFFFF"/>
                </a:solidFill>
                <a:latin typeface="Calibri"/>
                <a:ea typeface="Source Sans Pro" charset="0"/>
                <a:cs typeface="Source Sans Pro" charset="0"/>
              </a:rPr>
              <a:t>Achtung! Manchmal sehen KI-Bilder echt aus, aber sind trotzdem von einem Computer gemacht und zeigen nicht die wirkliche Welt. 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68687" y="0"/>
            <a:ext cx="57756687" cy="10287000"/>
            <a:chOff x="0" y="0"/>
            <a:chExt cx="1521163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11637" cy="2709333"/>
            </a:xfrm>
            <a:custGeom>
              <a:avLst/>
              <a:gdLst/>
              <a:ahLst/>
              <a:cxnLst/>
              <a:rect l="l" t="t" r="r" b="b"/>
              <a:pathLst>
                <a:path w="15211637" h="2709333">
                  <a:moveTo>
                    <a:pt x="0" y="0"/>
                  </a:moveTo>
                  <a:lnTo>
                    <a:pt x="15211637" y="0"/>
                  </a:lnTo>
                  <a:lnTo>
                    <a:pt x="152116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15211638" cy="2690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405344" y="2062133"/>
            <a:ext cx="8050873" cy="8010619"/>
          </a:xfrm>
          <a:custGeom>
            <a:avLst/>
            <a:gdLst/>
            <a:ahLst/>
            <a:cxnLst/>
            <a:rect l="l" t="t" r="r" b="b"/>
            <a:pathLst>
              <a:path w="8050873" h="8010619">
                <a:moveTo>
                  <a:pt x="0" y="0"/>
                </a:moveTo>
                <a:lnTo>
                  <a:pt x="8050873" y="0"/>
                </a:lnTo>
                <a:lnTo>
                  <a:pt x="8050873" y="8010619"/>
                </a:lnTo>
                <a:lnTo>
                  <a:pt x="0" y="8010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0600682" y="-297583"/>
            <a:ext cx="7452388" cy="7854954"/>
          </a:xfrm>
          <a:custGeom>
            <a:avLst/>
            <a:gdLst/>
            <a:ahLst/>
            <a:cxnLst/>
            <a:rect l="l" t="t" r="r" b="b"/>
            <a:pathLst>
              <a:path w="7452388" h="7854954">
                <a:moveTo>
                  <a:pt x="0" y="0"/>
                </a:moveTo>
                <a:lnTo>
                  <a:pt x="7452388" y="0"/>
                </a:lnTo>
                <a:lnTo>
                  <a:pt x="7452388" y="7854954"/>
                </a:lnTo>
                <a:lnTo>
                  <a:pt x="0" y="785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3961124" y="8965882"/>
            <a:ext cx="10365752" cy="59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5"/>
              </a:lnSpc>
              <a:spcBef>
                <a:spcPct val="0"/>
              </a:spcBef>
            </a:pPr>
            <a:r>
              <a:rPr lang="en-US" sz="1500" spc="10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Das Projekt wird gefördert über das Programm „Modellvorhaben zur Zukunftsplattform“ des Sächsischen Staatsministeriums für Soziales, Gesundheit und Gesellschaftlichen Zusammenhalt aus Mitteln des Europäischen Sozialfonds Plus.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03236" y="3187845"/>
            <a:ext cx="12081528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0"/>
              </a:lnSpc>
              <a:spcBef>
                <a:spcPct val="0"/>
              </a:spcBef>
            </a:pPr>
            <a:r>
              <a:rPr lang="en-US" sz="6000" b="1" spc="426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Danke für eure Aufmerksamkeit!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TextBox 15"/>
          <p:cNvSpPr txBox="1"/>
          <p:nvPr/>
        </p:nvSpPr>
        <p:spPr>
          <a:xfrm>
            <a:off x="3371436" y="4747237"/>
            <a:ext cx="11545127" cy="107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13800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KI or not KI?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6C3A-63BE-1624-47FB-A7951B350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70A08E-C41F-BD6C-6703-B8A0C4B5A4F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0809486-41A7-93D3-4FC5-89215E755B40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3A632D4-7C2E-845E-BD77-5CA4DC27B03E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265A24E-E20E-5E08-B176-EFD0C137C1C9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933C8A54-B59F-2A1B-B829-380B9F8158C6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41839A-7894-F60F-458E-37587A932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2" r="2327"/>
          <a:stretch/>
        </p:blipFill>
        <p:spPr>
          <a:xfrm>
            <a:off x="609601" y="2400301"/>
            <a:ext cx="8188235" cy="5181600"/>
          </a:xfrm>
          <a:prstGeom prst="rect">
            <a:avLst/>
          </a:prstGeom>
        </p:spPr>
      </p:pic>
      <p:pic>
        <p:nvPicPr>
          <p:cNvPr id="7" name="Grafik 6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92CD9EBB-8E89-7DE8-7675-CC5796A9C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547777"/>
            <a:ext cx="6837205" cy="68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4821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420E5-DF00-9601-093C-EA238429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BC79DF-9700-BEF1-CB39-6E5129B617F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4B13CF4-80F7-3CEB-A21B-71D9CA5F9666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5845CB0-FBBC-65B4-EBC1-8F0321A303E6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66DF3DA-DB1D-CE8A-4B55-3BBAA0ED331A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7CC229F3-E971-848B-B2C0-D50488629FE3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7" name="Grafik 6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4E31F922-B40D-2DE4-895D-58EDCBC4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547777"/>
            <a:ext cx="8666005" cy="86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37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F98A5-B6AB-AE79-0198-5F6E80FD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DF8E58-88F5-EF5B-9447-AE93511D60D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0A9AFB8-6D64-720F-85A9-7A0A94F424F8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6F8FA8B-C1BC-BC54-BE66-8F8DB52664B2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0A4496A-2116-5A3A-E867-A122609FF630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521301E8-7351-5EA0-F2B6-C8F6CB23C9AE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6" name="Grafik 5" descr="Ein Bild, das Wasservögel, Vogel, Ente, Wasser enthält.&#10;&#10;Automatisch generierte Beschreibung">
            <a:extLst>
              <a:ext uri="{FF2B5EF4-FFF2-40B4-BE49-F238E27FC236}">
                <a16:creationId xmlns:a16="http://schemas.microsoft.com/office/drawing/2014/main" id="{50E3BF8D-2777-8302-FB88-169387247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81" y="1485900"/>
            <a:ext cx="8839200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80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47419-24FA-7063-8DE3-970EC447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BA4883-801C-7AC7-D45C-4DB56624604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2F0FC42-0296-0CD0-0A3C-32C177082731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588BADC-3DC0-8FBD-7C38-E62D38398953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CE179D7-9F56-5126-ABEB-17379399F53E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1E44323C-2541-1E8A-A34B-E010B770A4B9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6" name="Grafik 5" descr="Ein Bild, das Wasservögel, Vogel, Ente, Wasser enthält.&#10;&#10;Automatisch generierte Beschreibung">
            <a:extLst>
              <a:ext uri="{FF2B5EF4-FFF2-40B4-BE49-F238E27FC236}">
                <a16:creationId xmlns:a16="http://schemas.microsoft.com/office/drawing/2014/main" id="{61263C5B-F895-9FB1-154A-5AF7F1FB9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81" y="1485900"/>
            <a:ext cx="8839200" cy="88392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2BDF8DD-FAF6-5A27-8E5C-27DA18316C57}"/>
              </a:ext>
            </a:extLst>
          </p:cNvPr>
          <p:cNvSpPr/>
          <p:nvPr/>
        </p:nvSpPr>
        <p:spPr>
          <a:xfrm>
            <a:off x="8654521" y="2324100"/>
            <a:ext cx="2057919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0" b="1" dirty="0">
                <a:solidFill>
                  <a:schemeClr val="tx1"/>
                </a:solidFill>
              </a:rPr>
              <a:t>KI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12B60F5-4607-B5CC-F062-DC897EB26A29}"/>
              </a:ext>
            </a:extLst>
          </p:cNvPr>
          <p:cNvSpPr/>
          <p:nvPr/>
        </p:nvSpPr>
        <p:spPr>
          <a:xfrm>
            <a:off x="7162800" y="8115300"/>
            <a:ext cx="1828800" cy="9906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792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18BA8-8B46-65CD-F39D-B774BB41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E00ABE-4FC6-CD68-CC7E-426A4DF4F3A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83" b="-75683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7409ED4-4099-AC6C-9D18-D94F34879804}"/>
              </a:ext>
            </a:extLst>
          </p:cNvPr>
          <p:cNvGrpSpPr/>
          <p:nvPr/>
        </p:nvGrpSpPr>
        <p:grpSpPr>
          <a:xfrm>
            <a:off x="7848600" y="-1613454"/>
            <a:ext cx="14679044" cy="12932292"/>
            <a:chOff x="0" y="0"/>
            <a:chExt cx="812800" cy="6096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0C1462C-85D3-7DE6-12E5-58B2C69A5F0B}"/>
                </a:ext>
              </a:extLst>
            </p:cNvPr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61D5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3EB474-1EF5-FB58-A833-D101E181FAB1}"/>
                </a:ext>
              </a:extLst>
            </p:cNvPr>
            <p:cNvSpPr txBox="1"/>
            <p:nvPr/>
          </p:nvSpPr>
          <p:spPr>
            <a:xfrm>
              <a:off x="101600" y="-76200"/>
              <a:ext cx="609600" cy="685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1"/>
                </a:lnSpc>
              </a:pPr>
              <a:endParaRPr/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5DC02181-B87B-2ED6-8916-8D17416DB476}"/>
              </a:ext>
            </a:extLst>
          </p:cNvPr>
          <p:cNvSpPr/>
          <p:nvPr/>
        </p:nvSpPr>
        <p:spPr>
          <a:xfrm>
            <a:off x="1752600" y="571500"/>
            <a:ext cx="3276600" cy="895218"/>
          </a:xfrm>
          <a:prstGeom prst="rect">
            <a:avLst/>
          </a:prstGeom>
          <a:solidFill>
            <a:srgbClr val="9369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08000" rIns="180000" bIns="108000" rtlCol="0" anchor="t">
            <a:spAutoFit/>
          </a:bodyPr>
          <a:lstStyle/>
          <a:p>
            <a:r>
              <a:rPr lang="de-DE" sz="4400" b="1" dirty="0">
                <a:solidFill>
                  <a:schemeClr val="bg2"/>
                </a:solidFill>
              </a:rPr>
              <a:t>Fake </a:t>
            </a:r>
            <a:r>
              <a:rPr lang="de-DE" sz="4400" b="1" dirty="0" err="1">
                <a:solidFill>
                  <a:schemeClr val="bg2"/>
                </a:solidFill>
              </a:rPr>
              <a:t>vs</a:t>
            </a:r>
            <a:r>
              <a:rPr lang="de-DE" sz="4400" b="1" dirty="0">
                <a:solidFill>
                  <a:schemeClr val="bg2"/>
                </a:solidFill>
              </a:rPr>
              <a:t> Real</a:t>
            </a:r>
          </a:p>
        </p:txBody>
      </p:sp>
      <p:pic>
        <p:nvPicPr>
          <p:cNvPr id="8" name="Grafik 7" descr="Ein Bild, das Papagei, Person, Vogel, Baum enthält.&#10;&#10;Automatisch generierte Beschreibung">
            <a:extLst>
              <a:ext uri="{FF2B5EF4-FFF2-40B4-BE49-F238E27FC236}">
                <a16:creationId xmlns:a16="http://schemas.microsoft.com/office/drawing/2014/main" id="{C139D152-098B-548D-CBF2-2FD8973A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71" y="1466718"/>
            <a:ext cx="12986658" cy="885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44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Benutzerdefiniert</PresentationFormat>
  <Paragraphs>96</Paragraphs>
  <Slides>30</Slides>
  <Notes>5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40" baseType="lpstr">
      <vt:lpstr>Poppins Heavy</vt:lpstr>
      <vt:lpstr>Arimo</vt:lpstr>
      <vt:lpstr>Poppins Bold</vt:lpstr>
      <vt:lpstr>Poppins</vt:lpstr>
      <vt:lpstr>Poppins Medium</vt:lpstr>
      <vt:lpstr>Calibri</vt:lpstr>
      <vt:lpstr>Poppins ExtraLight</vt:lpstr>
      <vt:lpstr>Aptos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25: Medien und Ich</dc:title>
  <dc:creator>Mirjam Gall</dc:creator>
  <cp:lastModifiedBy>Mirjam Gall</cp:lastModifiedBy>
  <cp:revision>10</cp:revision>
  <dcterms:created xsi:type="dcterms:W3CDTF">2006-08-16T00:00:00Z</dcterms:created>
  <dcterms:modified xsi:type="dcterms:W3CDTF">2026-02-02T11:09:06Z</dcterms:modified>
  <dc:identifier>DAGuizEkNss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3d13871-04ca-409e-a995-eb251e2693ca_Enabled">
    <vt:lpwstr>true</vt:lpwstr>
  </property>
  <property fmtid="{D5CDD505-2E9C-101B-9397-08002B2CF9AE}" pid="3" name="MSIP_Label_33d13871-04ca-409e-a995-eb251e2693ca_SetDate">
    <vt:lpwstr>2026-01-14T09:42:16Z</vt:lpwstr>
  </property>
  <property fmtid="{D5CDD505-2E9C-101B-9397-08002B2CF9AE}" pid="4" name="MSIP_Label_33d13871-04ca-409e-a995-eb251e2693ca_Method">
    <vt:lpwstr>Standard</vt:lpwstr>
  </property>
  <property fmtid="{D5CDD505-2E9C-101B-9397-08002B2CF9AE}" pid="5" name="MSIP_Label_33d13871-04ca-409e-a995-eb251e2693ca_Name">
    <vt:lpwstr>Intern</vt:lpwstr>
  </property>
  <property fmtid="{D5CDD505-2E9C-101B-9397-08002B2CF9AE}" pid="6" name="MSIP_Label_33d13871-04ca-409e-a995-eb251e2693ca_SiteId">
    <vt:lpwstr>7e7ffc63-c878-4435-afb3-23547295f6e3</vt:lpwstr>
  </property>
  <property fmtid="{D5CDD505-2E9C-101B-9397-08002B2CF9AE}" pid="7" name="MSIP_Label_33d13871-04ca-409e-a995-eb251e2693ca_ActionId">
    <vt:lpwstr>7cef0302-e8e7-464c-aacb-f26c41b9eb43</vt:lpwstr>
  </property>
  <property fmtid="{D5CDD505-2E9C-101B-9397-08002B2CF9AE}" pid="8" name="MSIP_Label_33d13871-04ca-409e-a995-eb251e2693ca_ContentBits">
    <vt:lpwstr>0</vt:lpwstr>
  </property>
  <property fmtid="{D5CDD505-2E9C-101B-9397-08002B2CF9AE}" pid="9" name="MSIP_Label_33d13871-04ca-409e-a995-eb251e2693ca_Tag">
    <vt:lpwstr>10, 3, 0, 1</vt:lpwstr>
  </property>
</Properties>
</file>