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686" r:id="rId2"/>
    <p:sldMasterId id="2147483728" r:id="rId3"/>
  </p:sldMasterIdLst>
  <p:notesMasterIdLst>
    <p:notesMasterId r:id="rId30"/>
  </p:notesMasterIdLst>
  <p:handoutMasterIdLst>
    <p:handoutMasterId r:id="rId31"/>
  </p:handoutMasterIdLst>
  <p:sldIdLst>
    <p:sldId id="1336" r:id="rId4"/>
    <p:sldId id="1209" r:id="rId5"/>
    <p:sldId id="1353" r:id="rId6"/>
    <p:sldId id="1357" r:id="rId7"/>
    <p:sldId id="1358" r:id="rId8"/>
    <p:sldId id="1359" r:id="rId9"/>
    <p:sldId id="1338" r:id="rId10"/>
    <p:sldId id="1340" r:id="rId11"/>
    <p:sldId id="1349" r:id="rId12"/>
    <p:sldId id="1342" r:id="rId13"/>
    <p:sldId id="1343" r:id="rId14"/>
    <p:sldId id="1344" r:id="rId15"/>
    <p:sldId id="1179" r:id="rId16"/>
    <p:sldId id="1345" r:id="rId17"/>
    <p:sldId id="1346" r:id="rId18"/>
    <p:sldId id="1347" r:id="rId19"/>
    <p:sldId id="1348" r:id="rId20"/>
    <p:sldId id="1360" r:id="rId21"/>
    <p:sldId id="1341" r:id="rId22"/>
    <p:sldId id="1114" r:id="rId23"/>
    <p:sldId id="1193" r:id="rId24"/>
    <p:sldId id="1192" r:id="rId25"/>
    <p:sldId id="1210" r:id="rId26"/>
    <p:sldId id="1211" r:id="rId27"/>
    <p:sldId id="1214" r:id="rId28"/>
    <p:sldId id="1361"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2" userDrawn="1">
          <p15:clr>
            <a:srgbClr val="A4A3A4"/>
          </p15:clr>
        </p15:guide>
        <p15:guide id="2" orient="horz" pos="300" userDrawn="1">
          <p15:clr>
            <a:srgbClr val="A4A3A4"/>
          </p15:clr>
        </p15:guide>
        <p15:guide id="3" orient="horz" pos="799" userDrawn="1">
          <p15:clr>
            <a:srgbClr val="A4A3A4"/>
          </p15:clr>
        </p15:guide>
        <p15:guide id="4" orient="horz" pos="3861" userDrawn="1">
          <p15:clr>
            <a:srgbClr val="A4A3A4"/>
          </p15:clr>
        </p15:guide>
        <p15:guide id="5" orient="horz" pos="1706" userDrawn="1">
          <p15:clr>
            <a:srgbClr val="A4A3A4"/>
          </p15:clr>
        </p15:guide>
        <p15:guide id="6" orient="horz" pos="1191" userDrawn="1">
          <p15:clr>
            <a:srgbClr val="A4A3A4"/>
          </p15:clr>
        </p15:guide>
        <p15:guide id="7" orient="horz" pos="1661" userDrawn="1">
          <p15:clr>
            <a:srgbClr val="A4A3A4"/>
          </p15:clr>
        </p15:guide>
        <p15:guide id="8" orient="horz" pos="1162" userDrawn="1">
          <p15:clr>
            <a:srgbClr val="A4A3A4"/>
          </p15:clr>
        </p15:guide>
        <p15:guide id="9" pos="3659" userDrawn="1">
          <p15:clr>
            <a:srgbClr val="A4A3A4"/>
          </p15:clr>
        </p15:guide>
        <p15:guide id="10" pos="332" userDrawn="1">
          <p15:clr>
            <a:srgbClr val="A4A3A4"/>
          </p15:clr>
        </p15:guide>
        <p15:guide id="11" pos="7348" userDrawn="1">
          <p15:clr>
            <a:srgbClr val="A4A3A4"/>
          </p15:clr>
        </p15:guide>
        <p15:guide id="12" pos="4021" userDrawn="1">
          <p15:clr>
            <a:srgbClr val="A4A3A4"/>
          </p15:clr>
        </p15:guide>
        <p15:guide id="13" pos="2479" userDrawn="1">
          <p15:clr>
            <a:srgbClr val="A4A3A4"/>
          </p15:clr>
        </p15:guide>
        <p15:guide id="14" pos="5231" userDrawn="1">
          <p15:clr>
            <a:srgbClr val="A4A3A4"/>
          </p15:clr>
        </p15:guide>
        <p15:guide id="15" pos="7679" userDrawn="1">
          <p15:clr>
            <a:srgbClr val="A4A3A4"/>
          </p15:clr>
        </p15:guide>
        <p15:guide id="16" pos="489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 Stritzke" initials="KS" lastIdx="42" clrIdx="0"/>
  <p:cmAuthor id="1" name="Hendrik Pigola" initials="HP" lastIdx="8" clrIdx="1"/>
  <p:cmAuthor id="2" name="Marcel" initials="M" lastIdx="2" clrIdx="2">
    <p:extLst>
      <p:ext uri="{19B8F6BF-5375-455C-9EA6-DF929625EA0E}">
        <p15:presenceInfo xmlns:p15="http://schemas.microsoft.com/office/powerpoint/2012/main" userId="S::2003247@stud.mobile-university.de::432ff017-47c3-4cca-bc94-de0f620d27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28C"/>
    <a:srgbClr val="FFFFFF"/>
    <a:srgbClr val="48CC5A"/>
    <a:srgbClr val="970F1E"/>
    <a:srgbClr val="F25C05"/>
    <a:srgbClr val="000000"/>
    <a:srgbClr val="18163B"/>
    <a:srgbClr val="94004C"/>
    <a:srgbClr val="CC00CC"/>
    <a:srgbClr val="003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513" autoAdjust="0"/>
  </p:normalViewPr>
  <p:slideViewPr>
    <p:cSldViewPr snapToGrid="0">
      <p:cViewPr varScale="1">
        <p:scale>
          <a:sx n="84" d="100"/>
          <a:sy n="84" d="100"/>
        </p:scale>
        <p:origin x="1638" y="96"/>
      </p:cViewPr>
      <p:guideLst>
        <p:guide orient="horz" pos="1072"/>
        <p:guide orient="horz" pos="300"/>
        <p:guide orient="horz" pos="799"/>
        <p:guide orient="horz" pos="3861"/>
        <p:guide orient="horz" pos="1706"/>
        <p:guide orient="horz" pos="1191"/>
        <p:guide orient="horz" pos="1661"/>
        <p:guide orient="horz" pos="1162"/>
        <p:guide pos="3659"/>
        <p:guide pos="332"/>
        <p:guide pos="7348"/>
        <p:guide pos="4021"/>
        <p:guide pos="2479"/>
        <p:guide pos="5231"/>
        <p:guide pos="7679"/>
        <p:guide pos="489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113A54-8A58-4E08-B0DB-5144F1AF850D}" type="datetimeFigureOut">
              <a:rPr lang="de-DE" smtClean="0"/>
              <a:t>29.07.2025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1F40F6-DBFC-4FFC-9E22-FB2C1BC25263}" type="slidenum">
              <a:rPr lang="de-DE" smtClean="0"/>
              <a:t>‹Nr.›</a:t>
            </a:fld>
            <a:endParaRPr lang="de-DE"/>
          </a:p>
        </p:txBody>
      </p:sp>
    </p:spTree>
    <p:extLst>
      <p:ext uri="{BB962C8B-B14F-4D97-AF65-F5344CB8AC3E}">
        <p14:creationId xmlns:p14="http://schemas.microsoft.com/office/powerpoint/2010/main" val="2857430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2FCD6-7250-41EA-84E3-370154B3EE8A}" type="datetimeFigureOut">
              <a:rPr lang="de-DE" smtClean="0"/>
              <a:t>29.07.2025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E64D35-DB5D-4FDC-82F4-A5D684DD8D7B}" type="slidenum">
              <a:rPr lang="de-DE" smtClean="0"/>
              <a:t>‹Nr.›</a:t>
            </a:fld>
            <a:endParaRPr lang="de-DE"/>
          </a:p>
        </p:txBody>
      </p:sp>
    </p:spTree>
    <p:extLst>
      <p:ext uri="{BB962C8B-B14F-4D97-AF65-F5344CB8AC3E}">
        <p14:creationId xmlns:p14="http://schemas.microsoft.com/office/powerpoint/2010/main" val="304221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a:t>
            </a:fld>
            <a:endParaRPr lang="de-DE"/>
          </a:p>
        </p:txBody>
      </p:sp>
    </p:spTree>
    <p:extLst>
      <p:ext uri="{BB962C8B-B14F-4D97-AF65-F5344CB8AC3E}">
        <p14:creationId xmlns:p14="http://schemas.microsoft.com/office/powerpoint/2010/main" val="1273682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https://www.ardmediathek.de/video/einfach-medien/einfach-erklaert-regeln-und-pflichten-fuer-journalisten/ndr/Y3JpZDovL25kci5kZS80Nzg2XzIwMjItMDQtMjUtMTMtMDQ</a:t>
            </a:r>
          </a:p>
          <a:p>
            <a:endParaRPr lang="de-DE" dirty="0"/>
          </a:p>
          <a:p>
            <a:r>
              <a:rPr lang="de-DE" dirty="0"/>
              <a:t>Video anschauen und anschließend reflektieren.</a:t>
            </a:r>
          </a:p>
          <a:p>
            <a:endParaRPr lang="de-DE" dirty="0"/>
          </a:p>
          <a:p>
            <a:r>
              <a:rPr lang="de-DE" dirty="0"/>
              <a:t>https://www.ndr.de/ratgeber/medienkompetenz/imjournalismuserlaubt108.pdf</a:t>
            </a:r>
          </a:p>
          <a:p>
            <a:endParaRPr lang="de-DE" dirty="0"/>
          </a:p>
          <a:p>
            <a:r>
              <a:rPr lang="de-DE" dirty="0"/>
              <a:t>Antwort zu Frage 1: </a:t>
            </a:r>
            <a:br>
              <a:rPr lang="de-DE" dirty="0"/>
            </a:br>
            <a:r>
              <a:rPr lang="de-DE" dirty="0"/>
              <a:t>- Bedeutet, dass die Regierung nicht in die Arbeit von Journalist*innen reinreden dürfen oder ihnen etwas befehlen. Die Presse darf frei berichten, ohne Konsequenzen befürchten zu müssen.</a:t>
            </a:r>
            <a:endParaRPr lang="de-DE" dirty="0">
              <a:sym typeface="Wingdings" panose="05000000000000000000" pitchFamily="2" charset="2"/>
            </a:endParaRPr>
          </a:p>
          <a:p>
            <a:r>
              <a:rPr lang="de-DE" dirty="0">
                <a:sym typeface="Wingdings" panose="05000000000000000000" pitchFamily="2" charset="2"/>
              </a:rPr>
              <a:t>Antwort zu Frage 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Dürfen Persönlichkeitsrechte nicht verletzen. </a:t>
            </a:r>
            <a:r>
              <a:rPr lang="de-DE" dirty="0">
                <a:sym typeface="Wingdings" panose="05000000000000000000" pitchFamily="2" charset="2"/>
              </a:rPr>
              <a:t> Privatsphäre soll beachtet werden (z. B. Infos zur Familie oder was man so privat macht). Aber es gibt auch Infos die für die breite Öffentlichkeit wichtig ist (z. B. Sängerin war in der Jugend auf rechtsextreme Demos). </a:t>
            </a: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10</a:t>
            </a:fld>
            <a:endParaRPr lang="de-DE"/>
          </a:p>
        </p:txBody>
      </p:sp>
    </p:spTree>
    <p:extLst>
      <p:ext uri="{BB962C8B-B14F-4D97-AF65-F5344CB8AC3E}">
        <p14:creationId xmlns:p14="http://schemas.microsoft.com/office/powerpoint/2010/main" val="286354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a:p>
            <a:endParaRPr lang="de-DE" dirty="0"/>
          </a:p>
          <a:p>
            <a:r>
              <a:rPr lang="de-DE" dirty="0"/>
              <a:t>https://www.bpb.de/kurz-knapp/lexika/lexikon-in-einfacher-sprache/249965/meinungsfreiheit/</a:t>
            </a:r>
          </a:p>
          <a:p>
            <a:endParaRPr lang="de-DE" dirty="0"/>
          </a:p>
          <a:p>
            <a:r>
              <a:rPr lang="de-DE" dirty="0"/>
              <a:t>Merkmale Nachricht: (Video nur bis 0:25 schauen)</a:t>
            </a:r>
          </a:p>
          <a:p>
            <a:pPr marL="171450" indent="-171450">
              <a:buFontTx/>
              <a:buChar char="-"/>
            </a:pPr>
            <a:r>
              <a:rPr lang="de-DE" dirty="0"/>
              <a:t>Schildert was geschehen ist oder kündigt bald anstehende Geschehnisse an </a:t>
            </a:r>
          </a:p>
          <a:p>
            <a:pPr marL="171450" indent="-171450">
              <a:buFontTx/>
              <a:buChar char="-"/>
            </a:pPr>
            <a:r>
              <a:rPr lang="de-DE" dirty="0"/>
              <a:t>Unterscheidet sich von alltäglichen Informationen </a:t>
            </a:r>
            <a:r>
              <a:rPr lang="de-DE" dirty="0">
                <a:sym typeface="Wingdings" panose="05000000000000000000" pitchFamily="2" charset="2"/>
              </a:rPr>
              <a:t> muss eine besondere Informationen enthalten</a:t>
            </a:r>
          </a:p>
          <a:p>
            <a:pPr marL="171450" indent="-171450">
              <a:buFontTx/>
              <a:buChar char="-"/>
            </a:pPr>
            <a:r>
              <a:rPr lang="de-DE" dirty="0">
                <a:sym typeface="Wingdings" panose="05000000000000000000" pitchFamily="2" charset="2"/>
              </a:rPr>
              <a:t>Nachricht ist neutral, nüchtern und wertfrei </a:t>
            </a:r>
          </a:p>
          <a:p>
            <a:endParaRPr lang="de-DE" dirty="0">
              <a:sym typeface="Wingdings" panose="05000000000000000000" pitchFamily="2" charset="2"/>
            </a:endParaRPr>
          </a:p>
          <a:p>
            <a:r>
              <a:rPr lang="de-DE" dirty="0"/>
              <a:t>Merkmale Kommentar: (Video nur bis 0:30 schauen)</a:t>
            </a:r>
          </a:p>
          <a:p>
            <a:pPr marL="171450" indent="-171450">
              <a:buFontTx/>
              <a:buChar char="-"/>
            </a:pPr>
            <a:r>
              <a:rPr lang="de-DE" dirty="0"/>
              <a:t>Bezieht sich auf eine Nachricht über aktuelle Themen</a:t>
            </a:r>
          </a:p>
          <a:p>
            <a:pPr marL="171450" indent="-171450">
              <a:buFontTx/>
              <a:buChar char="-"/>
            </a:pPr>
            <a:r>
              <a:rPr lang="de-DE" dirty="0"/>
              <a:t>Wiedergabe von Wertungen und Meinungen </a:t>
            </a:r>
            <a:r>
              <a:rPr lang="de-DE" dirty="0">
                <a:sym typeface="Wingdings" panose="05000000000000000000" pitchFamily="2" charset="2"/>
              </a:rPr>
              <a:t> nicht sachlich oder neutral</a:t>
            </a:r>
          </a:p>
          <a:p>
            <a:pPr marL="171450" indent="-171450">
              <a:buFontTx/>
              <a:buChar char="-"/>
            </a:pPr>
            <a:r>
              <a:rPr lang="de-DE" dirty="0">
                <a:sym typeface="Wingdings" panose="05000000000000000000" pitchFamily="2" charset="2"/>
              </a:rPr>
              <a:t>Der Name der*des Autorin*Autors wird angegeben</a:t>
            </a:r>
          </a:p>
          <a:p>
            <a:pPr marL="171450" indent="-171450">
              <a:buFontTx/>
              <a:buChar char="-"/>
            </a:pPr>
            <a:endParaRPr lang="de-DE" dirty="0">
              <a:sym typeface="Wingdings" panose="05000000000000000000" pitchFamily="2" charset="2"/>
            </a:endParaRPr>
          </a:p>
          <a:p>
            <a:pPr marL="0" indent="0">
              <a:buFontTx/>
              <a:buNone/>
            </a:pPr>
            <a:r>
              <a:rPr lang="de-DE" dirty="0">
                <a:sym typeface="Wingdings" panose="05000000000000000000" pitchFamily="2" charset="2"/>
              </a:rPr>
              <a:t>Quelle: https://www.klassemedien.de/lehrmaterial/journalistische-darstellungsformen/</a:t>
            </a:r>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11</a:t>
            </a:fld>
            <a:endParaRPr lang="de-DE"/>
          </a:p>
        </p:txBody>
      </p:sp>
    </p:spTree>
    <p:extLst>
      <p:ext uri="{BB962C8B-B14F-4D97-AF65-F5344CB8AC3E}">
        <p14:creationId xmlns:p14="http://schemas.microsoft.com/office/powerpoint/2010/main" val="1836727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a:p>
            <a:endParaRPr lang="de-DE" dirty="0"/>
          </a:p>
          <a:p>
            <a:r>
              <a:rPr lang="de-DE" dirty="0"/>
              <a:t>https://www.bpb.de/kurz-knapp/lexika/lexikon-in-einfacher-sprache/249965/meinungsfreiheit/</a:t>
            </a:r>
          </a:p>
        </p:txBody>
      </p:sp>
      <p:sp>
        <p:nvSpPr>
          <p:cNvPr id="4" name="Foliennummernplatzhalter 3"/>
          <p:cNvSpPr>
            <a:spLocks noGrp="1"/>
          </p:cNvSpPr>
          <p:nvPr>
            <p:ph type="sldNum" sz="quarter" idx="5"/>
          </p:nvPr>
        </p:nvSpPr>
        <p:spPr/>
        <p:txBody>
          <a:bodyPr/>
          <a:lstStyle/>
          <a:p>
            <a:fld id="{6AE64D35-DB5D-4FDC-82F4-A5D684DD8D7B}" type="slidenum">
              <a:rPr lang="de-DE" smtClean="0"/>
              <a:t>12</a:t>
            </a:fld>
            <a:endParaRPr lang="de-DE"/>
          </a:p>
        </p:txBody>
      </p:sp>
    </p:spTree>
    <p:extLst>
      <p:ext uri="{BB962C8B-B14F-4D97-AF65-F5344CB8AC3E}">
        <p14:creationId xmlns:p14="http://schemas.microsoft.com/office/powerpoint/2010/main" val="144562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Mentimeter</a:t>
            </a:r>
            <a:r>
              <a:rPr lang="de-DE" dirty="0"/>
              <a:t> muss selbst im Konto erstellt werden. Die </a:t>
            </a:r>
            <a:r>
              <a:rPr lang="de-DE" dirty="0" err="1"/>
              <a:t>SuS</a:t>
            </a:r>
            <a:r>
              <a:rPr lang="de-DE" dirty="0"/>
              <a:t> können </a:t>
            </a:r>
            <a:r>
              <a:rPr lang="de-DE" dirty="0" err="1"/>
              <a:t>Zugrif</a:t>
            </a:r>
            <a:r>
              <a:rPr lang="de-DE" dirty="0"/>
              <a:t> auf die Umfrage über einen QR-Code </a:t>
            </a:r>
          </a:p>
          <a:p>
            <a:r>
              <a:rPr lang="de-DE" dirty="0"/>
              <a:t>Beispielfragen sind in den folgenden ausgeblendeten Folien zu finden. </a:t>
            </a:r>
          </a:p>
        </p:txBody>
      </p:sp>
      <p:sp>
        <p:nvSpPr>
          <p:cNvPr id="4" name="Foliennummernplatzhalter 3"/>
          <p:cNvSpPr>
            <a:spLocks noGrp="1"/>
          </p:cNvSpPr>
          <p:nvPr>
            <p:ph type="sldNum" sz="quarter" idx="5"/>
          </p:nvPr>
        </p:nvSpPr>
        <p:spPr/>
        <p:txBody>
          <a:bodyPr/>
          <a:lstStyle/>
          <a:p>
            <a:fld id="{6AE64D35-DB5D-4FDC-82F4-A5D684DD8D7B}" type="slidenum">
              <a:rPr lang="de-DE" smtClean="0"/>
              <a:t>13</a:t>
            </a:fld>
            <a:endParaRPr lang="de-DE"/>
          </a:p>
        </p:txBody>
      </p:sp>
    </p:spTree>
    <p:extLst>
      <p:ext uri="{BB962C8B-B14F-4D97-AF65-F5344CB8AC3E}">
        <p14:creationId xmlns:p14="http://schemas.microsoft.com/office/powerpoint/2010/main" val="314880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Alternative, falls </a:t>
            </a:r>
            <a:r>
              <a:rPr lang="de-DE" dirty="0" err="1"/>
              <a:t>Mentimeter</a:t>
            </a:r>
            <a:r>
              <a:rPr lang="de-DE" dirty="0"/>
              <a:t> nicht genutzt wird: Entweder Frage per </a:t>
            </a:r>
            <a:r>
              <a:rPr lang="de-DE" dirty="0" err="1"/>
              <a:t>Oncoo</a:t>
            </a:r>
            <a:r>
              <a:rPr lang="de-DE" dirty="0"/>
              <a:t> abfragen, mündlich besprechen oder Antworten anonym auf Papierzettel aufschreiben lassen.</a:t>
            </a:r>
          </a:p>
        </p:txBody>
      </p:sp>
      <p:sp>
        <p:nvSpPr>
          <p:cNvPr id="4" name="Foliennummernplatzhalter 3"/>
          <p:cNvSpPr>
            <a:spLocks noGrp="1"/>
          </p:cNvSpPr>
          <p:nvPr>
            <p:ph type="sldNum" sz="quarter" idx="5"/>
          </p:nvPr>
        </p:nvSpPr>
        <p:spPr/>
        <p:txBody>
          <a:bodyPr/>
          <a:lstStyle/>
          <a:p>
            <a:fld id="{6AE64D35-DB5D-4FDC-82F4-A5D684DD8D7B}" type="slidenum">
              <a:rPr lang="de-DE" smtClean="0"/>
              <a:t>14</a:t>
            </a:fld>
            <a:endParaRPr lang="de-DE"/>
          </a:p>
        </p:txBody>
      </p:sp>
    </p:spTree>
    <p:extLst>
      <p:ext uri="{BB962C8B-B14F-4D97-AF65-F5344CB8AC3E}">
        <p14:creationId xmlns:p14="http://schemas.microsoft.com/office/powerpoint/2010/main" val="3041325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Alternative, falls </a:t>
            </a:r>
            <a:r>
              <a:rPr lang="de-DE" dirty="0" err="1"/>
              <a:t>Mentimeter</a:t>
            </a:r>
            <a:r>
              <a:rPr lang="de-DE" dirty="0"/>
              <a:t> nicht genutzt wird: Entweder Frage per </a:t>
            </a:r>
            <a:r>
              <a:rPr lang="de-DE" dirty="0" err="1"/>
              <a:t>Oncoo</a:t>
            </a:r>
            <a:r>
              <a:rPr lang="de-DE" dirty="0"/>
              <a:t> abfragen, mündlich besprechen oder Antworten anonym auf Papierzettel aufschreiben lassen.</a:t>
            </a: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15</a:t>
            </a:fld>
            <a:endParaRPr lang="de-DE"/>
          </a:p>
        </p:txBody>
      </p:sp>
    </p:spTree>
    <p:extLst>
      <p:ext uri="{BB962C8B-B14F-4D97-AF65-F5344CB8AC3E}">
        <p14:creationId xmlns:p14="http://schemas.microsoft.com/office/powerpoint/2010/main" val="3176004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Alternative, falls </a:t>
            </a:r>
            <a:r>
              <a:rPr lang="de-DE" dirty="0" err="1"/>
              <a:t>Mentimeter</a:t>
            </a:r>
            <a:r>
              <a:rPr lang="de-DE" dirty="0"/>
              <a:t> nicht genutzt wird: Entweder Frage per </a:t>
            </a:r>
            <a:r>
              <a:rPr lang="de-DE" dirty="0" err="1"/>
              <a:t>Oncoo</a:t>
            </a:r>
            <a:r>
              <a:rPr lang="de-DE" dirty="0"/>
              <a:t> abfragen, mündlich besprechen oder Antworten anonym auf Papierzettel aufschreiben lassen.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 Offene Frage ohne Antwortmöglichkeit</a:t>
            </a:r>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16</a:t>
            </a:fld>
            <a:endParaRPr lang="de-DE"/>
          </a:p>
        </p:txBody>
      </p:sp>
    </p:spTree>
    <p:extLst>
      <p:ext uri="{BB962C8B-B14F-4D97-AF65-F5344CB8AC3E}">
        <p14:creationId xmlns:p14="http://schemas.microsoft.com/office/powerpoint/2010/main" val="3118103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Alternative, falls </a:t>
            </a:r>
            <a:r>
              <a:rPr lang="de-DE" dirty="0" err="1"/>
              <a:t>Mentimeter</a:t>
            </a:r>
            <a:r>
              <a:rPr lang="de-DE" dirty="0"/>
              <a:t> nicht genutzt wird: Entweder Frage per </a:t>
            </a:r>
            <a:r>
              <a:rPr lang="de-DE" dirty="0" err="1"/>
              <a:t>Oncoo</a:t>
            </a:r>
            <a:r>
              <a:rPr lang="de-DE" dirty="0"/>
              <a:t> abfragen, mündlich besprechen oder Antworten anonym auf Papierzettel aufschreiben lassen.</a:t>
            </a: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17</a:t>
            </a:fld>
            <a:endParaRPr lang="de-DE"/>
          </a:p>
        </p:txBody>
      </p:sp>
    </p:spTree>
    <p:extLst>
      <p:ext uri="{BB962C8B-B14F-4D97-AF65-F5344CB8AC3E}">
        <p14:creationId xmlns:p14="http://schemas.microsoft.com/office/powerpoint/2010/main" val="901327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a:p>
            <a:endParaRPr lang="de-DE" dirty="0"/>
          </a:p>
          <a:p>
            <a:r>
              <a:rPr lang="de-DE" dirty="0"/>
              <a:t>https://www.bpb.de/kurz-knapp/lexika/lexikon-in-einfacher-sprache/249965/meinungsfreiheit/</a:t>
            </a:r>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18</a:t>
            </a:fld>
            <a:endParaRPr lang="de-DE"/>
          </a:p>
        </p:txBody>
      </p:sp>
    </p:spTree>
    <p:extLst>
      <p:ext uri="{BB962C8B-B14F-4D97-AF65-F5344CB8AC3E}">
        <p14:creationId xmlns:p14="http://schemas.microsoft.com/office/powerpoint/2010/main" val="3227265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a:p>
            <a:endParaRPr lang="de-DE" dirty="0"/>
          </a:p>
          <a:p>
            <a:r>
              <a:rPr lang="de-DE" dirty="0"/>
              <a:t>https://www.bpb.de/kurz-knapp/lexika/lexikon-in-einfacher-sprache/249965/meinungsfreiheit/</a:t>
            </a:r>
          </a:p>
        </p:txBody>
      </p:sp>
      <p:sp>
        <p:nvSpPr>
          <p:cNvPr id="4" name="Foliennummernplatzhalter 3"/>
          <p:cNvSpPr>
            <a:spLocks noGrp="1"/>
          </p:cNvSpPr>
          <p:nvPr>
            <p:ph type="sldNum" sz="quarter" idx="5"/>
          </p:nvPr>
        </p:nvSpPr>
        <p:spPr/>
        <p:txBody>
          <a:bodyPr/>
          <a:lstStyle/>
          <a:p>
            <a:fld id="{6AE64D35-DB5D-4FDC-82F4-A5D684DD8D7B}" type="slidenum">
              <a:rPr lang="de-DE" smtClean="0"/>
              <a:t>19</a:t>
            </a:fld>
            <a:endParaRPr lang="de-DE"/>
          </a:p>
        </p:txBody>
      </p:sp>
    </p:spTree>
    <p:extLst>
      <p:ext uri="{BB962C8B-B14F-4D97-AF65-F5344CB8AC3E}">
        <p14:creationId xmlns:p14="http://schemas.microsoft.com/office/powerpoint/2010/main" val="376156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a:t>
            </a:fld>
            <a:endParaRPr lang="de-DE"/>
          </a:p>
        </p:txBody>
      </p:sp>
    </p:spTree>
    <p:extLst>
      <p:ext uri="{BB962C8B-B14F-4D97-AF65-F5344CB8AC3E}">
        <p14:creationId xmlns:p14="http://schemas.microsoft.com/office/powerpoint/2010/main" val="219244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https://www.bpb.de/shop/materialien/themenblaetter/270493/hate-speech-gruppenbezogene-menschenfeindlichkeit-im-netz/</a:t>
            </a:r>
          </a:p>
        </p:txBody>
      </p:sp>
      <p:sp>
        <p:nvSpPr>
          <p:cNvPr id="4" name="Slide Number Placeholder 3"/>
          <p:cNvSpPr>
            <a:spLocks noGrp="1"/>
          </p:cNvSpPr>
          <p:nvPr>
            <p:ph type="sldNum" sz="quarter" idx="5"/>
          </p:nvPr>
        </p:nvSpPr>
        <p:spPr/>
        <p:txBody>
          <a:bodyPr/>
          <a:lstStyle/>
          <a:p>
            <a:fld id="{6AE64D35-DB5D-4FDC-82F4-A5D684DD8D7B}" type="slidenum">
              <a:rPr lang="de-DE" smtClean="0"/>
              <a:t>20</a:t>
            </a:fld>
            <a:endParaRPr lang="de-DE"/>
          </a:p>
        </p:txBody>
      </p:sp>
    </p:spTree>
    <p:extLst>
      <p:ext uri="{BB962C8B-B14F-4D97-AF65-F5344CB8AC3E}">
        <p14:creationId xmlns:p14="http://schemas.microsoft.com/office/powerpoint/2010/main" val="1942432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Beispiel zum Thema </a:t>
            </a:r>
            <a:r>
              <a:rPr lang="de-DE" dirty="0" err="1"/>
              <a:t>Hate</a:t>
            </a:r>
            <a:r>
              <a:rPr lang="de-DE" dirty="0"/>
              <a:t> Speech</a:t>
            </a:r>
          </a:p>
        </p:txBody>
      </p:sp>
      <p:sp>
        <p:nvSpPr>
          <p:cNvPr id="4" name="Foliennummernplatzhalter 3"/>
          <p:cNvSpPr>
            <a:spLocks noGrp="1"/>
          </p:cNvSpPr>
          <p:nvPr>
            <p:ph type="sldNum" sz="quarter" idx="5"/>
          </p:nvPr>
        </p:nvSpPr>
        <p:spPr/>
        <p:txBody>
          <a:bodyPr/>
          <a:lstStyle/>
          <a:p>
            <a:fld id="{6AE64D35-DB5D-4FDC-82F4-A5D684DD8D7B}" type="slidenum">
              <a:rPr lang="de-DE" smtClean="0"/>
              <a:t>21</a:t>
            </a:fld>
            <a:endParaRPr lang="de-DE"/>
          </a:p>
        </p:txBody>
      </p:sp>
    </p:spTree>
    <p:extLst>
      <p:ext uri="{BB962C8B-B14F-4D97-AF65-F5344CB8AC3E}">
        <p14:creationId xmlns:p14="http://schemas.microsoft.com/office/powerpoint/2010/main" val="3414282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https://www.youtube.com/watch?v=5C5nJRsYHOc&amp;ab_channel=MAGENTASPORT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Beispiel zum Thema </a:t>
            </a:r>
            <a:r>
              <a:rPr lang="de-DE" dirty="0" err="1"/>
              <a:t>Hate</a:t>
            </a:r>
            <a:r>
              <a:rPr lang="de-DE" dirty="0"/>
              <a:t> Speech</a:t>
            </a:r>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22</a:t>
            </a:fld>
            <a:endParaRPr lang="de-DE"/>
          </a:p>
        </p:txBody>
      </p:sp>
    </p:spTree>
    <p:extLst>
      <p:ext uri="{BB962C8B-B14F-4D97-AF65-F5344CB8AC3E}">
        <p14:creationId xmlns:p14="http://schemas.microsoft.com/office/powerpoint/2010/main" val="3884597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Schüler*innen sollen auf Hasskommentare reagieren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Müssen sich für eine Variante entscheiden (Variante A für jüngere </a:t>
            </a: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empfohlen, Variante B für ältere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Dürfen entscheiden, ob sie das allein machen wollen. Partner*innen- und/oder Gruppenarbeit ist ebenfalls möglich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Variante 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-Beispiele sind vorbereitet und werden für die Klasse gezeigt (Screenshots am Platz)</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suchen sich Thema aus und formulieren Gegenkommentare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Nach </a:t>
            </a:r>
            <a:r>
              <a:rPr lang="de-DE" sz="1400" b="0" i="0" dirty="0" err="1">
                <a:solidFill>
                  <a:srgbClr val="000000"/>
                </a:solidFill>
                <a:effectLst/>
                <a:latin typeface="Arial" panose="020B0604020202020204" pitchFamily="34" charset="0"/>
                <a:sym typeface="Wingdings" panose="05000000000000000000" pitchFamily="2" charset="2"/>
              </a:rPr>
              <a:t>nach</a:t>
            </a:r>
            <a:r>
              <a:rPr lang="de-DE" sz="1400" b="0" i="0" dirty="0">
                <a:solidFill>
                  <a:srgbClr val="000000"/>
                </a:solidFill>
                <a:effectLst/>
                <a:latin typeface="Arial" panose="020B0604020202020204" pitchFamily="34" charset="0"/>
                <a:sym typeface="Wingdings" panose="05000000000000000000" pitchFamily="2" charset="2"/>
              </a:rPr>
              <a:t> redaktioneller Abnahme kommen </a:t>
            </a: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nach vorn und können Kommentare selbst in den vorbereiteten </a:t>
            </a: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-Vorlagen eintragen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Variante 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bekommen Zugang über QR-Code und Shortlink zu Zeoob.de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Wählen selbstständig ein Thema, über das sie schreiben wollen (Beispiele als Inspiration mitgeben: „Rassismus ist keine Meinung“; „Schüler*innen sollten Lehrkräfte online bewerten dürfen.“; „Fahrradfahrende sollten verpflichtend einen Helm tragen.“; „Auf der Autobahn sollte es ein Tempolimit geben.“;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gestalten selbständig Post über </a:t>
            </a: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 Ggfs. Unterstützung durch Trainer*in bei Bildauswahl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6AE64D35-DB5D-4FDC-82F4-A5D684DD8D7B}" type="slidenum">
              <a:rPr lang="de-DE" smtClean="0"/>
              <a:t>23</a:t>
            </a:fld>
            <a:endParaRPr lang="de-DE"/>
          </a:p>
        </p:txBody>
      </p:sp>
    </p:spTree>
    <p:extLst>
      <p:ext uri="{BB962C8B-B14F-4D97-AF65-F5344CB8AC3E}">
        <p14:creationId xmlns:p14="http://schemas.microsoft.com/office/powerpoint/2010/main" val="2202953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Schüler*innen sollen auf Hasskommentare reagieren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Müssen sich für eine Variante entscheiden (Variante A für jüngere </a:t>
            </a: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empfohlen, Variante B für ältere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Dürfen entscheiden, ob sie das allein machen wollen. Partner*innen- und/oder Gruppenarbeit ist ebenfalls möglich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Variante 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-Beispiele sind vorbereitet und werden für die Klasse gezeigt (Screenshots am Platz)</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suchen sich Thema aus und formulieren Gegenkommentare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Nach </a:t>
            </a:r>
            <a:r>
              <a:rPr lang="de-DE" sz="1400" b="0" i="0" dirty="0" err="1">
                <a:solidFill>
                  <a:srgbClr val="000000"/>
                </a:solidFill>
                <a:effectLst/>
                <a:latin typeface="Arial" panose="020B0604020202020204" pitchFamily="34" charset="0"/>
                <a:sym typeface="Wingdings" panose="05000000000000000000" pitchFamily="2" charset="2"/>
              </a:rPr>
              <a:t>nach</a:t>
            </a:r>
            <a:r>
              <a:rPr lang="de-DE" sz="1400" b="0" i="0" dirty="0">
                <a:solidFill>
                  <a:srgbClr val="000000"/>
                </a:solidFill>
                <a:effectLst/>
                <a:latin typeface="Arial" panose="020B0604020202020204" pitchFamily="34" charset="0"/>
                <a:sym typeface="Wingdings" panose="05000000000000000000" pitchFamily="2" charset="2"/>
              </a:rPr>
              <a:t> redaktioneller Abnahme kommen </a:t>
            </a: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nach vorn und können Kommentare selbst in den vorbereiteten </a:t>
            </a: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-Vorlagen eintragen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Variante 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bekommen Zugang über QR-Code und Shortlink zu Zeoob.de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Wählen selbstständig ein Thema, über das sie schreiben wollen (Beispiele als Inspiration mitgeben: „Rassismus ist keine Meinung“; „Schüler*innen sollten Lehrkräfte online bewerten dürfen.“; „Fahrradfahrende sollten verpflichtend einen Helm tragen.“; „Auf der Autobahn sollte es ein Tempolimit geben.“;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gestalten selbständig Post über </a:t>
            </a: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 Ggfs. Unterstützung durch Trainer*in bei Bildauswahl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400" b="0" i="0" dirty="0">
                <a:solidFill>
                  <a:srgbClr val="000000"/>
                </a:solidFill>
                <a:effectLst/>
                <a:latin typeface="Arial" panose="020B0604020202020204" pitchFamily="34" charset="0"/>
                <a:sym typeface="Wingdings" panose="05000000000000000000" pitchFamily="2" charset="2"/>
              </a:rPr>
              <a:t>https://www.klicksafe.de/hate-speech/strategien-gegen-hate-speech</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6AE64D35-DB5D-4FDC-82F4-A5D684DD8D7B}" type="slidenum">
              <a:rPr lang="de-DE" smtClean="0"/>
              <a:t>24</a:t>
            </a:fld>
            <a:endParaRPr lang="de-DE"/>
          </a:p>
        </p:txBody>
      </p:sp>
    </p:spTree>
    <p:extLst>
      <p:ext uri="{BB962C8B-B14F-4D97-AF65-F5344CB8AC3E}">
        <p14:creationId xmlns:p14="http://schemas.microsoft.com/office/powerpoint/2010/main" val="4004076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Schüler*innen sollen auf Hasskommentare reagieren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Müssen sich für eine Variante entscheiden (Variante A für jüngere </a:t>
            </a: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empfohlen, Variante B für ältere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Dürfen entscheiden, ob sie das allein machen wollen. Partner*innen- und/oder Gruppenarbeit ist ebenfalls möglich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Variante 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-Beispiele sind vorbereitet und werden für die Klasse gezeigt (Screenshots am Platz)</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suchen sich Thema aus und formulieren Gegenkommentare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Nach </a:t>
            </a:r>
            <a:r>
              <a:rPr lang="de-DE" sz="1400" b="0" i="0" dirty="0" err="1">
                <a:solidFill>
                  <a:srgbClr val="000000"/>
                </a:solidFill>
                <a:effectLst/>
                <a:latin typeface="Arial" panose="020B0604020202020204" pitchFamily="34" charset="0"/>
                <a:sym typeface="Wingdings" panose="05000000000000000000" pitchFamily="2" charset="2"/>
              </a:rPr>
              <a:t>nach</a:t>
            </a:r>
            <a:r>
              <a:rPr lang="de-DE" sz="1400" b="0" i="0" dirty="0">
                <a:solidFill>
                  <a:srgbClr val="000000"/>
                </a:solidFill>
                <a:effectLst/>
                <a:latin typeface="Arial" panose="020B0604020202020204" pitchFamily="34" charset="0"/>
                <a:sym typeface="Wingdings" panose="05000000000000000000" pitchFamily="2" charset="2"/>
              </a:rPr>
              <a:t> redaktioneller Abnahme kommen </a:t>
            </a: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nach vorn und können Kommentare selbst in den vorbereiteten </a:t>
            </a: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-Vorlagen eintragen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Variante 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bekommen Zugang über QR-Code und Shortlink zu Zeoob.de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a:solidFill>
                  <a:srgbClr val="000000"/>
                </a:solidFill>
                <a:effectLst/>
                <a:latin typeface="Arial" panose="020B0604020202020204" pitchFamily="34" charset="0"/>
                <a:sym typeface="Wingdings" panose="05000000000000000000" pitchFamily="2" charset="2"/>
              </a:rPr>
              <a:t>Wählen selbstständig ein Thema, über das sie schreiben wollen (Beispiele als Inspiration mitgeben: „Rassismus ist keine Meinung“; „Schüler*innen sollten Lehrkräfte online bewerten dürfen.“; „Fahrradfahrende sollten verpflichtend einen Helm tragen.“; „Auf der Autobahn sollte es ein Tempolimit geben.“;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400" b="0" i="0" dirty="0" err="1">
                <a:solidFill>
                  <a:srgbClr val="000000"/>
                </a:solidFill>
                <a:effectLst/>
                <a:latin typeface="Arial" panose="020B0604020202020204" pitchFamily="34" charset="0"/>
                <a:sym typeface="Wingdings" panose="05000000000000000000" pitchFamily="2" charset="2"/>
              </a:rPr>
              <a:t>SuS</a:t>
            </a:r>
            <a:r>
              <a:rPr lang="de-DE" sz="1400" b="0" i="0" dirty="0">
                <a:solidFill>
                  <a:srgbClr val="000000"/>
                </a:solidFill>
                <a:effectLst/>
                <a:latin typeface="Arial" panose="020B0604020202020204" pitchFamily="34" charset="0"/>
                <a:sym typeface="Wingdings" panose="05000000000000000000" pitchFamily="2" charset="2"/>
              </a:rPr>
              <a:t> gestalten selbständig Post über </a:t>
            </a:r>
            <a:r>
              <a:rPr lang="de-DE" sz="1400" b="0" i="0" dirty="0" err="1">
                <a:solidFill>
                  <a:srgbClr val="000000"/>
                </a:solidFill>
                <a:effectLst/>
                <a:latin typeface="Arial" panose="020B0604020202020204" pitchFamily="34" charset="0"/>
                <a:sym typeface="Wingdings" panose="05000000000000000000" pitchFamily="2" charset="2"/>
              </a:rPr>
              <a:t>Zeoob</a:t>
            </a:r>
            <a:r>
              <a:rPr lang="de-DE" sz="1400" b="0" i="0" dirty="0">
                <a:solidFill>
                  <a:srgbClr val="000000"/>
                </a:solidFill>
                <a:effectLst/>
                <a:latin typeface="Arial" panose="020B0604020202020204" pitchFamily="34" charset="0"/>
                <a:sym typeface="Wingdings" panose="05000000000000000000" pitchFamily="2" charset="2"/>
              </a:rPr>
              <a:t>. Ggfs. Unterstützung durch Trainer*in bei Bildauswahl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400" b="0" i="0" dirty="0">
              <a:solidFill>
                <a:srgbClr val="000000"/>
              </a:solidFill>
              <a:effectLst/>
              <a:latin typeface="Arial" panose="020B0604020202020204" pitchFamily="34" charset="0"/>
              <a:sym typeface="Wingdings" panose="05000000000000000000" pitchFamily="2" charset="2"/>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sz="1400" b="0" i="0" dirty="0">
              <a:solidFill>
                <a:srgbClr val="000000"/>
              </a:solidFill>
              <a:effectLst/>
              <a:latin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6AE64D35-DB5D-4FDC-82F4-A5D684DD8D7B}" type="slidenum">
              <a:rPr lang="de-DE" smtClean="0"/>
              <a:t>25</a:t>
            </a:fld>
            <a:endParaRPr lang="de-DE"/>
          </a:p>
        </p:txBody>
      </p:sp>
    </p:spTree>
    <p:extLst>
      <p:ext uri="{BB962C8B-B14F-4D97-AF65-F5344CB8AC3E}">
        <p14:creationId xmlns:p14="http://schemas.microsoft.com/office/powerpoint/2010/main" val="161618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5AD54-7EBF-AECD-7E2E-02A2330D28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4F6E7E2-6B51-350B-10B6-BE8C30F4ED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14B591E-A6CD-9509-A9D9-66CEA59E69C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87C6E06-1CFE-098B-DAB5-FF8D7BD8D1BF}"/>
              </a:ext>
            </a:extLst>
          </p:cNvPr>
          <p:cNvSpPr>
            <a:spLocks noGrp="1"/>
          </p:cNvSpPr>
          <p:nvPr>
            <p:ph type="sldNum" sz="quarter" idx="5"/>
          </p:nvPr>
        </p:nvSpPr>
        <p:spPr/>
        <p:txBody>
          <a:bodyPr/>
          <a:lstStyle/>
          <a:p>
            <a:fld id="{6AE64D35-DB5D-4FDC-82F4-A5D684DD8D7B}" type="slidenum">
              <a:rPr lang="de-DE" smtClean="0"/>
              <a:t>26</a:t>
            </a:fld>
            <a:endParaRPr lang="de-DE"/>
          </a:p>
        </p:txBody>
      </p:sp>
    </p:spTree>
    <p:extLst>
      <p:ext uri="{BB962C8B-B14F-4D97-AF65-F5344CB8AC3E}">
        <p14:creationId xmlns:p14="http://schemas.microsoft.com/office/powerpoint/2010/main" val="57612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https://www.digibits.de/wp-content/uploads/2020/09/Checkliste_Ist-Hate-Speech-strafbar.pdf</a:t>
            </a:r>
          </a:p>
          <a:p>
            <a:r>
              <a:rPr lang="de-DE" dirty="0"/>
              <a:t>https://www.gesetze-im-internet.de/gg/art_3.html</a:t>
            </a:r>
          </a:p>
          <a:p>
            <a:r>
              <a:rPr lang="de-DE" dirty="0"/>
              <a:t>https://www.gesetze-im-internet.de/stgb/__130.html</a:t>
            </a:r>
          </a:p>
          <a:p>
            <a:endParaRPr lang="de-DE" dirty="0"/>
          </a:p>
          <a:p>
            <a:r>
              <a:rPr lang="de-DE" dirty="0"/>
              <a:t>Beispielfall: OLG Köln, Urt. v. 9.6.2020 (BeckRS 2020, 13032)Der Beschuldigte hatte in mehreren Internetbeiträgen wiederholt Frauen als „Menschen zweiter Klasse“ herabgewürdigt, etwa: „Das Weib steht den Tieren näher, der Mann den Himmelswesen.“ Laut OLG wird hiermit zum Hass gegen Teile der Bevölkerung (= Frauen) aufgestachelt. Der Tatbestand der Volksverhetzung ist damit erfüllt.</a:t>
            </a:r>
          </a:p>
          <a:p>
            <a:r>
              <a:rPr lang="de-DE" dirty="0"/>
              <a:t>Quelle: https://strafrecht-online.org/documents/111471/_10_-_Hate_Speech_im_Internet.pdf</a:t>
            </a:r>
          </a:p>
          <a:p>
            <a:endParaRPr lang="de-DE" dirty="0"/>
          </a:p>
          <a:p>
            <a:r>
              <a:rPr lang="de-DE" dirty="0"/>
              <a:t>1. Der Angeklagte ist der Volksverhetzung in sechs Fällen schuldig.</a:t>
            </a:r>
          </a:p>
          <a:p>
            <a:r>
              <a:rPr lang="de-DE" dirty="0"/>
              <a:t>2. Er wird deswegen zu einer Gesamtgeldstrafe von 55 Tagessätzen zu je 10,00 € verurteilt.</a:t>
            </a:r>
          </a:p>
          <a:p>
            <a:r>
              <a:rPr lang="de-DE" dirty="0"/>
              <a:t>3. Der Angeklagte trägt die Kosten des Verfahrens sowie seine notwendigen Auslagen.</a:t>
            </a:r>
          </a:p>
          <a:p>
            <a:r>
              <a:rPr lang="de-DE" dirty="0"/>
              <a:t>Quelle: https://openjur.de/u/2320159.html</a:t>
            </a:r>
          </a:p>
        </p:txBody>
      </p:sp>
      <p:sp>
        <p:nvSpPr>
          <p:cNvPr id="4" name="Foliennummernplatzhalter 3"/>
          <p:cNvSpPr>
            <a:spLocks noGrp="1"/>
          </p:cNvSpPr>
          <p:nvPr>
            <p:ph type="sldNum" sz="quarter" idx="5"/>
          </p:nvPr>
        </p:nvSpPr>
        <p:spPr/>
        <p:txBody>
          <a:bodyPr/>
          <a:lstStyle/>
          <a:p>
            <a:fld id="{6AE64D35-DB5D-4FDC-82F4-A5D684DD8D7B}" type="slidenum">
              <a:rPr lang="de-DE" smtClean="0"/>
              <a:t>3</a:t>
            </a:fld>
            <a:endParaRPr lang="de-DE"/>
          </a:p>
        </p:txBody>
      </p:sp>
    </p:spTree>
    <p:extLst>
      <p:ext uri="{BB962C8B-B14F-4D97-AF65-F5344CB8AC3E}">
        <p14:creationId xmlns:p14="http://schemas.microsoft.com/office/powerpoint/2010/main" val="417693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https://www.digibits.de/wp-content/uploads/2020/09/Checkliste_Ist-Hate-Speech-strafbar.pdf</a:t>
            </a:r>
          </a:p>
          <a:p>
            <a:r>
              <a:rPr lang="de-DE" dirty="0"/>
              <a:t>https://www.gesetze-im-internet.de/gg/art_3.html</a:t>
            </a:r>
          </a:p>
          <a:p>
            <a:r>
              <a:rPr lang="de-DE" dirty="0"/>
              <a:t>https://www.gesetze-im-internet.de/stgb/__130.html</a:t>
            </a:r>
          </a:p>
          <a:p>
            <a:r>
              <a:rPr lang="de-DE" dirty="0"/>
              <a:t>https://www.gesetze-im-internet.de/gg/art_16a.html</a:t>
            </a:r>
          </a:p>
        </p:txBody>
      </p:sp>
      <p:sp>
        <p:nvSpPr>
          <p:cNvPr id="4" name="Foliennummernplatzhalter 3"/>
          <p:cNvSpPr>
            <a:spLocks noGrp="1"/>
          </p:cNvSpPr>
          <p:nvPr>
            <p:ph type="sldNum" sz="quarter" idx="5"/>
          </p:nvPr>
        </p:nvSpPr>
        <p:spPr/>
        <p:txBody>
          <a:bodyPr/>
          <a:lstStyle/>
          <a:p>
            <a:fld id="{6AE64D35-DB5D-4FDC-82F4-A5D684DD8D7B}" type="slidenum">
              <a:rPr lang="de-DE" smtClean="0"/>
              <a:t>4</a:t>
            </a:fld>
            <a:endParaRPr lang="de-DE"/>
          </a:p>
        </p:txBody>
      </p:sp>
    </p:spTree>
    <p:extLst>
      <p:ext uri="{BB962C8B-B14F-4D97-AF65-F5344CB8AC3E}">
        <p14:creationId xmlns:p14="http://schemas.microsoft.com/office/powerpoint/2010/main" val="32026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https://www.digibits.de/wp-content/uploads/2020/09/Checkliste_Ist-Hate-Speech-strafbar.pdf</a:t>
            </a:r>
          </a:p>
          <a:p>
            <a:r>
              <a:rPr lang="de-DE" dirty="0"/>
              <a:t>https://www.gesetze-im-internet.de/gg/art_3.html</a:t>
            </a:r>
          </a:p>
          <a:p>
            <a:r>
              <a:rPr lang="de-DE" dirty="0"/>
              <a:t>https://www.gesetze-im-internet.de/stgb/__130.html</a:t>
            </a:r>
          </a:p>
          <a:p>
            <a:r>
              <a:rPr lang="de-DE" dirty="0"/>
              <a:t>https://www.antidiskriminierungsstelle.de/SharedDocs/downloads/DE/publikationen/AGG/agg_gleichbehandlungsgesetz.pdf?__blob=publicationFile</a:t>
            </a:r>
          </a:p>
        </p:txBody>
      </p:sp>
      <p:sp>
        <p:nvSpPr>
          <p:cNvPr id="4" name="Foliennummernplatzhalter 3"/>
          <p:cNvSpPr>
            <a:spLocks noGrp="1"/>
          </p:cNvSpPr>
          <p:nvPr>
            <p:ph type="sldNum" sz="quarter" idx="5"/>
          </p:nvPr>
        </p:nvSpPr>
        <p:spPr/>
        <p:txBody>
          <a:bodyPr/>
          <a:lstStyle/>
          <a:p>
            <a:fld id="{6AE64D35-DB5D-4FDC-82F4-A5D684DD8D7B}" type="slidenum">
              <a:rPr lang="de-DE" smtClean="0"/>
              <a:t>5</a:t>
            </a:fld>
            <a:endParaRPr lang="de-DE"/>
          </a:p>
        </p:txBody>
      </p:sp>
    </p:spTree>
    <p:extLst>
      <p:ext uri="{BB962C8B-B14F-4D97-AF65-F5344CB8AC3E}">
        <p14:creationId xmlns:p14="http://schemas.microsoft.com/office/powerpoint/2010/main" val="350936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https://www.digibits.de/wp-content/uploads/2020/09/Checkliste_Ist-Hate-Speech-strafbar.pdf</a:t>
            </a:r>
          </a:p>
          <a:p>
            <a:r>
              <a:rPr lang="de-DE" dirty="0"/>
              <a:t>https://www.gesetze-im-internet.de/gg/art_3.html</a:t>
            </a:r>
          </a:p>
          <a:p>
            <a:r>
              <a:rPr lang="de-DE" dirty="0"/>
              <a:t>https://www.gesetze-im-internet.de/stgb/__130.html</a:t>
            </a:r>
          </a:p>
        </p:txBody>
      </p:sp>
      <p:sp>
        <p:nvSpPr>
          <p:cNvPr id="4" name="Foliennummernplatzhalter 3"/>
          <p:cNvSpPr>
            <a:spLocks noGrp="1"/>
          </p:cNvSpPr>
          <p:nvPr>
            <p:ph type="sldNum" sz="quarter" idx="5"/>
          </p:nvPr>
        </p:nvSpPr>
        <p:spPr/>
        <p:txBody>
          <a:bodyPr/>
          <a:lstStyle/>
          <a:p>
            <a:fld id="{6AE64D35-DB5D-4FDC-82F4-A5D684DD8D7B}" type="slidenum">
              <a:rPr lang="de-DE" smtClean="0"/>
              <a:t>6</a:t>
            </a:fld>
            <a:endParaRPr lang="de-DE"/>
          </a:p>
        </p:txBody>
      </p:sp>
    </p:spTree>
    <p:extLst>
      <p:ext uri="{BB962C8B-B14F-4D97-AF65-F5344CB8AC3E}">
        <p14:creationId xmlns:p14="http://schemas.microsoft.com/office/powerpoint/2010/main" val="29991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p:txBody>
      </p:sp>
      <p:sp>
        <p:nvSpPr>
          <p:cNvPr id="4" name="Foliennummernplatzhalter 3"/>
          <p:cNvSpPr>
            <a:spLocks noGrp="1"/>
          </p:cNvSpPr>
          <p:nvPr>
            <p:ph type="sldNum" sz="quarter" idx="5"/>
          </p:nvPr>
        </p:nvSpPr>
        <p:spPr/>
        <p:txBody>
          <a:bodyPr/>
          <a:lstStyle/>
          <a:p>
            <a:fld id="{6AE64D35-DB5D-4FDC-82F4-A5D684DD8D7B}" type="slidenum">
              <a:rPr lang="de-DE" smtClean="0"/>
              <a:t>7</a:t>
            </a:fld>
            <a:endParaRPr lang="de-DE"/>
          </a:p>
        </p:txBody>
      </p:sp>
    </p:spTree>
    <p:extLst>
      <p:ext uri="{BB962C8B-B14F-4D97-AF65-F5344CB8AC3E}">
        <p14:creationId xmlns:p14="http://schemas.microsoft.com/office/powerpoint/2010/main" val="397974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p:txBody>
      </p:sp>
      <p:sp>
        <p:nvSpPr>
          <p:cNvPr id="4" name="Foliennummernplatzhalter 3"/>
          <p:cNvSpPr>
            <a:spLocks noGrp="1"/>
          </p:cNvSpPr>
          <p:nvPr>
            <p:ph type="sldNum" sz="quarter" idx="5"/>
          </p:nvPr>
        </p:nvSpPr>
        <p:spPr/>
        <p:txBody>
          <a:bodyPr/>
          <a:lstStyle/>
          <a:p>
            <a:fld id="{6AE64D35-DB5D-4FDC-82F4-A5D684DD8D7B}" type="slidenum">
              <a:rPr lang="de-DE" smtClean="0"/>
              <a:t>8</a:t>
            </a:fld>
            <a:endParaRPr lang="de-DE"/>
          </a:p>
        </p:txBody>
      </p:sp>
    </p:spTree>
    <p:extLst>
      <p:ext uri="{BB962C8B-B14F-4D97-AF65-F5344CB8AC3E}">
        <p14:creationId xmlns:p14="http://schemas.microsoft.com/office/powerpoint/2010/main" val="358791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https://www.gesetze-im-internet.de/gg/art_5.html</a:t>
            </a:r>
          </a:p>
          <a:p>
            <a:endParaRPr lang="de-DE" dirty="0"/>
          </a:p>
          <a:p>
            <a:r>
              <a:rPr lang="de-DE" dirty="0"/>
              <a:t>https://www.bpb.de/kurz-knapp/lexika/lexikon-in-einfacher-sprache/249965/meinungsfreiheit/</a:t>
            </a:r>
          </a:p>
          <a:p>
            <a:endParaRPr lang="de-DE" dirty="0"/>
          </a:p>
          <a:p>
            <a:endParaRPr lang="de-DE" dirty="0"/>
          </a:p>
        </p:txBody>
      </p:sp>
      <p:sp>
        <p:nvSpPr>
          <p:cNvPr id="4" name="Foliennummernplatzhalter 3"/>
          <p:cNvSpPr>
            <a:spLocks noGrp="1"/>
          </p:cNvSpPr>
          <p:nvPr>
            <p:ph type="sldNum" sz="quarter" idx="5"/>
          </p:nvPr>
        </p:nvSpPr>
        <p:spPr/>
        <p:txBody>
          <a:bodyPr/>
          <a:lstStyle/>
          <a:p>
            <a:fld id="{6AE64D35-DB5D-4FDC-82F4-A5D684DD8D7B}" type="slidenum">
              <a:rPr lang="de-DE" smtClean="0"/>
              <a:t>9</a:t>
            </a:fld>
            <a:endParaRPr lang="de-DE"/>
          </a:p>
        </p:txBody>
      </p:sp>
    </p:spTree>
    <p:extLst>
      <p:ext uri="{BB962C8B-B14F-4D97-AF65-F5344CB8AC3E}">
        <p14:creationId xmlns:p14="http://schemas.microsoft.com/office/powerpoint/2010/main" val="236931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WmS_Blau_Titelfolie_grün">
    <p:bg>
      <p:bgPr>
        <a:solidFill>
          <a:schemeClr val="tx1"/>
        </a:solidFill>
        <a:effectLst/>
      </p:bgPr>
    </p:bg>
    <p:spTree>
      <p:nvGrpSpPr>
        <p:cNvPr id="1" name=""/>
        <p:cNvGrpSpPr/>
        <p:nvPr/>
      </p:nvGrpSpPr>
      <p:grpSpPr>
        <a:xfrm>
          <a:off x="0" y="0"/>
          <a:ext cx="0" cy="0"/>
          <a:chOff x="0" y="0"/>
          <a:chExt cx="0" cy="0"/>
        </a:xfrm>
      </p:grpSpPr>
      <p:sp>
        <p:nvSpPr>
          <p:cNvPr id="4" name="Textplatzhalter 3"/>
          <p:cNvSpPr>
            <a:spLocks noGrp="1"/>
          </p:cNvSpPr>
          <p:nvPr userDrawn="1">
            <p:ph type="body" sz="quarter" idx="14" hasCustomPrompt="1"/>
          </p:nvPr>
        </p:nvSpPr>
        <p:spPr>
          <a:xfrm>
            <a:off x="6543819" y="4941168"/>
            <a:ext cx="4224469" cy="1252538"/>
          </a:xfrm>
          <a:prstGeom prst="rect">
            <a:avLst/>
          </a:prstGeom>
        </p:spPr>
        <p:txBody>
          <a:bodyPr/>
          <a:lstStyle>
            <a:lvl1pPr marL="0" indent="0">
              <a:buNone/>
              <a:defRPr sz="2800" b="1">
                <a:solidFill>
                  <a:schemeClr val="bg2"/>
                </a:solidFill>
              </a:defRPr>
            </a:lvl1pPr>
          </a:lstStyle>
          <a:p>
            <a:pPr lvl="0"/>
            <a:r>
              <a:rPr lang="de-DE"/>
              <a:t>Referent</a:t>
            </a:r>
          </a:p>
        </p:txBody>
      </p:sp>
      <p:sp>
        <p:nvSpPr>
          <p:cNvPr id="15" name="Abgerundetes Rechteck 7">
            <a:extLst>
              <a:ext uri="{FF2B5EF4-FFF2-40B4-BE49-F238E27FC236}">
                <a16:creationId xmlns:a16="http://schemas.microsoft.com/office/drawing/2014/main" id="{75705528-8DC8-4987-A29D-51A8B80A60F6}"/>
              </a:ext>
            </a:extLst>
          </p:cNvPr>
          <p:cNvSpPr/>
          <p:nvPr/>
        </p:nvSpPr>
        <p:spPr>
          <a:xfrm>
            <a:off x="3179800" y="1683667"/>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6" name="Gleichschenkliges Dreieck 15">
            <a:extLst>
              <a:ext uri="{FF2B5EF4-FFF2-40B4-BE49-F238E27FC236}">
                <a16:creationId xmlns:a16="http://schemas.microsoft.com/office/drawing/2014/main" id="{5873D74C-5584-4F95-BB44-D89EA029F9BC}"/>
              </a:ext>
            </a:extLst>
          </p:cNvPr>
          <p:cNvSpPr/>
          <p:nvPr/>
        </p:nvSpPr>
        <p:spPr>
          <a:xfrm rot="12175139">
            <a:off x="4864041" y="2325727"/>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4" name="Textplatzhalter 16">
            <a:extLst>
              <a:ext uri="{FF2B5EF4-FFF2-40B4-BE49-F238E27FC236}">
                <a16:creationId xmlns:a16="http://schemas.microsoft.com/office/drawing/2014/main" id="{A033A1B3-4688-42BE-A200-5CF8D7B3F72D}"/>
              </a:ext>
            </a:extLst>
          </p:cNvPr>
          <p:cNvSpPr>
            <a:spLocks noGrp="1"/>
          </p:cNvSpPr>
          <p:nvPr>
            <p:ph type="body" sz="quarter" idx="13" hasCustomPrompt="1"/>
          </p:nvPr>
        </p:nvSpPr>
        <p:spPr>
          <a:xfrm>
            <a:off x="3179553" y="1755030"/>
            <a:ext cx="5832000" cy="2088000"/>
          </a:xfrm>
          <a:prstGeom prst="rect">
            <a:avLst/>
          </a:prstGeom>
        </p:spPr>
        <p:txBody>
          <a:bodyPr lIns="360000" tIns="360000" rIns="360000" bIns="360000"/>
          <a:lstStyle>
            <a:lvl1pPr>
              <a:buNone/>
              <a:defRPr sz="3600" b="1">
                <a:solidFill>
                  <a:schemeClr val="accent5"/>
                </a:solidFill>
              </a:defRPr>
            </a:lvl1pPr>
          </a:lstStyle>
          <a:p>
            <a:pPr lvl="0"/>
            <a:r>
              <a:rPr lang="de-DE"/>
              <a:t>Titel hinzufügen</a:t>
            </a:r>
          </a:p>
          <a:p>
            <a:pPr lvl="0"/>
            <a:r>
              <a:rPr lang="de-DE"/>
              <a:t>Auch zweizeilig geht</a:t>
            </a:r>
          </a:p>
        </p:txBody>
      </p:sp>
    </p:spTree>
    <p:extLst>
      <p:ext uri="{BB962C8B-B14F-4D97-AF65-F5344CB8AC3E}">
        <p14:creationId xmlns:p14="http://schemas.microsoft.com/office/powerpoint/2010/main" val="344904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WmS_Blau_Titelfolie_grün">
    <p:bg>
      <p:bgPr>
        <a:solidFill>
          <a:schemeClr val="tx1"/>
        </a:solidFill>
        <a:effectLst/>
      </p:bgPr>
    </p:bg>
    <p:spTree>
      <p:nvGrpSpPr>
        <p:cNvPr id="1" name=""/>
        <p:cNvGrpSpPr/>
        <p:nvPr/>
      </p:nvGrpSpPr>
      <p:grpSpPr>
        <a:xfrm>
          <a:off x="0" y="0"/>
          <a:ext cx="0" cy="0"/>
          <a:chOff x="0" y="0"/>
          <a:chExt cx="0" cy="0"/>
        </a:xfrm>
      </p:grpSpPr>
      <p:sp>
        <p:nvSpPr>
          <p:cNvPr id="11" name="Gleichschenkliges Dreieck 10">
            <a:extLst>
              <a:ext uri="{FF2B5EF4-FFF2-40B4-BE49-F238E27FC236}">
                <a16:creationId xmlns:a16="http://schemas.microsoft.com/office/drawing/2014/main" id="{D4869146-72B3-4F54-ACBD-FCE9B316BC90}"/>
              </a:ext>
            </a:extLst>
          </p:cNvPr>
          <p:cNvSpPr/>
          <p:nvPr userDrawn="1"/>
        </p:nvSpPr>
        <p:spPr>
          <a:xfrm rot="12175139">
            <a:off x="4864041" y="2774916"/>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0" name="Abgerundetes Rechteck 7">
            <a:extLst>
              <a:ext uri="{FF2B5EF4-FFF2-40B4-BE49-F238E27FC236}">
                <a16:creationId xmlns:a16="http://schemas.microsoft.com/office/drawing/2014/main" id="{E21497E9-E961-48B0-980D-CDCC3FA595DE}"/>
              </a:ext>
            </a:extLst>
          </p:cNvPr>
          <p:cNvSpPr/>
          <p:nvPr userDrawn="1"/>
        </p:nvSpPr>
        <p:spPr>
          <a:xfrm>
            <a:off x="3179800" y="2132856"/>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8" name="Textplatzhalter 16">
            <a:extLst>
              <a:ext uri="{FF2B5EF4-FFF2-40B4-BE49-F238E27FC236}">
                <a16:creationId xmlns:a16="http://schemas.microsoft.com/office/drawing/2014/main" id="{1C9CF919-7F02-49C8-8726-669269684ADC}"/>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5"/>
                </a:solidFill>
              </a:defRPr>
            </a:lvl1pPr>
          </a:lstStyle>
          <a:p>
            <a:pPr lvl="0"/>
            <a:r>
              <a:rPr lang="de-DE"/>
              <a:t>Titel hinzufügen</a:t>
            </a:r>
          </a:p>
          <a:p>
            <a:pPr lvl="0"/>
            <a:r>
              <a:rPr lang="de-DE"/>
              <a:t>Auch zweizeilig geht</a:t>
            </a:r>
          </a:p>
        </p:txBody>
      </p:sp>
      <p:sp>
        <p:nvSpPr>
          <p:cNvPr id="2"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0235C7EF-8FDF-4F9E-81A1-BEDBE8DF39D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5" name="Foliennummernplatzhalter 5">
            <a:extLst>
              <a:ext uri="{FF2B5EF4-FFF2-40B4-BE49-F238E27FC236}">
                <a16:creationId xmlns:a16="http://schemas.microsoft.com/office/drawing/2014/main" id="{DF25BC72-FBDE-4409-8F96-AC5AE21AEB8A}"/>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pic>
        <p:nvPicPr>
          <p:cNvPr id="6" name="Grafik 5" descr="Ein Bild, das Text, Schrift, Grafiken, Grafikdesign enthält.&#10;&#10;KI-generierte Inhalte können fehlerhaft sein.">
            <a:extLst>
              <a:ext uri="{FF2B5EF4-FFF2-40B4-BE49-F238E27FC236}">
                <a16:creationId xmlns:a16="http://schemas.microsoft.com/office/drawing/2014/main" id="{67AD1851-999D-6687-8311-555907FBCCF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1187938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WmS_Blau_Titelfolie_orange">
    <p:bg>
      <p:bgPr>
        <a:solidFill>
          <a:schemeClr val="tx1"/>
        </a:solidFill>
        <a:effectLst/>
      </p:bgPr>
    </p:bg>
    <p:spTree>
      <p:nvGrpSpPr>
        <p:cNvPr id="1" name=""/>
        <p:cNvGrpSpPr/>
        <p:nvPr/>
      </p:nvGrpSpPr>
      <p:grpSpPr>
        <a:xfrm>
          <a:off x="0" y="0"/>
          <a:ext cx="0" cy="0"/>
          <a:chOff x="0" y="0"/>
          <a:chExt cx="0" cy="0"/>
        </a:xfrm>
      </p:grpSpPr>
      <p:sp>
        <p:nvSpPr>
          <p:cNvPr id="15"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
        <p:nvSpPr>
          <p:cNvPr id="8" name="Abgerundetes Rechteck 7">
            <a:extLst>
              <a:ext uri="{FF2B5EF4-FFF2-40B4-BE49-F238E27FC236}">
                <a16:creationId xmlns:a16="http://schemas.microsoft.com/office/drawing/2014/main" id="{9F618273-E58F-4DE2-985A-01DE6426CC7E}"/>
              </a:ext>
            </a:extLst>
          </p:cNvPr>
          <p:cNvSpPr/>
          <p:nvPr userDrawn="1"/>
        </p:nvSpPr>
        <p:spPr>
          <a:xfrm>
            <a:off x="3179800" y="2132856"/>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9" name="Gleichschenkliges Dreieck 8">
            <a:extLst>
              <a:ext uri="{FF2B5EF4-FFF2-40B4-BE49-F238E27FC236}">
                <a16:creationId xmlns:a16="http://schemas.microsoft.com/office/drawing/2014/main" id="{5F0434D1-95C7-4591-A146-F639F0755B4A}"/>
              </a:ext>
            </a:extLst>
          </p:cNvPr>
          <p:cNvSpPr/>
          <p:nvPr userDrawn="1"/>
        </p:nvSpPr>
        <p:spPr>
          <a:xfrm rot="12175139">
            <a:off x="4864041" y="2774916"/>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FD118C4B-E7EF-4390-8B78-5E83005EB76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6" name="Foliennummernplatzhalter 5">
            <a:extLst>
              <a:ext uri="{FF2B5EF4-FFF2-40B4-BE49-F238E27FC236}">
                <a16:creationId xmlns:a16="http://schemas.microsoft.com/office/drawing/2014/main" id="{B0FC8F44-3F07-4F79-ADD7-6B005A7C4190}"/>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10" name="Textplatzhalter 16">
            <a:extLst>
              <a:ext uri="{FF2B5EF4-FFF2-40B4-BE49-F238E27FC236}">
                <a16:creationId xmlns:a16="http://schemas.microsoft.com/office/drawing/2014/main" id="{E1AFBF52-8668-469B-AC1F-D9C66CC40437}"/>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C9EA7286-25D6-75FE-AFA6-33CCF41EBFA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290239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WmS_Blau_Titelfolie_2">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
        <p:nvSpPr>
          <p:cNvPr id="7" name="Abgerundetes Rechteck 7">
            <a:extLst>
              <a:ext uri="{FF2B5EF4-FFF2-40B4-BE49-F238E27FC236}">
                <a16:creationId xmlns:a16="http://schemas.microsoft.com/office/drawing/2014/main" id="{825309DA-9E32-4C7F-8AD3-84F158F1C878}"/>
              </a:ext>
            </a:extLst>
          </p:cNvPr>
          <p:cNvSpPr/>
          <p:nvPr userDrawn="1"/>
        </p:nvSpPr>
        <p:spPr>
          <a:xfrm>
            <a:off x="3179800" y="2132856"/>
            <a:ext cx="5832475" cy="2232247"/>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0" name="Gleichschenkliges Dreieck 9">
            <a:extLst>
              <a:ext uri="{FF2B5EF4-FFF2-40B4-BE49-F238E27FC236}">
                <a16:creationId xmlns:a16="http://schemas.microsoft.com/office/drawing/2014/main" id="{82CF736A-6072-4EF1-BAA2-BBE97928A82B}"/>
              </a:ext>
            </a:extLst>
          </p:cNvPr>
          <p:cNvSpPr/>
          <p:nvPr userDrawn="1"/>
        </p:nvSpPr>
        <p:spPr>
          <a:xfrm rot="12175139">
            <a:off x="4864041" y="2774916"/>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pic>
        <p:nvPicPr>
          <p:cNvPr id="13" name="Picture 2" descr="P:\000179_queo_GmbH_(interne_Projekte)\Social Web macht Schule\Entwicklung Markenidentität und Logo\work\140725_SWmS_Logo_farbig_negativ_RGB.png">
            <a:extLst>
              <a:ext uri="{FF2B5EF4-FFF2-40B4-BE49-F238E27FC236}">
                <a16:creationId xmlns:a16="http://schemas.microsoft.com/office/drawing/2014/main" id="{F0A8C265-FE57-4EE0-A95A-FEE4B365CFC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4" name="Foliennummernplatzhalter 5">
            <a:extLst>
              <a:ext uri="{FF2B5EF4-FFF2-40B4-BE49-F238E27FC236}">
                <a16:creationId xmlns:a16="http://schemas.microsoft.com/office/drawing/2014/main" id="{79FDAB2A-4F8C-4DAA-AC03-16142BD26257}"/>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9" name="Textplatzhalter 16">
            <a:extLst>
              <a:ext uri="{FF2B5EF4-FFF2-40B4-BE49-F238E27FC236}">
                <a16:creationId xmlns:a16="http://schemas.microsoft.com/office/drawing/2014/main" id="{8FE7C360-07BD-43C1-B164-7CD4E0165A31}"/>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0DBFB979-850E-05E3-971B-868D2E793D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319936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WmS_Blau_Titelfolie_2">
    <p:bg>
      <p:bgPr>
        <a:solidFill>
          <a:schemeClr val="bg1"/>
        </a:solidFill>
        <a:effectLst/>
      </p:bgPr>
    </p:bg>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
        <p:nvSpPr>
          <p:cNvPr id="10" name="Abgerundetes Rechteck 7">
            <a:extLst>
              <a:ext uri="{FF2B5EF4-FFF2-40B4-BE49-F238E27FC236}">
                <a16:creationId xmlns:a16="http://schemas.microsoft.com/office/drawing/2014/main" id="{E4E2AED3-24D4-4E9C-B3BD-05456201238C}"/>
              </a:ext>
            </a:extLst>
          </p:cNvPr>
          <p:cNvSpPr/>
          <p:nvPr userDrawn="1"/>
        </p:nvSpPr>
        <p:spPr>
          <a:xfrm>
            <a:off x="3179800" y="2132856"/>
            <a:ext cx="5832475" cy="2232247"/>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9" name="Gleichschenkliges Dreieck 8"/>
          <p:cNvSpPr/>
          <p:nvPr userDrawn="1"/>
        </p:nvSpPr>
        <p:spPr>
          <a:xfrm rot="9410693">
            <a:off x="4498939" y="2777165"/>
            <a:ext cx="3194196" cy="284860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Picture 2" descr="P:\000179_queo_GmbH_(interne_Projekte)\Social Web macht Schule\Entwicklung Markenidentität und Logo\work\140725_SWmS_Logo_farbig_negativ_RGB.png">
            <a:extLst>
              <a:ext uri="{FF2B5EF4-FFF2-40B4-BE49-F238E27FC236}">
                <a16:creationId xmlns:a16="http://schemas.microsoft.com/office/drawing/2014/main" id="{E683771D-8257-4B07-ADEA-FB8055C96AC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3" name="Foliennummernplatzhalter 5">
            <a:extLst>
              <a:ext uri="{FF2B5EF4-FFF2-40B4-BE49-F238E27FC236}">
                <a16:creationId xmlns:a16="http://schemas.microsoft.com/office/drawing/2014/main" id="{6A3370F4-1221-469F-A3BD-EBFC932B6B22}"/>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12" name="Textplatzhalter 16">
            <a:extLst>
              <a:ext uri="{FF2B5EF4-FFF2-40B4-BE49-F238E27FC236}">
                <a16:creationId xmlns:a16="http://schemas.microsoft.com/office/drawing/2014/main" id="{24609549-3923-4FA4-8D02-E29A63E7B217}"/>
              </a:ext>
            </a:extLst>
          </p:cNvPr>
          <p:cNvSpPr>
            <a:spLocks noGrp="1"/>
          </p:cNvSpPr>
          <p:nvPr>
            <p:ph type="body" sz="quarter" idx="13" hasCustomPrompt="1"/>
          </p:nvPr>
        </p:nvSpPr>
        <p:spPr>
          <a:xfrm>
            <a:off x="3179553" y="2205096"/>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81D9CC2C-2723-A94F-E33E-5D7A477C13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55707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WmS_Blau_Kapitel">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bg2"/>
                </a:solidFill>
              </a:defRPr>
            </a:lvl1pPr>
            <a:lvl2pPr>
              <a:defRPr sz="4800"/>
            </a:lvl2pPr>
            <a:lvl3pPr>
              <a:defRPr sz="4800"/>
            </a:lvl3pPr>
            <a:lvl4pPr>
              <a:defRPr sz="4800"/>
            </a:lvl4pPr>
            <a:lvl5pPr>
              <a:defRPr sz="4800"/>
            </a:lvl5pPr>
          </a:lstStyle>
          <a:p>
            <a:pPr lvl="0"/>
            <a:r>
              <a:rPr lang="de-DE"/>
              <a:t>Titel hinzufügen</a:t>
            </a:r>
          </a:p>
        </p:txBody>
      </p:sp>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pic>
        <p:nvPicPr>
          <p:cNvPr id="7" name="Picture 2" descr="P:\000179_queo_GmbH_(interne_Projekte)\Social Web macht Schule\Entwicklung Markenidentität und Logo\work\140725_SWmS_Logo_farbig_negativ_RGB.png">
            <a:extLst>
              <a:ext uri="{FF2B5EF4-FFF2-40B4-BE49-F238E27FC236}">
                <a16:creationId xmlns:a16="http://schemas.microsoft.com/office/drawing/2014/main" id="{76B15F9D-82E1-455C-81A9-F42EC62C49F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9" name="Foliennummernplatzhalter 5">
            <a:extLst>
              <a:ext uri="{FF2B5EF4-FFF2-40B4-BE49-F238E27FC236}">
                <a16:creationId xmlns:a16="http://schemas.microsoft.com/office/drawing/2014/main" id="{49B539B1-AC59-4527-8E8D-E4EEE139DE1B}"/>
              </a:ext>
            </a:extLst>
          </p:cNvPr>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E2F930D4-FE81-B4F1-CF1B-94ABD0507E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2406979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WmS_Blau_Kapitel_orange">
    <p:bg>
      <p:bgPr>
        <a:solidFill>
          <a:schemeClr val="bg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accent1"/>
                </a:solidFill>
              </a:defRPr>
            </a:lvl1pPr>
            <a:lvl2pPr>
              <a:defRPr sz="4800"/>
            </a:lvl2pPr>
            <a:lvl3pPr>
              <a:defRPr sz="4800"/>
            </a:lvl3pPr>
            <a:lvl4pPr>
              <a:defRPr sz="4800"/>
            </a:lvl4pPr>
            <a:lvl5pPr>
              <a:defRPr sz="4800"/>
            </a:lvl5pPr>
          </a:lstStyle>
          <a:p>
            <a:pPr lvl="0"/>
            <a:r>
              <a:rPr lang="de-DE"/>
              <a:t>Titel hinzufügen</a:t>
            </a:r>
          </a:p>
        </p:txBody>
      </p:sp>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pic>
        <p:nvPicPr>
          <p:cNvPr id="7" name="Picture 2" descr="P:\000179_queo_GmbH_(interne_Projekte)\Social Web macht Schule\Entwicklung Markenidentität und Logo\work\140725_SWmS_Logo_farbig_negativ_RGB.png">
            <a:extLst>
              <a:ext uri="{FF2B5EF4-FFF2-40B4-BE49-F238E27FC236}">
                <a16:creationId xmlns:a16="http://schemas.microsoft.com/office/drawing/2014/main" id="{92835869-2D2E-4742-842D-8C3EB54847D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pic>
        <p:nvPicPr>
          <p:cNvPr id="2" name="Grafik 1" descr="Ein Bild, das Text, Schrift, Grafiken, Grafikdesign enthält.&#10;&#10;KI-generierte Inhalte können fehlerhaft sein.">
            <a:extLst>
              <a:ext uri="{FF2B5EF4-FFF2-40B4-BE49-F238E27FC236}">
                <a16:creationId xmlns:a16="http://schemas.microsoft.com/office/drawing/2014/main" id="{9517B699-D59E-A142-3223-331AA0B5AEF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533915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WmS_Blau_Bild_Text">
    <p:spTree>
      <p:nvGrpSpPr>
        <p:cNvPr id="1" name=""/>
        <p:cNvGrpSpPr/>
        <p:nvPr/>
      </p:nvGrpSpPr>
      <p:grpSpPr>
        <a:xfrm>
          <a:off x="0" y="0"/>
          <a:ext cx="0" cy="0"/>
          <a:chOff x="0" y="0"/>
          <a:chExt cx="0" cy="0"/>
        </a:xfrm>
      </p:grpSpPr>
      <p:sp>
        <p:nvSpPr>
          <p:cNvPr id="7" name="Titel 1"/>
          <p:cNvSpPr>
            <a:spLocks noGrp="1"/>
          </p:cNvSpPr>
          <p:nvPr>
            <p:ph type="ctrTitle"/>
          </p:nvPr>
        </p:nvSpPr>
        <p:spPr>
          <a:xfrm>
            <a:off x="527052" y="908723"/>
            <a:ext cx="6943423"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3" name="Inhaltsplatzhalter 2"/>
          <p:cNvSpPr>
            <a:spLocks noGrp="1"/>
          </p:cNvSpPr>
          <p:nvPr>
            <p:ph idx="13"/>
          </p:nvPr>
        </p:nvSpPr>
        <p:spPr>
          <a:xfrm>
            <a:off x="6288619" y="2708275"/>
            <a:ext cx="5376333" cy="3384550"/>
          </a:xfrm>
          <a:prstGeom prst="rect">
            <a:avLst/>
          </a:prstGeom>
        </p:spPr>
        <p:txBody>
          <a:bodyPr lIns="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chemeClr val="accent5"/>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12" name="Bildplatzhalter 21"/>
          <p:cNvSpPr>
            <a:spLocks noGrp="1"/>
          </p:cNvSpPr>
          <p:nvPr>
            <p:ph type="pic" sz="quarter" idx="15"/>
          </p:nvPr>
        </p:nvSpPr>
        <p:spPr>
          <a:xfrm>
            <a:off x="527052" y="2708275"/>
            <a:ext cx="5376333" cy="338455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p>
            <a:r>
              <a:rPr lang="de-DE"/>
              <a:t>Bild durch Klicken auf Symbol hinzufügen</a:t>
            </a:r>
          </a:p>
        </p:txBody>
      </p:sp>
      <p:sp>
        <p:nvSpPr>
          <p:cNvPr id="6"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pic>
        <p:nvPicPr>
          <p:cNvPr id="2" name="Grafik 1" descr="Ein Bild, das Schrift, Text, Logo, Grafiken enthält.&#10;&#10;KI-generierte Inhalte können fehlerhaft sein.">
            <a:extLst>
              <a:ext uri="{FF2B5EF4-FFF2-40B4-BE49-F238E27FC236}">
                <a16:creationId xmlns:a16="http://schemas.microsoft.com/office/drawing/2014/main" id="{4F568A45-3702-4778-1823-CEC7BC8D3F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227812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WmS_Blau_Text_Bild">
    <p:spTree>
      <p:nvGrpSpPr>
        <p:cNvPr id="1" name=""/>
        <p:cNvGrpSpPr/>
        <p:nvPr/>
      </p:nvGrpSpPr>
      <p:grpSpPr>
        <a:xfrm>
          <a:off x="0" y="0"/>
          <a:ext cx="0" cy="0"/>
          <a:chOff x="0" y="0"/>
          <a:chExt cx="0" cy="0"/>
        </a:xfrm>
      </p:grpSpPr>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1" name="Inhaltsplatzhalter 2"/>
          <p:cNvSpPr>
            <a:spLocks noGrp="1"/>
          </p:cNvSpPr>
          <p:nvPr>
            <p:ph idx="1"/>
          </p:nvPr>
        </p:nvSpPr>
        <p:spPr>
          <a:xfrm>
            <a:off x="527051" y="2708275"/>
            <a:ext cx="5376332" cy="3384550"/>
          </a:xfrm>
          <a:prstGeom prst="rect">
            <a:avLst/>
          </a:prstGeom>
          <a:noFill/>
        </p:spPr>
        <p:txBody>
          <a:bodyPr lIns="0" rIns="9000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rgbClr val="48CC5A"/>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15" name="Bildplatzhalter 21"/>
          <p:cNvSpPr>
            <a:spLocks noGrp="1"/>
          </p:cNvSpPr>
          <p:nvPr>
            <p:ph type="pic" sz="quarter" idx="15"/>
          </p:nvPr>
        </p:nvSpPr>
        <p:spPr>
          <a:xfrm>
            <a:off x="6288619" y="2708275"/>
            <a:ext cx="5376333" cy="338455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p:nvPr>
        </p:nvSpPr>
        <p:spPr>
          <a:xfrm>
            <a:off x="527053" y="908723"/>
            <a:ext cx="7253974"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3"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pic>
        <p:nvPicPr>
          <p:cNvPr id="2" name="Grafik 1" descr="Ein Bild, das Schrift, Text, Logo, Grafiken enthält.&#10;&#10;KI-generierte Inhalte können fehlerhaft sein.">
            <a:extLst>
              <a:ext uri="{FF2B5EF4-FFF2-40B4-BE49-F238E27FC236}">
                <a16:creationId xmlns:a16="http://schemas.microsoft.com/office/drawing/2014/main" id="{6A9AD8B8-E9DE-ADD6-22B7-E2B6851896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3991441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WmS_Blau_Bild_Text">
    <p:spTree>
      <p:nvGrpSpPr>
        <p:cNvPr id="1" name=""/>
        <p:cNvGrpSpPr/>
        <p:nvPr/>
      </p:nvGrpSpPr>
      <p:grpSpPr>
        <a:xfrm>
          <a:off x="0" y="0"/>
          <a:ext cx="0" cy="0"/>
          <a:chOff x="0" y="0"/>
          <a:chExt cx="0" cy="0"/>
        </a:xfrm>
      </p:grpSpPr>
      <p:sp>
        <p:nvSpPr>
          <p:cNvPr id="7" name="Titel 1"/>
          <p:cNvSpPr>
            <a:spLocks noGrp="1"/>
          </p:cNvSpPr>
          <p:nvPr>
            <p:ph type="ctrTitle"/>
          </p:nvPr>
        </p:nvSpPr>
        <p:spPr>
          <a:xfrm>
            <a:off x="527053" y="908723"/>
            <a:ext cx="7322986" cy="1054001"/>
          </a:xfrm>
          <a:prstGeom prst="rect">
            <a:avLst/>
          </a:prstGeom>
        </p:spPr>
        <p:txBody>
          <a:bodyPr lIns="0" anchor="t"/>
          <a:lstStyle>
            <a:lvl1pPr>
              <a:lnSpc>
                <a:spcPts val="3200"/>
              </a:lnSpc>
              <a:defRPr sz="3200">
                <a:solidFill>
                  <a:schemeClr val="accent1"/>
                </a:solidFill>
              </a:defRPr>
            </a:lvl1pPr>
          </a:lstStyle>
          <a:p>
            <a:r>
              <a:rPr lang="de-DE" dirty="0"/>
              <a:t>Titelmasterformat durch Klicken bearbeiten</a:t>
            </a:r>
          </a:p>
        </p:txBody>
      </p:sp>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3" name="Inhaltsplatzhalter 2"/>
          <p:cNvSpPr>
            <a:spLocks noGrp="1"/>
          </p:cNvSpPr>
          <p:nvPr>
            <p:ph idx="13"/>
          </p:nvPr>
        </p:nvSpPr>
        <p:spPr>
          <a:xfrm>
            <a:off x="6288619" y="2708275"/>
            <a:ext cx="5376333" cy="3384550"/>
          </a:xfrm>
          <a:prstGeom prst="rect">
            <a:avLst/>
          </a:prstGeom>
        </p:spPr>
        <p:txBody>
          <a:bodyPr lIns="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chemeClr val="accent5"/>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9" name="Inhaltsplatzhalter 2"/>
          <p:cNvSpPr>
            <a:spLocks noGrp="1"/>
          </p:cNvSpPr>
          <p:nvPr>
            <p:ph idx="17"/>
          </p:nvPr>
        </p:nvSpPr>
        <p:spPr>
          <a:xfrm>
            <a:off x="527383" y="2708920"/>
            <a:ext cx="5376333" cy="3384550"/>
          </a:xfrm>
          <a:prstGeom prst="rect">
            <a:avLst/>
          </a:prstGeom>
        </p:spPr>
        <p:txBody>
          <a:bodyPr lIns="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pic>
        <p:nvPicPr>
          <p:cNvPr id="2" name="Grafik 1" descr="Ein Bild, das Schrift, Text, Logo, Grafiken enthält.&#10;&#10;KI-generierte Inhalte können fehlerhaft sein.">
            <a:extLst>
              <a:ext uri="{FF2B5EF4-FFF2-40B4-BE49-F238E27FC236}">
                <a16:creationId xmlns:a16="http://schemas.microsoft.com/office/drawing/2014/main" id="{276C5086-AA9F-F596-A9B6-C7E8A33082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3593541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WmS_Blau_Text_Bild">
    <p:spTree>
      <p:nvGrpSpPr>
        <p:cNvPr id="1" name=""/>
        <p:cNvGrpSpPr/>
        <p:nvPr/>
      </p:nvGrpSpPr>
      <p:grpSpPr>
        <a:xfrm>
          <a:off x="0" y="0"/>
          <a:ext cx="0" cy="0"/>
          <a:chOff x="0" y="0"/>
          <a:chExt cx="0" cy="0"/>
        </a:xfrm>
      </p:grpSpPr>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4"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rgbClr val="48CC5A"/>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15" name="Bildplatzhalter 21"/>
          <p:cNvSpPr>
            <a:spLocks noGrp="1"/>
          </p:cNvSpPr>
          <p:nvPr>
            <p:ph type="pic" sz="quarter" idx="15"/>
          </p:nvPr>
        </p:nvSpPr>
        <p:spPr>
          <a:xfrm>
            <a:off x="527384" y="2708275"/>
            <a:ext cx="11137569" cy="338455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p:nvPr>
        </p:nvSpPr>
        <p:spPr>
          <a:xfrm>
            <a:off x="527052" y="908723"/>
            <a:ext cx="7141831"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1"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pic>
        <p:nvPicPr>
          <p:cNvPr id="2" name="Grafik 1" descr="Ein Bild, das Schrift, Text, Logo, Grafiken enthält.&#10;&#10;KI-generierte Inhalte können fehlerhaft sein.">
            <a:extLst>
              <a:ext uri="{FF2B5EF4-FFF2-40B4-BE49-F238E27FC236}">
                <a16:creationId xmlns:a16="http://schemas.microsoft.com/office/drawing/2014/main" id="{D9DF60EC-4D3A-9DEA-C097-BAAB0A83D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198252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WmS_Blau_Kapitel">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bg2"/>
                </a:solidFill>
              </a:defRPr>
            </a:lvl1pPr>
            <a:lvl2pPr>
              <a:defRPr sz="4800"/>
            </a:lvl2pPr>
            <a:lvl3pPr>
              <a:defRPr sz="4800"/>
            </a:lvl3pPr>
            <a:lvl4pPr>
              <a:defRPr sz="4800"/>
            </a:lvl4pPr>
            <a:lvl5pPr>
              <a:defRPr sz="4800"/>
            </a:lvl5pPr>
          </a:lstStyle>
          <a:p>
            <a:pPr lvl="0"/>
            <a:r>
              <a:rPr lang="de-DE"/>
              <a:t>Titel hinzufügen</a:t>
            </a:r>
          </a:p>
        </p:txBody>
      </p:sp>
    </p:spTree>
    <p:extLst>
      <p:ext uri="{BB962C8B-B14F-4D97-AF65-F5344CB8AC3E}">
        <p14:creationId xmlns:p14="http://schemas.microsoft.com/office/powerpoint/2010/main" val="2371412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WmS_Blau_Text_Bild">
    <p:spTree>
      <p:nvGrpSpPr>
        <p:cNvPr id="1" name=""/>
        <p:cNvGrpSpPr/>
        <p:nvPr/>
      </p:nvGrpSpPr>
      <p:grpSpPr>
        <a:xfrm>
          <a:off x="0" y="0"/>
          <a:ext cx="0" cy="0"/>
          <a:chOff x="0" y="0"/>
          <a:chExt cx="0" cy="0"/>
        </a:xfrm>
      </p:grpSpPr>
      <p:sp>
        <p:nvSpPr>
          <p:cNvPr id="10"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tx1"/>
                </a:solidFill>
              </a:defRPr>
            </a:lvl1pPr>
          </a:lstStyle>
          <a:p>
            <a:fld id="{A295CAF5-49C9-46FF-BDB7-E3E6528E2F55}" type="slidenum">
              <a:rPr lang="de-DE" smtClean="0"/>
              <a:pPr/>
              <a:t>‹Nr.›</a:t>
            </a:fld>
            <a:endParaRPr lang="de-DE"/>
          </a:p>
        </p:txBody>
      </p:sp>
      <p:sp>
        <p:nvSpPr>
          <p:cNvPr id="11" name="Inhaltsplatzhalter 2"/>
          <p:cNvSpPr>
            <a:spLocks noGrp="1"/>
          </p:cNvSpPr>
          <p:nvPr>
            <p:ph idx="1"/>
          </p:nvPr>
        </p:nvSpPr>
        <p:spPr>
          <a:xfrm>
            <a:off x="527051" y="2708275"/>
            <a:ext cx="11137568" cy="3384550"/>
          </a:xfrm>
          <a:prstGeom prst="rect">
            <a:avLst/>
          </a:prstGeom>
          <a:noFill/>
        </p:spPr>
        <p:txBody>
          <a:bodyPr lIns="0" rIns="90000"/>
          <a:lstStyle>
            <a:lvl1pPr>
              <a:defRPr sz="1800"/>
            </a:lvl1pPr>
            <a:lvl2pPr>
              <a:defRPr sz="1800"/>
            </a:lvl2pPr>
            <a:lvl3pPr>
              <a:defRPr sz="1800"/>
            </a:lvl3pPr>
            <a:lvl4pPr>
              <a:defRPr sz="1800"/>
            </a:lvl4pPr>
            <a:lvl5pPr>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19"/>
          <p:cNvSpPr>
            <a:spLocks noGrp="1"/>
          </p:cNvSpPr>
          <p:nvPr>
            <p:ph type="body" sz="quarter" idx="14"/>
          </p:nvPr>
        </p:nvSpPr>
        <p:spPr>
          <a:xfrm>
            <a:off x="527052" y="1890716"/>
            <a:ext cx="8449733" cy="746125"/>
          </a:xfrm>
          <a:prstGeom prst="rect">
            <a:avLst/>
          </a:prstGeom>
        </p:spPr>
        <p:txBody>
          <a:bodyPr lIns="0"/>
          <a:lstStyle>
            <a:lvl1pPr>
              <a:buFontTx/>
              <a:buNone/>
              <a:defRPr b="1">
                <a:solidFill>
                  <a:srgbClr val="48CC5A"/>
                </a:solidFill>
              </a:defRPr>
            </a:lvl1pPr>
            <a:lvl2pPr>
              <a:buFontTx/>
              <a:buNone/>
              <a:defRPr b="1">
                <a:solidFill>
                  <a:schemeClr val="accent1"/>
                </a:solidFill>
              </a:defRPr>
            </a:lvl2pPr>
            <a:lvl3pPr>
              <a:buFontTx/>
              <a:buNone/>
              <a:defRPr b="1">
                <a:solidFill>
                  <a:schemeClr val="accent1"/>
                </a:solidFill>
              </a:defRPr>
            </a:lvl3pPr>
            <a:lvl4pPr>
              <a:buFontTx/>
              <a:buNone/>
              <a:defRPr b="1">
                <a:solidFill>
                  <a:schemeClr val="accent1"/>
                </a:solidFill>
              </a:defRPr>
            </a:lvl4pPr>
            <a:lvl5pPr>
              <a:buFontTx/>
              <a:buNone/>
              <a:defRPr b="1">
                <a:solidFill>
                  <a:schemeClr val="accent1"/>
                </a:solidFill>
              </a:defRPr>
            </a:lvl5pPr>
          </a:lstStyle>
          <a:p>
            <a:pPr lvl="0"/>
            <a:r>
              <a:rPr lang="de-DE"/>
              <a:t>Textmasterformat bearbeiten</a:t>
            </a:r>
          </a:p>
        </p:txBody>
      </p:sp>
      <p:sp>
        <p:nvSpPr>
          <p:cNvPr id="8" name="Titel 1"/>
          <p:cNvSpPr>
            <a:spLocks noGrp="1"/>
          </p:cNvSpPr>
          <p:nvPr>
            <p:ph type="ctrTitle"/>
          </p:nvPr>
        </p:nvSpPr>
        <p:spPr>
          <a:xfrm>
            <a:off x="527053" y="908723"/>
            <a:ext cx="7124578" cy="1054001"/>
          </a:xfrm>
          <a:prstGeom prst="rect">
            <a:avLst/>
          </a:prstGeom>
        </p:spPr>
        <p:txBody>
          <a:bodyPr lIns="0" anchor="t"/>
          <a:lstStyle>
            <a:lvl1pPr>
              <a:lnSpc>
                <a:spcPts val="3200"/>
              </a:lnSpc>
              <a:defRPr sz="3200">
                <a:solidFill>
                  <a:schemeClr val="accent1"/>
                </a:solidFill>
              </a:defRPr>
            </a:lvl1pPr>
          </a:lstStyle>
          <a:p>
            <a:r>
              <a:rPr lang="de-DE"/>
              <a:t>Titelmasterformat durch Klicken bearbeiten</a:t>
            </a:r>
          </a:p>
        </p:txBody>
      </p:sp>
      <p:sp>
        <p:nvSpPr>
          <p:cNvPr id="12"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lvl1pPr>
          </a:lstStyle>
          <a:p>
            <a:pPr lvl="0"/>
            <a:r>
              <a:rPr lang="de-DE"/>
              <a:t>Quelle</a:t>
            </a:r>
          </a:p>
        </p:txBody>
      </p:sp>
      <p:pic>
        <p:nvPicPr>
          <p:cNvPr id="2" name="Grafik 1" descr="Ein Bild, das Schrift, Text, Logo, Grafiken enthält.&#10;&#10;KI-generierte Inhalte können fehlerhaft sein.">
            <a:extLst>
              <a:ext uri="{FF2B5EF4-FFF2-40B4-BE49-F238E27FC236}">
                <a16:creationId xmlns:a16="http://schemas.microsoft.com/office/drawing/2014/main" id="{4D885748-014F-0C01-BE67-213440DC99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2919701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WmS_Blau_Titelfolie_1">
    <p:bg>
      <p:bgPr>
        <a:solidFill>
          <a:schemeClr val="tx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grpSp>
        <p:nvGrpSpPr>
          <p:cNvPr id="8" name="Gruppieren 7">
            <a:extLst>
              <a:ext uri="{FF2B5EF4-FFF2-40B4-BE49-F238E27FC236}">
                <a16:creationId xmlns:a16="http://schemas.microsoft.com/office/drawing/2014/main" id="{CB1A7F96-7103-4442-900C-0F0FFE5EB10E}"/>
              </a:ext>
            </a:extLst>
          </p:cNvPr>
          <p:cNvGrpSpPr/>
          <p:nvPr userDrawn="1"/>
        </p:nvGrpSpPr>
        <p:grpSpPr>
          <a:xfrm>
            <a:off x="4114045" y="1196579"/>
            <a:ext cx="3963910" cy="4464843"/>
            <a:chOff x="2123728" y="1268413"/>
            <a:chExt cx="4769888" cy="5372675"/>
          </a:xfrm>
        </p:grpSpPr>
        <p:sp>
          <p:nvSpPr>
            <p:cNvPr id="11" name="Gleichschenkliges Dreieck 10">
              <a:extLst>
                <a:ext uri="{FF2B5EF4-FFF2-40B4-BE49-F238E27FC236}">
                  <a16:creationId xmlns:a16="http://schemas.microsoft.com/office/drawing/2014/main" id="{B94F515E-5341-4A4B-80B0-60B5DFFBB794}"/>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2F7D5C03-2F7A-414A-BF43-AD8FF3C58B7A}"/>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991CF1E0-D7A9-42E9-BF2C-D22DABE342E3}"/>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5"/>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52000042-EC92-4395-8B90-107ABBA65C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pic>
        <p:nvPicPr>
          <p:cNvPr id="2" name="Grafik 1" descr="Ein Bild, das Text, Schrift, Grafiken, Grafikdesign enthält.&#10;&#10;KI-generierte Inhalte können fehlerhaft sein.">
            <a:extLst>
              <a:ext uri="{FF2B5EF4-FFF2-40B4-BE49-F238E27FC236}">
                <a16:creationId xmlns:a16="http://schemas.microsoft.com/office/drawing/2014/main" id="{6DFC73C1-F6F4-B449-DF4E-2F7411AACD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4113124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WmS_Blau_Titelfolie_1">
    <p:bg>
      <p:bgPr>
        <a:solidFill>
          <a:schemeClr val="tx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grpSp>
        <p:nvGrpSpPr>
          <p:cNvPr id="8" name="Gruppieren 7">
            <a:extLst>
              <a:ext uri="{FF2B5EF4-FFF2-40B4-BE49-F238E27FC236}">
                <a16:creationId xmlns:a16="http://schemas.microsoft.com/office/drawing/2014/main" id="{0D3B3544-9BE9-4309-B7B6-FEDA6AA498A6}"/>
              </a:ext>
            </a:extLst>
          </p:cNvPr>
          <p:cNvGrpSpPr/>
          <p:nvPr userDrawn="1"/>
        </p:nvGrpSpPr>
        <p:grpSpPr>
          <a:xfrm>
            <a:off x="4114045" y="1196579"/>
            <a:ext cx="3963910" cy="4464843"/>
            <a:chOff x="2123728" y="1268413"/>
            <a:chExt cx="4769888" cy="5372675"/>
          </a:xfrm>
        </p:grpSpPr>
        <p:sp>
          <p:nvSpPr>
            <p:cNvPr id="11" name="Gleichschenkliges Dreieck 10">
              <a:extLst>
                <a:ext uri="{FF2B5EF4-FFF2-40B4-BE49-F238E27FC236}">
                  <a16:creationId xmlns:a16="http://schemas.microsoft.com/office/drawing/2014/main" id="{076E31B2-0A11-4006-BD98-749CFB58BC97}"/>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D67944BE-7CC2-45C5-B617-5F375ED514C7}"/>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F715261D-1451-4772-AC67-CB24AF1B0414}"/>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1"/>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2D1FD32D-0449-4E27-9338-3C1D2A41F01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9" name="Freeform 36">
            <a:extLst>
              <a:ext uri="{FF2B5EF4-FFF2-40B4-BE49-F238E27FC236}">
                <a16:creationId xmlns:a16="http://schemas.microsoft.com/office/drawing/2014/main" id="{081BDA0B-393F-4634-9009-D52D86356944}"/>
              </a:ext>
            </a:extLst>
          </p:cNvPr>
          <p:cNvSpPr>
            <a:spLocks noEditPoints="1"/>
          </p:cNvSpPr>
          <p:nvPr userDrawn="1"/>
        </p:nvSpPr>
        <p:spPr bwMode="gray">
          <a:xfrm>
            <a:off x="550800" y="3862800"/>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0" name="Rechteck 9">
            <a:extLst>
              <a:ext uri="{FF2B5EF4-FFF2-40B4-BE49-F238E27FC236}">
                <a16:creationId xmlns:a16="http://schemas.microsoft.com/office/drawing/2014/main" id="{61D9EBBC-0BB5-4773-B41F-16833B52EB20}"/>
              </a:ext>
            </a:extLst>
          </p:cNvPr>
          <p:cNvSpPr/>
          <p:nvPr userDrawn="1"/>
        </p:nvSpPr>
        <p:spPr>
          <a:xfrm>
            <a:off x="1199456" y="377189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mobbingmops</a:t>
            </a:r>
          </a:p>
        </p:txBody>
      </p:sp>
      <p:sp>
        <p:nvSpPr>
          <p:cNvPr id="15" name="Rechteck 14">
            <a:extLst>
              <a:ext uri="{FF2B5EF4-FFF2-40B4-BE49-F238E27FC236}">
                <a16:creationId xmlns:a16="http://schemas.microsoft.com/office/drawing/2014/main" id="{CC82CFD2-77C4-455D-80C2-C1FC900B9D2B}"/>
              </a:ext>
            </a:extLst>
          </p:cNvPr>
          <p:cNvSpPr/>
          <p:nvPr userDrawn="1"/>
        </p:nvSpPr>
        <p:spPr>
          <a:xfrm>
            <a:off x="1199456" y="2719122"/>
            <a:ext cx="2695538"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a:solidFill>
                  <a:schemeClr val="bg2"/>
                </a:solidFill>
              </a:rPr>
              <a:t>socialwebmachtschule</a:t>
            </a:r>
          </a:p>
        </p:txBody>
      </p:sp>
      <p:sp>
        <p:nvSpPr>
          <p:cNvPr id="16" name="Freeform 21">
            <a:extLst>
              <a:ext uri="{FF2B5EF4-FFF2-40B4-BE49-F238E27FC236}">
                <a16:creationId xmlns:a16="http://schemas.microsoft.com/office/drawing/2014/main" id="{E8979375-DA47-4842-9206-977C66794AEA}"/>
              </a:ext>
            </a:extLst>
          </p:cNvPr>
          <p:cNvSpPr>
            <a:spLocks/>
          </p:cNvSpPr>
          <p:nvPr userDrawn="1"/>
        </p:nvSpPr>
        <p:spPr bwMode="gray">
          <a:xfrm>
            <a:off x="550800" y="1577580"/>
            <a:ext cx="252582" cy="537865"/>
          </a:xfrm>
          <a:custGeom>
            <a:avLst/>
            <a:gdLst>
              <a:gd name="T0" fmla="*/ 63 w 95"/>
              <a:gd name="T1" fmla="*/ 60 h 202"/>
              <a:gd name="T2" fmla="*/ 63 w 95"/>
              <a:gd name="T3" fmla="*/ 44 h 202"/>
              <a:gd name="T4" fmla="*/ 72 w 95"/>
              <a:gd name="T5" fmla="*/ 34 h 202"/>
              <a:gd name="T6" fmla="*/ 94 w 95"/>
              <a:gd name="T7" fmla="*/ 34 h 202"/>
              <a:gd name="T8" fmla="*/ 94 w 95"/>
              <a:gd name="T9" fmla="*/ 0 h 202"/>
              <a:gd name="T10" fmla="*/ 63 w 95"/>
              <a:gd name="T11" fmla="*/ 0 h 202"/>
              <a:gd name="T12" fmla="*/ 21 w 95"/>
              <a:gd name="T13" fmla="*/ 42 h 202"/>
              <a:gd name="T14" fmla="*/ 21 w 95"/>
              <a:gd name="T15" fmla="*/ 60 h 202"/>
              <a:gd name="T16" fmla="*/ 0 w 95"/>
              <a:gd name="T17" fmla="*/ 60 h 202"/>
              <a:gd name="T18" fmla="*/ 0 w 95"/>
              <a:gd name="T19" fmla="*/ 85 h 202"/>
              <a:gd name="T20" fmla="*/ 0 w 95"/>
              <a:gd name="T21" fmla="*/ 101 h 202"/>
              <a:gd name="T22" fmla="*/ 21 w 95"/>
              <a:gd name="T23" fmla="*/ 101 h 202"/>
              <a:gd name="T24" fmla="*/ 21 w 95"/>
              <a:gd name="T25" fmla="*/ 202 h 202"/>
              <a:gd name="T26" fmla="*/ 61 w 95"/>
              <a:gd name="T27" fmla="*/ 202 h 202"/>
              <a:gd name="T28" fmla="*/ 61 w 95"/>
              <a:gd name="T29" fmla="*/ 101 h 202"/>
              <a:gd name="T30" fmla="*/ 91 w 95"/>
              <a:gd name="T31" fmla="*/ 101 h 202"/>
              <a:gd name="T32" fmla="*/ 92 w 95"/>
              <a:gd name="T33" fmla="*/ 85 h 202"/>
              <a:gd name="T34" fmla="*/ 95 w 95"/>
              <a:gd name="T35" fmla="*/ 60 h 202"/>
              <a:gd name="T36" fmla="*/ 63 w 95"/>
              <a:gd name="T37" fmla="*/ 6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202">
                <a:moveTo>
                  <a:pt x="63" y="60"/>
                </a:moveTo>
                <a:cubicBezTo>
                  <a:pt x="63" y="44"/>
                  <a:pt x="63" y="44"/>
                  <a:pt x="63" y="44"/>
                </a:cubicBezTo>
                <a:cubicBezTo>
                  <a:pt x="63" y="36"/>
                  <a:pt x="68" y="34"/>
                  <a:pt x="72" y="34"/>
                </a:cubicBezTo>
                <a:cubicBezTo>
                  <a:pt x="75" y="34"/>
                  <a:pt x="94" y="34"/>
                  <a:pt x="94" y="34"/>
                </a:cubicBezTo>
                <a:cubicBezTo>
                  <a:pt x="94" y="0"/>
                  <a:pt x="94" y="0"/>
                  <a:pt x="94" y="0"/>
                </a:cubicBezTo>
                <a:cubicBezTo>
                  <a:pt x="63" y="0"/>
                  <a:pt x="63" y="0"/>
                  <a:pt x="63" y="0"/>
                </a:cubicBezTo>
                <a:cubicBezTo>
                  <a:pt x="28" y="0"/>
                  <a:pt x="21" y="25"/>
                  <a:pt x="21" y="42"/>
                </a:cubicBezTo>
                <a:cubicBezTo>
                  <a:pt x="21" y="60"/>
                  <a:pt x="21" y="60"/>
                  <a:pt x="21" y="60"/>
                </a:cubicBezTo>
                <a:cubicBezTo>
                  <a:pt x="0" y="60"/>
                  <a:pt x="0" y="60"/>
                  <a:pt x="0" y="60"/>
                </a:cubicBezTo>
                <a:cubicBezTo>
                  <a:pt x="0" y="85"/>
                  <a:pt x="0" y="85"/>
                  <a:pt x="0" y="85"/>
                </a:cubicBezTo>
                <a:cubicBezTo>
                  <a:pt x="0" y="101"/>
                  <a:pt x="0" y="101"/>
                  <a:pt x="0" y="101"/>
                </a:cubicBezTo>
                <a:cubicBezTo>
                  <a:pt x="21" y="101"/>
                  <a:pt x="21" y="101"/>
                  <a:pt x="21" y="101"/>
                </a:cubicBezTo>
                <a:cubicBezTo>
                  <a:pt x="21" y="147"/>
                  <a:pt x="21" y="202"/>
                  <a:pt x="21" y="202"/>
                </a:cubicBezTo>
                <a:cubicBezTo>
                  <a:pt x="61" y="202"/>
                  <a:pt x="61" y="202"/>
                  <a:pt x="61" y="202"/>
                </a:cubicBezTo>
                <a:cubicBezTo>
                  <a:pt x="61" y="202"/>
                  <a:pt x="61" y="146"/>
                  <a:pt x="61" y="101"/>
                </a:cubicBezTo>
                <a:cubicBezTo>
                  <a:pt x="91" y="101"/>
                  <a:pt x="91" y="101"/>
                  <a:pt x="91" y="101"/>
                </a:cubicBezTo>
                <a:cubicBezTo>
                  <a:pt x="92" y="85"/>
                  <a:pt x="92" y="85"/>
                  <a:pt x="92" y="85"/>
                </a:cubicBezTo>
                <a:cubicBezTo>
                  <a:pt x="95" y="60"/>
                  <a:pt x="95" y="60"/>
                  <a:pt x="95" y="60"/>
                </a:cubicBezTo>
                <a:lnTo>
                  <a:pt x="63" y="6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7" name="Rechteck 16">
            <a:extLst>
              <a:ext uri="{FF2B5EF4-FFF2-40B4-BE49-F238E27FC236}">
                <a16:creationId xmlns:a16="http://schemas.microsoft.com/office/drawing/2014/main" id="{76892632-31F5-480A-ACAF-9746196FC2E5}"/>
              </a:ext>
            </a:extLst>
          </p:cNvPr>
          <p:cNvSpPr/>
          <p:nvPr userDrawn="1"/>
        </p:nvSpPr>
        <p:spPr>
          <a:xfrm>
            <a:off x="1199456" y="151390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Social Web macht Schule</a:t>
            </a:r>
          </a:p>
        </p:txBody>
      </p:sp>
      <p:sp>
        <p:nvSpPr>
          <p:cNvPr id="18" name="Freeform 36">
            <a:extLst>
              <a:ext uri="{FF2B5EF4-FFF2-40B4-BE49-F238E27FC236}">
                <a16:creationId xmlns:a16="http://schemas.microsoft.com/office/drawing/2014/main" id="{E2EFB36A-F875-41DA-AFFA-E3FB00BCCCAC}"/>
              </a:ext>
            </a:extLst>
          </p:cNvPr>
          <p:cNvSpPr>
            <a:spLocks noEditPoints="1"/>
          </p:cNvSpPr>
          <p:nvPr userDrawn="1"/>
        </p:nvSpPr>
        <p:spPr bwMode="gray">
          <a:xfrm>
            <a:off x="550800" y="2808002"/>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 name="Rechteck 18">
            <a:extLst>
              <a:ext uri="{FF2B5EF4-FFF2-40B4-BE49-F238E27FC236}">
                <a16:creationId xmlns:a16="http://schemas.microsoft.com/office/drawing/2014/main" id="{C1C4D7F1-1F60-405F-AF77-9EBFAE2116E0}"/>
              </a:ext>
            </a:extLst>
          </p:cNvPr>
          <p:cNvSpPr/>
          <p:nvPr userDrawn="1"/>
        </p:nvSpPr>
        <p:spPr>
          <a:xfrm>
            <a:off x="550800" y="5445223"/>
            <a:ext cx="6192000" cy="665219"/>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http://social-web-macht-schule.de/spenden</a:t>
            </a:r>
          </a:p>
        </p:txBody>
      </p:sp>
      <p:sp>
        <p:nvSpPr>
          <p:cNvPr id="20" name="Textfeld 19">
            <a:extLst>
              <a:ext uri="{FF2B5EF4-FFF2-40B4-BE49-F238E27FC236}">
                <a16:creationId xmlns:a16="http://schemas.microsoft.com/office/drawing/2014/main" id="{FEA55F85-7F7F-45E5-AB7E-3F0434891F52}"/>
              </a:ext>
            </a:extLst>
          </p:cNvPr>
          <p:cNvSpPr txBox="1"/>
          <p:nvPr userDrawn="1"/>
        </p:nvSpPr>
        <p:spPr>
          <a:xfrm>
            <a:off x="550466" y="4941167"/>
            <a:ext cx="6192000" cy="504056"/>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800" b="1" i="0" u="none" strike="noStrike" kern="1200" cap="none" spc="0" normalizeH="0" baseline="0" noProof="0">
                <a:ln>
                  <a:noFill/>
                </a:ln>
                <a:solidFill>
                  <a:schemeClr val="bg2"/>
                </a:solidFill>
                <a:effectLst/>
                <a:uLnTx/>
                <a:uFillTx/>
                <a:latin typeface="+mj-lt"/>
                <a:ea typeface="+mj-ea"/>
                <a:cs typeface="+mj-cs"/>
              </a:rPr>
              <a:t>Und wenn Sie uns unterstützen möchten:</a:t>
            </a:r>
          </a:p>
        </p:txBody>
      </p:sp>
      <p:pic>
        <p:nvPicPr>
          <p:cNvPr id="2" name="Grafik 1" descr="Ein Bild, das Text, Schrift, Grafiken, Grafikdesign enthält.&#10;&#10;KI-generierte Inhalte können fehlerhaft sein.">
            <a:extLst>
              <a:ext uri="{FF2B5EF4-FFF2-40B4-BE49-F238E27FC236}">
                <a16:creationId xmlns:a16="http://schemas.microsoft.com/office/drawing/2014/main" id="{5592698F-9AB8-C33F-0A91-72212EF3A1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43287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WmS_Blau_Titelfolie_1">
    <p:bg>
      <p:bgPr>
        <a:solidFill>
          <a:schemeClr val="tx1"/>
        </a:solidFill>
        <a:effectLst/>
      </p:bgPr>
    </p:b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grpSp>
        <p:nvGrpSpPr>
          <p:cNvPr id="8" name="Gruppieren 7">
            <a:extLst>
              <a:ext uri="{FF2B5EF4-FFF2-40B4-BE49-F238E27FC236}">
                <a16:creationId xmlns:a16="http://schemas.microsoft.com/office/drawing/2014/main" id="{4D7BE746-8403-422D-A240-D3AC1E16C790}"/>
              </a:ext>
            </a:extLst>
          </p:cNvPr>
          <p:cNvGrpSpPr/>
          <p:nvPr userDrawn="1"/>
        </p:nvGrpSpPr>
        <p:grpSpPr>
          <a:xfrm>
            <a:off x="4114045" y="1196579"/>
            <a:ext cx="3963910" cy="4464843"/>
            <a:chOff x="2123728" y="1268413"/>
            <a:chExt cx="4769888" cy="5372675"/>
          </a:xfrm>
          <a:solidFill>
            <a:schemeClr val="accent5"/>
          </a:solidFill>
        </p:grpSpPr>
        <p:sp>
          <p:nvSpPr>
            <p:cNvPr id="11" name="Gleichschenkliges Dreieck 10">
              <a:extLst>
                <a:ext uri="{FF2B5EF4-FFF2-40B4-BE49-F238E27FC236}">
                  <a16:creationId xmlns:a16="http://schemas.microsoft.com/office/drawing/2014/main" id="{85E417E6-1059-455F-AE74-52FFF30571A3}"/>
                </a:ext>
              </a:extLst>
            </p:cNvPr>
            <p:cNvSpPr/>
            <p:nvPr userDrawn="1"/>
          </p:nvSpPr>
          <p:spPr>
            <a:xfrm rot="8270932">
              <a:off x="4497969" y="3792481"/>
              <a:ext cx="2395647" cy="2848607"/>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0A4850F6-49EC-469E-B84C-DDC984B9FD51}"/>
                </a:ext>
              </a:extLst>
            </p:cNvPr>
            <p:cNvSpPr/>
            <p:nvPr userDrawn="1"/>
          </p:nvSpPr>
          <p:spPr>
            <a:xfrm>
              <a:off x="2123728" y="1268413"/>
              <a:ext cx="4356819" cy="4356819"/>
            </a:xfrm>
            <a:prstGeom prst="ellipse">
              <a:avLst/>
            </a:prstGeom>
            <a:grp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43495DFA-72A5-4682-BD9F-16846C9B046E}"/>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tx2"/>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02DA9297-B961-401D-A5FC-619947AF0E7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pic>
        <p:nvPicPr>
          <p:cNvPr id="2" name="Grafik 1" descr="Ein Bild, das Text, Schrift, Grafiken, Grafikdesign enthält.&#10;&#10;KI-generierte Inhalte können fehlerhaft sein.">
            <a:extLst>
              <a:ext uri="{FF2B5EF4-FFF2-40B4-BE49-F238E27FC236}">
                <a16:creationId xmlns:a16="http://schemas.microsoft.com/office/drawing/2014/main" id="{CDBD2C04-840A-BDAC-FA2B-E2DB83CE664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4739" b="53698"/>
          <a:stretch/>
        </p:blipFill>
        <p:spPr>
          <a:xfrm>
            <a:off x="7369713" y="738136"/>
            <a:ext cx="2680744" cy="600221"/>
          </a:xfrm>
          <a:prstGeom prst="rect">
            <a:avLst/>
          </a:prstGeom>
        </p:spPr>
      </p:pic>
    </p:spTree>
    <p:extLst>
      <p:ext uri="{BB962C8B-B14F-4D97-AF65-F5344CB8AC3E}">
        <p14:creationId xmlns:p14="http://schemas.microsoft.com/office/powerpoint/2010/main" val="3111801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ebinar">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786ABCB-54D3-4F09-A64F-1864E1F9D478}"/>
              </a:ext>
            </a:extLst>
          </p:cNvPr>
          <p:cNvSpPr/>
          <p:nvPr userDrawn="1"/>
        </p:nvSpPr>
        <p:spPr>
          <a:xfrm>
            <a:off x="0" y="0"/>
            <a:ext cx="5040000"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3" name="Bildplatzhalter 2">
            <a:extLst>
              <a:ext uri="{FF2B5EF4-FFF2-40B4-BE49-F238E27FC236}">
                <a16:creationId xmlns:a16="http://schemas.microsoft.com/office/drawing/2014/main" id="{BD7D34F6-A77E-4DB6-99CB-2036FFAE249F}"/>
              </a:ext>
            </a:extLst>
          </p:cNvPr>
          <p:cNvSpPr>
            <a:spLocks noGrp="1"/>
          </p:cNvSpPr>
          <p:nvPr>
            <p:ph type="pic" sz="quarter" idx="13"/>
          </p:nvPr>
        </p:nvSpPr>
        <p:spPr>
          <a:xfrm>
            <a:off x="0" y="-1"/>
            <a:ext cx="5040000" cy="6858000"/>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767A5EF8-B9CA-475E-9C52-6BBA17E839CA}"/>
              </a:ext>
            </a:extLst>
          </p:cNvPr>
          <p:cNvSpPr>
            <a:spLocks noGrp="1"/>
          </p:cNvSpPr>
          <p:nvPr>
            <p:ph type="sldNum" sz="quarter" idx="12"/>
          </p:nvPr>
        </p:nvSpPr>
        <p:spPr/>
        <p:txBody>
          <a:bodyPr/>
          <a:lstStyle/>
          <a:p>
            <a:fld id="{A295CAF5-49C9-46FF-BDB7-E3E6528E2F55}" type="slidenum">
              <a:rPr lang="de-DE" smtClean="0"/>
              <a:pPr/>
              <a:t>‹Nr.›</a:t>
            </a:fld>
            <a:endParaRPr lang="de-DE"/>
          </a:p>
        </p:txBody>
      </p:sp>
      <p:pic>
        <p:nvPicPr>
          <p:cNvPr id="2" name="Grafik 1" descr="Ein Bild, das Schrift, Text, Logo, Grafiken enthält.&#10;&#10;KI-generierte Inhalte können fehlerhaft sein.">
            <a:extLst>
              <a:ext uri="{FF2B5EF4-FFF2-40B4-BE49-F238E27FC236}">
                <a16:creationId xmlns:a16="http://schemas.microsoft.com/office/drawing/2014/main" id="{1390963C-B993-5E35-9EA3-97FAE8F8813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234984276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Webinar 2">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7B58A5-471C-4639-93B8-E0B8E9F87626}"/>
              </a:ext>
            </a:extLst>
          </p:cNvPr>
          <p:cNvSpPr/>
          <p:nvPr userDrawn="1"/>
        </p:nvSpPr>
        <p:spPr>
          <a:xfrm>
            <a:off x="7152000" y="-5762"/>
            <a:ext cx="5040000" cy="6858000"/>
          </a:xfrm>
          <a:prstGeom prst="rect">
            <a:avLst/>
          </a:prstGeom>
          <a:solidFill>
            <a:srgbClr val="DCDC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7" name="Bildplatzhalter 6">
            <a:extLst>
              <a:ext uri="{FF2B5EF4-FFF2-40B4-BE49-F238E27FC236}">
                <a16:creationId xmlns:a16="http://schemas.microsoft.com/office/drawing/2014/main" id="{1F9FFAF0-E566-4D98-BF67-5D7017493540}"/>
              </a:ext>
            </a:extLst>
          </p:cNvPr>
          <p:cNvSpPr>
            <a:spLocks noGrp="1"/>
          </p:cNvSpPr>
          <p:nvPr>
            <p:ph type="pic" sz="quarter" idx="13"/>
          </p:nvPr>
        </p:nvSpPr>
        <p:spPr>
          <a:xfrm>
            <a:off x="7152000" y="0"/>
            <a:ext cx="5040000" cy="6858000"/>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767A5EF8-B9CA-475E-9C52-6BBA17E839CA}"/>
              </a:ext>
            </a:extLst>
          </p:cNvPr>
          <p:cNvSpPr>
            <a:spLocks noGrp="1"/>
          </p:cNvSpPr>
          <p:nvPr>
            <p:ph type="sldNum" sz="quarter" idx="12"/>
          </p:nvPr>
        </p:nvSpPr>
        <p:spPr/>
        <p:txBody>
          <a:bodyPr/>
          <a:lstStyle/>
          <a:p>
            <a:fld id="{A295CAF5-49C9-46FF-BDB7-E3E6528E2F55}" type="slidenum">
              <a:rPr lang="de-DE" smtClean="0"/>
              <a:pPr/>
              <a:t>‹Nr.›</a:t>
            </a:fld>
            <a:endParaRPr lang="de-DE"/>
          </a:p>
        </p:txBody>
      </p:sp>
      <p:pic>
        <p:nvPicPr>
          <p:cNvPr id="3" name="Picture 2" descr="P:\000179_queo_GmbH_(interne_Projekte)\Social Web macht Schule\Entwicklung Markenidentität und Logo\work\140725_SWmS_Logo_farbig_RGB.png">
            <a:extLst>
              <a:ext uri="{FF2B5EF4-FFF2-40B4-BE49-F238E27FC236}">
                <a16:creationId xmlns:a16="http://schemas.microsoft.com/office/drawing/2014/main" id="{8C9FB51B-587D-4D38-B135-E2ADB888DB35}"/>
              </a:ext>
            </a:extLst>
          </p:cNvPr>
          <p:cNvPicPr>
            <a:picLocks noChangeAspect="1" noChangeArrowheads="1"/>
          </p:cNvPicPr>
          <p:nvPr userDrawn="1"/>
        </p:nvPicPr>
        <p:blipFill>
          <a:blip r:embed="rId2" cstate="print"/>
          <a:srcRect/>
          <a:stretch>
            <a:fillRect/>
          </a:stretch>
        </p:blipFill>
        <p:spPr bwMode="auto">
          <a:xfrm>
            <a:off x="527049" y="5601631"/>
            <a:ext cx="1438275" cy="774700"/>
          </a:xfrm>
          <a:prstGeom prst="rect">
            <a:avLst/>
          </a:prstGeom>
          <a:noFill/>
        </p:spPr>
      </p:pic>
      <p:pic>
        <p:nvPicPr>
          <p:cNvPr id="2" name="Grafik 1" descr="Ein Bild, das Schrift, Text, Logo, Grafiken enthält.&#10;&#10;KI-generierte Inhalte können fehlerhaft sein.">
            <a:extLst>
              <a:ext uri="{FF2B5EF4-FFF2-40B4-BE49-F238E27FC236}">
                <a16:creationId xmlns:a16="http://schemas.microsoft.com/office/drawing/2014/main" id="{982B02B9-1944-7E08-776F-6F1C44A86F3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4644" b="43728"/>
          <a:stretch/>
        </p:blipFill>
        <p:spPr>
          <a:xfrm>
            <a:off x="2147503" y="5884626"/>
            <a:ext cx="2273487" cy="491705"/>
          </a:xfrm>
          <a:prstGeom prst="rect">
            <a:avLst/>
          </a:prstGeom>
        </p:spPr>
      </p:pic>
    </p:spTree>
    <p:extLst>
      <p:ext uri="{BB962C8B-B14F-4D97-AF65-F5344CB8AC3E}">
        <p14:creationId xmlns:p14="http://schemas.microsoft.com/office/powerpoint/2010/main" val="4098664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ebinar 3">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5210390-2203-405A-A625-335761817BFE}"/>
              </a:ext>
            </a:extLst>
          </p:cNvPr>
          <p:cNvSpPr/>
          <p:nvPr userDrawn="1"/>
        </p:nvSpPr>
        <p:spPr>
          <a:xfrm>
            <a:off x="0" y="-5762"/>
            <a:ext cx="12192000" cy="3783678"/>
          </a:xfrm>
          <a:prstGeom prst="rect">
            <a:avLst/>
          </a:prstGeom>
          <a:solidFill>
            <a:srgbClr val="DCDC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5" name="Foliennummernplatzhalter 4">
            <a:extLst>
              <a:ext uri="{FF2B5EF4-FFF2-40B4-BE49-F238E27FC236}">
                <a16:creationId xmlns:a16="http://schemas.microsoft.com/office/drawing/2014/main" id="{575FAD34-FDAC-4792-A708-6792EAF0ECF6}"/>
              </a:ext>
            </a:extLst>
          </p:cNvPr>
          <p:cNvSpPr>
            <a:spLocks noGrp="1"/>
          </p:cNvSpPr>
          <p:nvPr>
            <p:ph type="sldNum" sz="quarter" idx="12"/>
          </p:nvPr>
        </p:nvSpPr>
        <p:spPr/>
        <p:txBody>
          <a:bodyPr/>
          <a:lstStyle/>
          <a:p>
            <a:fld id="{A295CAF5-49C9-46FF-BDB7-E3E6528E2F55}" type="slidenum">
              <a:rPr lang="de-DE" smtClean="0"/>
              <a:pPr/>
              <a:t>‹Nr.›</a:t>
            </a:fld>
            <a:endParaRPr lang="de-DE"/>
          </a:p>
        </p:txBody>
      </p:sp>
      <p:pic>
        <p:nvPicPr>
          <p:cNvPr id="7" name="Picture 2" descr="P:\000179_queo_GmbH_(interne_Projekte)\Social Web macht Schule\Entwicklung Markenidentität und Logo\work\140725_SWmS_Logo_farbig_RGB.png">
            <a:extLst>
              <a:ext uri="{FF2B5EF4-FFF2-40B4-BE49-F238E27FC236}">
                <a16:creationId xmlns:a16="http://schemas.microsoft.com/office/drawing/2014/main" id="{74509EC1-D048-4D93-8585-981DC53C82F1}"/>
              </a:ext>
            </a:extLst>
          </p:cNvPr>
          <p:cNvPicPr>
            <a:picLocks noChangeAspect="1" noChangeArrowheads="1"/>
          </p:cNvPicPr>
          <p:nvPr userDrawn="1"/>
        </p:nvPicPr>
        <p:blipFill>
          <a:blip r:embed="rId2" cstate="print"/>
          <a:srcRect/>
          <a:stretch>
            <a:fillRect/>
          </a:stretch>
        </p:blipFill>
        <p:spPr bwMode="auto">
          <a:xfrm>
            <a:off x="10226676" y="476250"/>
            <a:ext cx="1438275" cy="774700"/>
          </a:xfrm>
          <a:prstGeom prst="rect">
            <a:avLst/>
          </a:prstGeom>
          <a:noFill/>
        </p:spPr>
      </p:pic>
      <p:pic>
        <p:nvPicPr>
          <p:cNvPr id="2" name="Grafik 1" descr="Ein Bild, das Schrift, Text, Logo, Grafiken enthält.&#10;&#10;KI-generierte Inhalte können fehlerhaft sein.">
            <a:extLst>
              <a:ext uri="{FF2B5EF4-FFF2-40B4-BE49-F238E27FC236}">
                <a16:creationId xmlns:a16="http://schemas.microsoft.com/office/drawing/2014/main" id="{9E2FC65B-CE99-8859-36AA-1F1A588C7EE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2254624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r weiß">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038A24F-7ED2-42E6-9860-3A30749C619D}"/>
              </a:ext>
            </a:extLst>
          </p:cNvPr>
          <p:cNvSpPr>
            <a:spLocks noGrp="1"/>
          </p:cNvSpPr>
          <p:nvPr>
            <p:ph type="sldNum" sz="quarter" idx="12"/>
          </p:nvPr>
        </p:nvSpPr>
        <p:spPr/>
        <p:txBody>
          <a:bodyPr/>
          <a:lstStyle/>
          <a:p>
            <a:fld id="{A295CAF5-49C9-46FF-BDB7-E3E6528E2F55}" type="slidenum">
              <a:rPr lang="de-DE" smtClean="0"/>
              <a:pPr/>
              <a:t>‹Nr.›</a:t>
            </a:fld>
            <a:endParaRPr lang="de-DE"/>
          </a:p>
        </p:txBody>
      </p:sp>
      <p:pic>
        <p:nvPicPr>
          <p:cNvPr id="3" name="Grafik 2" descr="Ein Bild, das Schrift, Text, Logo, Grafiken enthält.&#10;&#10;KI-generierte Inhalte können fehlerhaft sein.">
            <a:extLst>
              <a:ext uri="{FF2B5EF4-FFF2-40B4-BE49-F238E27FC236}">
                <a16:creationId xmlns:a16="http://schemas.microsoft.com/office/drawing/2014/main" id="{D1B36D1C-E2D8-7ECC-53A9-E53D205C3F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3955146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pic>
        <p:nvPicPr>
          <p:cNvPr id="2" name="Grafik 1" descr="Ein Bild, das Schrift, Text, Logo, Grafiken enthält.&#10;&#10;KI-generierte Inhalte können fehlerhaft sein.">
            <a:extLst>
              <a:ext uri="{FF2B5EF4-FFF2-40B4-BE49-F238E27FC236}">
                <a16:creationId xmlns:a16="http://schemas.microsoft.com/office/drawing/2014/main" id="{A337CE66-1881-0C70-51C6-F39B4E795F7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3122456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WmS_Blau_Titelfolie_grün">
    <p:bg>
      <p:bgPr>
        <a:solidFill>
          <a:schemeClr val="tx1"/>
        </a:solidFill>
        <a:effectLst/>
      </p:bgPr>
    </p:bg>
    <p:spTree>
      <p:nvGrpSpPr>
        <p:cNvPr id="1" name=""/>
        <p:cNvGrpSpPr/>
        <p:nvPr/>
      </p:nvGrpSpPr>
      <p:grpSpPr>
        <a:xfrm>
          <a:off x="0" y="0"/>
          <a:ext cx="0" cy="0"/>
          <a:chOff x="0" y="0"/>
          <a:chExt cx="0" cy="0"/>
        </a:xfrm>
      </p:grpSpPr>
      <p:sp>
        <p:nvSpPr>
          <p:cNvPr id="4" name="Textplatzhalter 3"/>
          <p:cNvSpPr>
            <a:spLocks noGrp="1"/>
          </p:cNvSpPr>
          <p:nvPr userDrawn="1">
            <p:ph type="body" sz="quarter" idx="14" hasCustomPrompt="1"/>
          </p:nvPr>
        </p:nvSpPr>
        <p:spPr>
          <a:xfrm>
            <a:off x="6543819" y="4941168"/>
            <a:ext cx="4224469" cy="1252538"/>
          </a:xfrm>
          <a:prstGeom prst="rect">
            <a:avLst/>
          </a:prstGeom>
        </p:spPr>
        <p:txBody>
          <a:bodyPr/>
          <a:lstStyle>
            <a:lvl1pPr marL="0" indent="0">
              <a:buNone/>
              <a:defRPr sz="2800" b="1">
                <a:solidFill>
                  <a:schemeClr val="bg2"/>
                </a:solidFill>
              </a:defRPr>
            </a:lvl1pPr>
          </a:lstStyle>
          <a:p>
            <a:pPr lvl="0"/>
            <a:r>
              <a:rPr lang="de-DE"/>
              <a:t>Referent</a:t>
            </a:r>
          </a:p>
        </p:txBody>
      </p:sp>
      <p:sp>
        <p:nvSpPr>
          <p:cNvPr id="15" name="Abgerundetes Rechteck 7">
            <a:extLst>
              <a:ext uri="{FF2B5EF4-FFF2-40B4-BE49-F238E27FC236}">
                <a16:creationId xmlns:a16="http://schemas.microsoft.com/office/drawing/2014/main" id="{75705528-8DC8-4987-A29D-51A8B80A60F6}"/>
              </a:ext>
            </a:extLst>
          </p:cNvPr>
          <p:cNvSpPr/>
          <p:nvPr/>
        </p:nvSpPr>
        <p:spPr>
          <a:xfrm>
            <a:off x="3179800" y="1683667"/>
            <a:ext cx="5832475" cy="2232247"/>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6" name="Gleichschenkliges Dreieck 15">
            <a:extLst>
              <a:ext uri="{FF2B5EF4-FFF2-40B4-BE49-F238E27FC236}">
                <a16:creationId xmlns:a16="http://schemas.microsoft.com/office/drawing/2014/main" id="{5873D74C-5584-4F95-BB44-D89EA029F9BC}"/>
              </a:ext>
            </a:extLst>
          </p:cNvPr>
          <p:cNvSpPr/>
          <p:nvPr/>
        </p:nvSpPr>
        <p:spPr>
          <a:xfrm rot="12175139">
            <a:off x="4864041" y="2325727"/>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4" name="Textplatzhalter 16">
            <a:extLst>
              <a:ext uri="{FF2B5EF4-FFF2-40B4-BE49-F238E27FC236}">
                <a16:creationId xmlns:a16="http://schemas.microsoft.com/office/drawing/2014/main" id="{A033A1B3-4688-42BE-A200-5CF8D7B3F72D}"/>
              </a:ext>
            </a:extLst>
          </p:cNvPr>
          <p:cNvSpPr>
            <a:spLocks noGrp="1"/>
          </p:cNvSpPr>
          <p:nvPr>
            <p:ph type="body" sz="quarter" idx="13" hasCustomPrompt="1"/>
          </p:nvPr>
        </p:nvSpPr>
        <p:spPr>
          <a:xfrm>
            <a:off x="3179553" y="1755030"/>
            <a:ext cx="5832000" cy="2088000"/>
          </a:xfrm>
          <a:prstGeom prst="rect">
            <a:avLst/>
          </a:prstGeom>
        </p:spPr>
        <p:txBody>
          <a:bodyPr lIns="360000" tIns="360000" rIns="360000" bIns="360000"/>
          <a:lstStyle>
            <a:lvl1pPr>
              <a:buNone/>
              <a:defRPr sz="3600" b="1">
                <a:solidFill>
                  <a:schemeClr val="accent1"/>
                </a:solidFill>
              </a:defRPr>
            </a:lvl1pPr>
          </a:lstStyle>
          <a:p>
            <a:pPr lvl="0"/>
            <a:r>
              <a:rPr lang="de-DE"/>
              <a:t>Titel hinzufügen</a:t>
            </a:r>
          </a:p>
          <a:p>
            <a:pPr lvl="0"/>
            <a:r>
              <a:rPr lang="de-DE"/>
              <a:t>Auch zweizeilig geht</a:t>
            </a:r>
          </a:p>
        </p:txBody>
      </p:sp>
      <p:sp>
        <p:nvSpPr>
          <p:cNvPr id="6" name="Titel 1"/>
          <p:cNvSpPr>
            <a:spLocks noGrp="1"/>
          </p:cNvSpPr>
          <p:nvPr>
            <p:ph type="ctrTitle" hasCustomPrompt="1"/>
          </p:nvPr>
        </p:nvSpPr>
        <p:spPr>
          <a:xfrm>
            <a:off x="527052" y="475200"/>
            <a:ext cx="8449269" cy="792000"/>
          </a:xfrm>
          <a:prstGeom prst="rect">
            <a:avLst/>
          </a:prstGeom>
        </p:spPr>
        <p:txBody>
          <a:bodyPr lIns="0" anchor="t"/>
          <a:lstStyle>
            <a:lvl1pPr>
              <a:defRPr sz="1600">
                <a:solidFill>
                  <a:schemeClr val="tx1">
                    <a:lumMod val="20000"/>
                    <a:lumOff val="80000"/>
                  </a:schemeClr>
                </a:solidFill>
              </a:defRPr>
            </a:lvl1pPr>
          </a:lstStyle>
          <a:p>
            <a:r>
              <a:rPr lang="de-DE"/>
              <a:t>TITELMASTERFORMAT DURCH KLICKEN BEARBEITEN</a:t>
            </a:r>
          </a:p>
        </p:txBody>
      </p:sp>
    </p:spTree>
    <p:extLst>
      <p:ext uri="{BB962C8B-B14F-4D97-AF65-F5344CB8AC3E}">
        <p14:creationId xmlns:p14="http://schemas.microsoft.com/office/powerpoint/2010/main" val="344904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WmS_Blau_Grafik">
    <p:spTree>
      <p:nvGrpSpPr>
        <p:cNvPr id="1" name=""/>
        <p:cNvGrpSpPr/>
        <p:nvPr/>
      </p:nvGrpSpPr>
      <p:grpSpPr>
        <a:xfrm>
          <a:off x="0" y="0"/>
          <a:ext cx="0" cy="0"/>
          <a:chOff x="0" y="0"/>
          <a:chExt cx="0" cy="0"/>
        </a:xfrm>
      </p:grpSpPr>
      <p:sp>
        <p:nvSpPr>
          <p:cNvPr id="16" name="Titel 1"/>
          <p:cNvSpPr>
            <a:spLocks noGrp="1"/>
          </p:cNvSpPr>
          <p:nvPr>
            <p:ph type="ctrTitle" hasCustomPrompt="1"/>
          </p:nvPr>
        </p:nvSpPr>
        <p:spPr>
          <a:xfrm>
            <a:off x="527052" y="1008000"/>
            <a:ext cx="8449269" cy="620800"/>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
        <p:nvSpPr>
          <p:cNvPr id="19" name="Inhaltsplatzhalter 2"/>
          <p:cNvSpPr>
            <a:spLocks noGrp="1"/>
          </p:cNvSpPr>
          <p:nvPr>
            <p:ph idx="17"/>
          </p:nvPr>
        </p:nvSpPr>
        <p:spPr>
          <a:xfrm>
            <a:off x="527381" y="1844824"/>
            <a:ext cx="9700219" cy="4104456"/>
          </a:xfrm>
          <a:prstGeom prst="rect">
            <a:avLst/>
          </a:prstGeom>
        </p:spPr>
        <p:txBody>
          <a:bodyPr lIns="0"/>
          <a:lstStyle>
            <a:lvl1pPr marL="0" indent="0">
              <a:buNone/>
              <a:defRPr sz="3600" b="1">
                <a:solidFill>
                  <a:schemeClr val="bg2"/>
                </a:solidFill>
              </a:defRPr>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2"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solidFill>
                  <a:schemeClr val="bg2"/>
                </a:solidFill>
              </a:defRPr>
            </a:lvl1pPr>
          </a:lstStyle>
          <a:p>
            <a:pPr lvl="0"/>
            <a:r>
              <a:rPr lang="de-DE"/>
              <a:t>Quelle</a:t>
            </a:r>
          </a:p>
        </p:txBody>
      </p:sp>
    </p:spTree>
    <p:extLst>
      <p:ext uri="{BB962C8B-B14F-4D97-AF65-F5344CB8AC3E}">
        <p14:creationId xmlns:p14="http://schemas.microsoft.com/office/powerpoint/2010/main" val="768908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WmS_Blau_Kapitel">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2492899"/>
            <a:ext cx="11137900" cy="3599929"/>
          </a:xfrm>
          <a:prstGeom prst="rect">
            <a:avLst/>
          </a:prstGeom>
        </p:spPr>
        <p:txBody>
          <a:bodyPr lIns="0"/>
          <a:lstStyle>
            <a:lvl1pPr>
              <a:buNone/>
              <a:defRPr sz="4800" b="1">
                <a:solidFill>
                  <a:schemeClr val="bg2"/>
                </a:solidFill>
              </a:defRPr>
            </a:lvl1pPr>
            <a:lvl2pPr>
              <a:defRPr sz="4800"/>
            </a:lvl2pPr>
            <a:lvl3pPr>
              <a:defRPr sz="4800"/>
            </a:lvl3pPr>
            <a:lvl4pPr>
              <a:defRPr sz="4800"/>
            </a:lvl4pPr>
            <a:lvl5pPr>
              <a:defRPr sz="4800"/>
            </a:lvl5pPr>
          </a:lstStyle>
          <a:p>
            <a:pPr lvl="0"/>
            <a:r>
              <a:rPr lang="de-DE"/>
              <a:t>Titel hinzufügen</a:t>
            </a:r>
          </a:p>
        </p:txBody>
      </p:sp>
      <p:sp>
        <p:nvSpPr>
          <p:cNvPr id="3"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2371412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WmS_Blau_Grafik">
    <p:spTree>
      <p:nvGrpSpPr>
        <p:cNvPr id="1" name=""/>
        <p:cNvGrpSpPr/>
        <p:nvPr/>
      </p:nvGrpSpPr>
      <p:grpSpPr>
        <a:xfrm>
          <a:off x="0" y="0"/>
          <a:ext cx="0" cy="0"/>
          <a:chOff x="0" y="0"/>
          <a:chExt cx="0" cy="0"/>
        </a:xfrm>
      </p:grpSpPr>
      <p:sp>
        <p:nvSpPr>
          <p:cNvPr id="16" name="Titel 1"/>
          <p:cNvSpPr>
            <a:spLocks noGrp="1"/>
          </p:cNvSpPr>
          <p:nvPr>
            <p:ph type="ctrTitle" hasCustomPrompt="1"/>
          </p:nvPr>
        </p:nvSpPr>
        <p:spPr>
          <a:xfrm>
            <a:off x="527052" y="475200"/>
            <a:ext cx="8449269" cy="620800"/>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
        <p:nvSpPr>
          <p:cNvPr id="19" name="Inhaltsplatzhalter 2"/>
          <p:cNvSpPr>
            <a:spLocks noGrp="1"/>
          </p:cNvSpPr>
          <p:nvPr>
            <p:ph idx="17"/>
          </p:nvPr>
        </p:nvSpPr>
        <p:spPr>
          <a:xfrm>
            <a:off x="527381" y="1844824"/>
            <a:ext cx="9700219" cy="4104456"/>
          </a:xfrm>
          <a:prstGeom prst="rect">
            <a:avLst/>
          </a:prstGeom>
        </p:spPr>
        <p:txBody>
          <a:bodyPr lIns="0"/>
          <a:lstStyle>
            <a:lvl1pPr marL="0" indent="0">
              <a:buNone/>
              <a:defRPr sz="3600" b="1">
                <a:solidFill>
                  <a:schemeClr val="bg2"/>
                </a:solidFill>
              </a:defRPr>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2" name="Textplatzhalter 5"/>
          <p:cNvSpPr>
            <a:spLocks noGrp="1"/>
          </p:cNvSpPr>
          <p:nvPr>
            <p:ph type="body" sz="quarter" idx="16" hasCustomPrompt="1"/>
          </p:nvPr>
        </p:nvSpPr>
        <p:spPr>
          <a:xfrm>
            <a:off x="527381" y="6309320"/>
            <a:ext cx="8160907" cy="360040"/>
          </a:xfrm>
          <a:prstGeom prst="rect">
            <a:avLst/>
          </a:prstGeom>
        </p:spPr>
        <p:txBody>
          <a:bodyPr vert="horz"/>
          <a:lstStyle>
            <a:lvl1pPr marL="0" indent="0">
              <a:buFont typeface="Arial"/>
              <a:buNone/>
              <a:defRPr sz="1000">
                <a:solidFill>
                  <a:schemeClr val="bg2"/>
                </a:solidFill>
              </a:defRPr>
            </a:lvl1pPr>
          </a:lstStyle>
          <a:p>
            <a:pPr lvl="0"/>
            <a:r>
              <a:rPr lang="de-DE"/>
              <a:t>Quelle</a:t>
            </a:r>
          </a:p>
        </p:txBody>
      </p:sp>
      <p:sp>
        <p:nvSpPr>
          <p:cNvPr id="5"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768908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WmS_Blau_Tex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50467" y="2132856"/>
            <a:ext cx="9702000" cy="3960440"/>
          </a:xfrm>
          <a:prstGeom prst="rect">
            <a:avLst/>
          </a:prstGeom>
        </p:spPr>
        <p:txBody>
          <a:bodyPr lIns="0"/>
          <a:lstStyle>
            <a:lvl1pPr marL="0" indent="0">
              <a:lnSpc>
                <a:spcPct val="150000"/>
              </a:lnSpc>
              <a:buFont typeface="Arial" panose="020B0604020202020204" pitchFamily="34" charset="0"/>
              <a:buNone/>
              <a:defRPr sz="3200" b="1">
                <a:solidFill>
                  <a:schemeClr val="bg2"/>
                </a:solidFill>
              </a:defRPr>
            </a:lvl1pPr>
            <a:lvl2pPr marL="457200" indent="0">
              <a:buNone/>
              <a:defRPr sz="4800" baseline="0">
                <a:solidFill>
                  <a:schemeClr val="bg2"/>
                </a:solidFill>
              </a:defRPr>
            </a:lvl2pPr>
            <a:lvl3pPr marL="914400" indent="0">
              <a:buNone/>
              <a:defRPr sz="4800"/>
            </a:lvl3pPr>
            <a:lvl4pPr>
              <a:defRPr sz="4800"/>
            </a:lvl4pPr>
            <a:lvl5pPr>
              <a:defRPr sz="4800"/>
            </a:lvl5pPr>
          </a:lstStyle>
          <a:p>
            <a:pPr lvl="0"/>
            <a:r>
              <a:rPr lang="de-DE"/>
              <a:t>Text hinzufügen</a:t>
            </a:r>
          </a:p>
        </p:txBody>
      </p:sp>
      <p:sp>
        <p:nvSpPr>
          <p:cNvPr id="8" name="Titel 1"/>
          <p:cNvSpPr>
            <a:spLocks noGrp="1"/>
          </p:cNvSpPr>
          <p:nvPr>
            <p:ph type="ctrTitle" hasCustomPrompt="1"/>
          </p:nvPr>
        </p:nvSpPr>
        <p:spPr>
          <a:xfrm>
            <a:off x="527052" y="475200"/>
            <a:ext cx="8449269" cy="619200"/>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
        <p:nvSpPr>
          <p:cNvPr id="4"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14834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WmS_Blau_textzentrier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3140968"/>
            <a:ext cx="11137900" cy="3384376"/>
          </a:xfrm>
          <a:prstGeom prst="rect">
            <a:avLst/>
          </a:prstGeom>
        </p:spPr>
        <p:txBody>
          <a:bodyPr lIns="0"/>
          <a:lstStyle>
            <a:lvl1pPr algn="ctr">
              <a:buNone/>
              <a:defRPr sz="3200" b="1">
                <a:solidFill>
                  <a:schemeClr val="bg2"/>
                </a:solidFill>
              </a:defRPr>
            </a:lvl1pPr>
            <a:lvl2pPr>
              <a:defRPr sz="4800"/>
            </a:lvl2pPr>
            <a:lvl3pPr>
              <a:defRPr sz="4800"/>
            </a:lvl3pPr>
            <a:lvl4pPr>
              <a:defRPr sz="4800"/>
            </a:lvl4pPr>
            <a:lvl5pPr>
              <a:defRPr sz="4800"/>
            </a:lvl5pPr>
          </a:lstStyle>
          <a:p>
            <a:pPr lvl="0"/>
            <a:r>
              <a:rPr lang="de-DE"/>
              <a:t>Text hinzufügen</a:t>
            </a:r>
          </a:p>
        </p:txBody>
      </p:sp>
    </p:spTree>
    <p:extLst>
      <p:ext uri="{BB962C8B-B14F-4D97-AF65-F5344CB8AC3E}">
        <p14:creationId xmlns:p14="http://schemas.microsoft.com/office/powerpoint/2010/main" val="2734210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WmS_Blau_Apps">
    <p:spTree>
      <p:nvGrpSpPr>
        <p:cNvPr id="1" name=""/>
        <p:cNvGrpSpPr/>
        <p:nvPr/>
      </p:nvGrpSpPr>
      <p:grpSpPr>
        <a:xfrm>
          <a:off x="0" y="0"/>
          <a:ext cx="0" cy="0"/>
          <a:chOff x="0" y="0"/>
          <a:chExt cx="0" cy="0"/>
        </a:xfrm>
      </p:grpSpPr>
      <p:sp>
        <p:nvSpPr>
          <p:cNvPr id="15" name="Bildplatzhalter 21"/>
          <p:cNvSpPr>
            <a:spLocks noGrp="1"/>
          </p:cNvSpPr>
          <p:nvPr>
            <p:ph type="pic" sz="quarter" idx="15"/>
          </p:nvPr>
        </p:nvSpPr>
        <p:spPr>
          <a:xfrm>
            <a:off x="7632171" y="1598643"/>
            <a:ext cx="3960000" cy="486000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19" name="Bildplatzhalter 21"/>
          <p:cNvSpPr>
            <a:spLocks noGrp="1"/>
          </p:cNvSpPr>
          <p:nvPr>
            <p:ph type="pic" sz="quarter" idx="17"/>
          </p:nvPr>
        </p:nvSpPr>
        <p:spPr>
          <a:xfrm>
            <a:off x="335360" y="2636912"/>
            <a:ext cx="2340000" cy="1980000"/>
          </a:xfrm>
          <a:prstGeom prst="rect">
            <a:avLst/>
          </a:prstGeom>
          <a:noFill/>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hasCustomPrompt="1"/>
          </p:nvPr>
        </p:nvSpPr>
        <p:spPr>
          <a:xfrm>
            <a:off x="527052" y="475200"/>
            <a:ext cx="8449269" cy="619200"/>
          </a:xfrm>
          <a:prstGeom prst="rect">
            <a:avLst/>
          </a:prstGeom>
        </p:spPr>
        <p:txBody>
          <a:bodyPr lIns="0" anchor="t"/>
          <a:lstStyle>
            <a:lvl1pPr>
              <a:lnSpc>
                <a:spcPts val="3200"/>
              </a:lnSpc>
              <a:defRPr sz="2800" baseline="0">
                <a:solidFill>
                  <a:schemeClr val="bg2"/>
                </a:solidFill>
              </a:defRPr>
            </a:lvl1pPr>
          </a:lstStyle>
          <a:p>
            <a:r>
              <a:rPr lang="de-DE"/>
              <a:t>Titel einfügen</a:t>
            </a:r>
          </a:p>
        </p:txBody>
      </p:sp>
      <p:sp>
        <p:nvSpPr>
          <p:cNvPr id="20" name="Bildplatzhalter 21"/>
          <p:cNvSpPr>
            <a:spLocks noGrp="1"/>
          </p:cNvSpPr>
          <p:nvPr>
            <p:ph type="pic" sz="quarter" idx="18"/>
          </p:nvPr>
        </p:nvSpPr>
        <p:spPr>
          <a:xfrm>
            <a:off x="3119672" y="1598643"/>
            <a:ext cx="3960000" cy="4860000"/>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Tree>
    <p:extLst>
      <p:ext uri="{BB962C8B-B14F-4D97-AF65-F5344CB8AC3E}">
        <p14:creationId xmlns:p14="http://schemas.microsoft.com/office/powerpoint/2010/main" val="3332645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1782749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WmS_Blau_Titelfolie_1">
    <p:bg>
      <p:bgPr>
        <a:solidFill>
          <a:schemeClr val="tx1"/>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263848D0-D56E-4A56-A176-A29966EEB654}"/>
              </a:ext>
            </a:extLst>
          </p:cNvPr>
          <p:cNvGrpSpPr/>
          <p:nvPr userDrawn="1"/>
        </p:nvGrpSpPr>
        <p:grpSpPr>
          <a:xfrm>
            <a:off x="4114045" y="1196579"/>
            <a:ext cx="3963910" cy="4464843"/>
            <a:chOff x="2123728" y="1268413"/>
            <a:chExt cx="4769888" cy="5372675"/>
          </a:xfrm>
        </p:grpSpPr>
        <p:sp>
          <p:nvSpPr>
            <p:cNvPr id="8" name="Gleichschenkliges Dreieck 7">
              <a:extLst>
                <a:ext uri="{FF2B5EF4-FFF2-40B4-BE49-F238E27FC236}">
                  <a16:creationId xmlns:a16="http://schemas.microsoft.com/office/drawing/2014/main" id="{8B263E3D-3E79-49D7-80C6-BFE050E8F368}"/>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1" name="Ellipse 10">
              <a:extLst>
                <a:ext uri="{FF2B5EF4-FFF2-40B4-BE49-F238E27FC236}">
                  <a16:creationId xmlns:a16="http://schemas.microsoft.com/office/drawing/2014/main" id="{0837518D-15AE-4403-840C-845E3995C7E6}"/>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8" name="Textplatzhalter 16"/>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5"/>
                </a:solidFill>
              </a:defRPr>
            </a:lvl1pPr>
          </a:lstStyle>
          <a:p>
            <a:pPr lvl="0"/>
            <a:r>
              <a:rPr lang="de-DE"/>
              <a:t>Dankeschön hinzufügen</a:t>
            </a:r>
          </a:p>
        </p:txBody>
      </p:sp>
    </p:spTree>
    <p:extLst>
      <p:ext uri="{BB962C8B-B14F-4D97-AF65-F5344CB8AC3E}">
        <p14:creationId xmlns:p14="http://schemas.microsoft.com/office/powerpoint/2010/main" val="65357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SWmS_Blau_Titelfolie_1">
    <p:bg>
      <p:bgPr>
        <a:solidFill>
          <a:schemeClr val="tx1"/>
        </a:solidFill>
        <a:effectLst/>
      </p:bgPr>
    </p:bg>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D3B3544-9BE9-4309-B7B6-FEDA6AA498A6}"/>
              </a:ext>
            </a:extLst>
          </p:cNvPr>
          <p:cNvGrpSpPr/>
          <p:nvPr userDrawn="1"/>
        </p:nvGrpSpPr>
        <p:grpSpPr>
          <a:xfrm>
            <a:off x="4114045" y="1196579"/>
            <a:ext cx="3963910" cy="4464843"/>
            <a:chOff x="2123728" y="1268413"/>
            <a:chExt cx="4769888" cy="5372675"/>
          </a:xfrm>
        </p:grpSpPr>
        <p:sp>
          <p:nvSpPr>
            <p:cNvPr id="11" name="Gleichschenkliges Dreieck 10">
              <a:extLst>
                <a:ext uri="{FF2B5EF4-FFF2-40B4-BE49-F238E27FC236}">
                  <a16:creationId xmlns:a16="http://schemas.microsoft.com/office/drawing/2014/main" id="{076E31B2-0A11-4006-BD98-749CFB58BC97}"/>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2" name="Ellipse 11">
              <a:extLst>
                <a:ext uri="{FF2B5EF4-FFF2-40B4-BE49-F238E27FC236}">
                  <a16:creationId xmlns:a16="http://schemas.microsoft.com/office/drawing/2014/main" id="{D67944BE-7CC2-45C5-B617-5F375ED514C7}"/>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3" name="Textplatzhalter 16">
            <a:extLst>
              <a:ext uri="{FF2B5EF4-FFF2-40B4-BE49-F238E27FC236}">
                <a16:creationId xmlns:a16="http://schemas.microsoft.com/office/drawing/2014/main" id="{F715261D-1451-4772-AC67-CB24AF1B0414}"/>
              </a:ext>
            </a:extLst>
          </p:cNvPr>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1"/>
                </a:solidFill>
              </a:defRPr>
            </a:lvl1pPr>
          </a:lstStyle>
          <a:p>
            <a:pPr lvl="0"/>
            <a:r>
              <a:rPr lang="de-DE"/>
              <a:t>Dankeschön.</a:t>
            </a:r>
          </a:p>
        </p:txBody>
      </p:sp>
      <p:pic>
        <p:nvPicPr>
          <p:cNvPr id="14" name="Picture 2" descr="P:\000179_queo_GmbH_(interne_Projekte)\Social Web macht Schule\Entwicklung Markenidentität und Logo\work\140725_SWmS_Logo_farbig_negativ_RGB.png">
            <a:extLst>
              <a:ext uri="{FF2B5EF4-FFF2-40B4-BE49-F238E27FC236}">
                <a16:creationId xmlns:a16="http://schemas.microsoft.com/office/drawing/2014/main" id="{2D1FD32D-0449-4E27-9338-3C1D2A41F01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9" name="Rechteck 8">
            <a:extLst>
              <a:ext uri="{FF2B5EF4-FFF2-40B4-BE49-F238E27FC236}">
                <a16:creationId xmlns:a16="http://schemas.microsoft.com/office/drawing/2014/main" id="{5A608C55-4439-41B1-B3A8-D8463191F8D2}"/>
              </a:ext>
            </a:extLst>
          </p:cNvPr>
          <p:cNvSpPr/>
          <p:nvPr userDrawn="1"/>
        </p:nvSpPr>
        <p:spPr>
          <a:xfrm>
            <a:off x="550800" y="5445223"/>
            <a:ext cx="6192000" cy="665219"/>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http://social-web-macht-schule.de/spenden</a:t>
            </a:r>
          </a:p>
        </p:txBody>
      </p:sp>
      <p:sp>
        <p:nvSpPr>
          <p:cNvPr id="10" name="Textfeld 9">
            <a:extLst>
              <a:ext uri="{FF2B5EF4-FFF2-40B4-BE49-F238E27FC236}">
                <a16:creationId xmlns:a16="http://schemas.microsoft.com/office/drawing/2014/main" id="{3D8B46DE-5813-48FF-8372-04179AAC269E}"/>
              </a:ext>
            </a:extLst>
          </p:cNvPr>
          <p:cNvSpPr txBox="1"/>
          <p:nvPr userDrawn="1"/>
        </p:nvSpPr>
        <p:spPr>
          <a:xfrm>
            <a:off x="550466" y="4941167"/>
            <a:ext cx="6192000" cy="504056"/>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2800" b="1" i="0" u="none" strike="noStrike" kern="1200" cap="none" spc="0" normalizeH="0" baseline="0" noProof="0">
                <a:ln>
                  <a:noFill/>
                </a:ln>
                <a:solidFill>
                  <a:schemeClr val="bg2"/>
                </a:solidFill>
                <a:effectLst/>
                <a:uLnTx/>
                <a:uFillTx/>
                <a:latin typeface="+mj-lt"/>
                <a:ea typeface="+mj-ea"/>
                <a:cs typeface="+mj-cs"/>
              </a:rPr>
              <a:t>Und wenn Sie uns unterstützen möchten:</a:t>
            </a:r>
          </a:p>
        </p:txBody>
      </p:sp>
      <p:sp>
        <p:nvSpPr>
          <p:cNvPr id="19" name="Freeform 36">
            <a:extLst>
              <a:ext uri="{FF2B5EF4-FFF2-40B4-BE49-F238E27FC236}">
                <a16:creationId xmlns:a16="http://schemas.microsoft.com/office/drawing/2014/main" id="{A4015DB3-25B4-41AF-80FD-84BF4AE25063}"/>
              </a:ext>
            </a:extLst>
          </p:cNvPr>
          <p:cNvSpPr>
            <a:spLocks noEditPoints="1"/>
          </p:cNvSpPr>
          <p:nvPr userDrawn="1"/>
        </p:nvSpPr>
        <p:spPr bwMode="gray">
          <a:xfrm>
            <a:off x="550800" y="3862800"/>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 name="Rechteck 19">
            <a:extLst>
              <a:ext uri="{FF2B5EF4-FFF2-40B4-BE49-F238E27FC236}">
                <a16:creationId xmlns:a16="http://schemas.microsoft.com/office/drawing/2014/main" id="{761E1FE8-3CDC-4271-8179-67FE81A9D4B0}"/>
              </a:ext>
            </a:extLst>
          </p:cNvPr>
          <p:cNvSpPr/>
          <p:nvPr userDrawn="1"/>
        </p:nvSpPr>
        <p:spPr>
          <a:xfrm>
            <a:off x="1199456" y="377189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err="1">
                <a:solidFill>
                  <a:schemeClr val="bg2"/>
                </a:solidFill>
              </a:rPr>
              <a:t>mobbingmops</a:t>
            </a:r>
            <a:endParaRPr lang="de-DE" sz="2400">
              <a:solidFill>
                <a:schemeClr val="bg2"/>
              </a:solidFill>
            </a:endParaRPr>
          </a:p>
        </p:txBody>
      </p:sp>
      <p:sp>
        <p:nvSpPr>
          <p:cNvPr id="21" name="Rechteck 20">
            <a:extLst>
              <a:ext uri="{FF2B5EF4-FFF2-40B4-BE49-F238E27FC236}">
                <a16:creationId xmlns:a16="http://schemas.microsoft.com/office/drawing/2014/main" id="{C9F0729F-34EF-46A2-992E-58782592CCCA}"/>
              </a:ext>
            </a:extLst>
          </p:cNvPr>
          <p:cNvSpPr/>
          <p:nvPr userDrawn="1"/>
        </p:nvSpPr>
        <p:spPr>
          <a:xfrm>
            <a:off x="1199456" y="2719122"/>
            <a:ext cx="2695538"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err="1">
                <a:solidFill>
                  <a:schemeClr val="bg2"/>
                </a:solidFill>
              </a:rPr>
              <a:t>socialwebmachtschule</a:t>
            </a:r>
            <a:endParaRPr lang="de-DE" sz="2000">
              <a:solidFill>
                <a:schemeClr val="bg2"/>
              </a:solidFill>
            </a:endParaRPr>
          </a:p>
        </p:txBody>
      </p:sp>
      <p:sp>
        <p:nvSpPr>
          <p:cNvPr id="22" name="Freeform 21">
            <a:extLst>
              <a:ext uri="{FF2B5EF4-FFF2-40B4-BE49-F238E27FC236}">
                <a16:creationId xmlns:a16="http://schemas.microsoft.com/office/drawing/2014/main" id="{F64A4459-325D-4FA2-A4DB-CFD81DBB7A1C}"/>
              </a:ext>
            </a:extLst>
          </p:cNvPr>
          <p:cNvSpPr>
            <a:spLocks/>
          </p:cNvSpPr>
          <p:nvPr userDrawn="1"/>
        </p:nvSpPr>
        <p:spPr bwMode="gray">
          <a:xfrm>
            <a:off x="550800" y="1577580"/>
            <a:ext cx="252582" cy="537865"/>
          </a:xfrm>
          <a:custGeom>
            <a:avLst/>
            <a:gdLst>
              <a:gd name="T0" fmla="*/ 63 w 95"/>
              <a:gd name="T1" fmla="*/ 60 h 202"/>
              <a:gd name="T2" fmla="*/ 63 w 95"/>
              <a:gd name="T3" fmla="*/ 44 h 202"/>
              <a:gd name="T4" fmla="*/ 72 w 95"/>
              <a:gd name="T5" fmla="*/ 34 h 202"/>
              <a:gd name="T6" fmla="*/ 94 w 95"/>
              <a:gd name="T7" fmla="*/ 34 h 202"/>
              <a:gd name="T8" fmla="*/ 94 w 95"/>
              <a:gd name="T9" fmla="*/ 0 h 202"/>
              <a:gd name="T10" fmla="*/ 63 w 95"/>
              <a:gd name="T11" fmla="*/ 0 h 202"/>
              <a:gd name="T12" fmla="*/ 21 w 95"/>
              <a:gd name="T13" fmla="*/ 42 h 202"/>
              <a:gd name="T14" fmla="*/ 21 w 95"/>
              <a:gd name="T15" fmla="*/ 60 h 202"/>
              <a:gd name="T16" fmla="*/ 0 w 95"/>
              <a:gd name="T17" fmla="*/ 60 h 202"/>
              <a:gd name="T18" fmla="*/ 0 w 95"/>
              <a:gd name="T19" fmla="*/ 85 h 202"/>
              <a:gd name="T20" fmla="*/ 0 w 95"/>
              <a:gd name="T21" fmla="*/ 101 h 202"/>
              <a:gd name="T22" fmla="*/ 21 w 95"/>
              <a:gd name="T23" fmla="*/ 101 h 202"/>
              <a:gd name="T24" fmla="*/ 21 w 95"/>
              <a:gd name="T25" fmla="*/ 202 h 202"/>
              <a:gd name="T26" fmla="*/ 61 w 95"/>
              <a:gd name="T27" fmla="*/ 202 h 202"/>
              <a:gd name="T28" fmla="*/ 61 w 95"/>
              <a:gd name="T29" fmla="*/ 101 h 202"/>
              <a:gd name="T30" fmla="*/ 91 w 95"/>
              <a:gd name="T31" fmla="*/ 101 h 202"/>
              <a:gd name="T32" fmla="*/ 92 w 95"/>
              <a:gd name="T33" fmla="*/ 85 h 202"/>
              <a:gd name="T34" fmla="*/ 95 w 95"/>
              <a:gd name="T35" fmla="*/ 60 h 202"/>
              <a:gd name="T36" fmla="*/ 63 w 95"/>
              <a:gd name="T37" fmla="*/ 6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202">
                <a:moveTo>
                  <a:pt x="63" y="60"/>
                </a:moveTo>
                <a:cubicBezTo>
                  <a:pt x="63" y="44"/>
                  <a:pt x="63" y="44"/>
                  <a:pt x="63" y="44"/>
                </a:cubicBezTo>
                <a:cubicBezTo>
                  <a:pt x="63" y="36"/>
                  <a:pt x="68" y="34"/>
                  <a:pt x="72" y="34"/>
                </a:cubicBezTo>
                <a:cubicBezTo>
                  <a:pt x="75" y="34"/>
                  <a:pt x="94" y="34"/>
                  <a:pt x="94" y="34"/>
                </a:cubicBezTo>
                <a:cubicBezTo>
                  <a:pt x="94" y="0"/>
                  <a:pt x="94" y="0"/>
                  <a:pt x="94" y="0"/>
                </a:cubicBezTo>
                <a:cubicBezTo>
                  <a:pt x="63" y="0"/>
                  <a:pt x="63" y="0"/>
                  <a:pt x="63" y="0"/>
                </a:cubicBezTo>
                <a:cubicBezTo>
                  <a:pt x="28" y="0"/>
                  <a:pt x="21" y="25"/>
                  <a:pt x="21" y="42"/>
                </a:cubicBezTo>
                <a:cubicBezTo>
                  <a:pt x="21" y="60"/>
                  <a:pt x="21" y="60"/>
                  <a:pt x="21" y="60"/>
                </a:cubicBezTo>
                <a:cubicBezTo>
                  <a:pt x="0" y="60"/>
                  <a:pt x="0" y="60"/>
                  <a:pt x="0" y="60"/>
                </a:cubicBezTo>
                <a:cubicBezTo>
                  <a:pt x="0" y="85"/>
                  <a:pt x="0" y="85"/>
                  <a:pt x="0" y="85"/>
                </a:cubicBezTo>
                <a:cubicBezTo>
                  <a:pt x="0" y="101"/>
                  <a:pt x="0" y="101"/>
                  <a:pt x="0" y="101"/>
                </a:cubicBezTo>
                <a:cubicBezTo>
                  <a:pt x="21" y="101"/>
                  <a:pt x="21" y="101"/>
                  <a:pt x="21" y="101"/>
                </a:cubicBezTo>
                <a:cubicBezTo>
                  <a:pt x="21" y="147"/>
                  <a:pt x="21" y="202"/>
                  <a:pt x="21" y="202"/>
                </a:cubicBezTo>
                <a:cubicBezTo>
                  <a:pt x="61" y="202"/>
                  <a:pt x="61" y="202"/>
                  <a:pt x="61" y="202"/>
                </a:cubicBezTo>
                <a:cubicBezTo>
                  <a:pt x="61" y="202"/>
                  <a:pt x="61" y="146"/>
                  <a:pt x="61" y="101"/>
                </a:cubicBezTo>
                <a:cubicBezTo>
                  <a:pt x="91" y="101"/>
                  <a:pt x="91" y="101"/>
                  <a:pt x="91" y="101"/>
                </a:cubicBezTo>
                <a:cubicBezTo>
                  <a:pt x="92" y="85"/>
                  <a:pt x="92" y="85"/>
                  <a:pt x="92" y="85"/>
                </a:cubicBezTo>
                <a:cubicBezTo>
                  <a:pt x="95" y="60"/>
                  <a:pt x="95" y="60"/>
                  <a:pt x="95" y="60"/>
                </a:cubicBezTo>
                <a:lnTo>
                  <a:pt x="63" y="60"/>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 name="Rechteck 22">
            <a:extLst>
              <a:ext uri="{FF2B5EF4-FFF2-40B4-BE49-F238E27FC236}">
                <a16:creationId xmlns:a16="http://schemas.microsoft.com/office/drawing/2014/main" id="{0964D5E7-AA0C-4648-A8AD-48EC829DBBAA}"/>
              </a:ext>
            </a:extLst>
          </p:cNvPr>
          <p:cNvSpPr/>
          <p:nvPr userDrawn="1"/>
        </p:nvSpPr>
        <p:spPr>
          <a:xfrm>
            <a:off x="1199456" y="1513902"/>
            <a:ext cx="2088232" cy="665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a:solidFill>
                  <a:schemeClr val="bg2"/>
                </a:solidFill>
              </a:rPr>
              <a:t>Social Web macht Schule</a:t>
            </a:r>
          </a:p>
        </p:txBody>
      </p:sp>
      <p:sp>
        <p:nvSpPr>
          <p:cNvPr id="24" name="Freeform 36">
            <a:extLst>
              <a:ext uri="{FF2B5EF4-FFF2-40B4-BE49-F238E27FC236}">
                <a16:creationId xmlns:a16="http://schemas.microsoft.com/office/drawing/2014/main" id="{7FB4EEDD-2B55-4659-960C-D22273953BF9}"/>
              </a:ext>
            </a:extLst>
          </p:cNvPr>
          <p:cNvSpPr>
            <a:spLocks noEditPoints="1"/>
          </p:cNvSpPr>
          <p:nvPr userDrawn="1"/>
        </p:nvSpPr>
        <p:spPr bwMode="gray">
          <a:xfrm>
            <a:off x="550800" y="2808002"/>
            <a:ext cx="488495" cy="487458"/>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Tree>
    <p:extLst>
      <p:ext uri="{BB962C8B-B14F-4D97-AF65-F5344CB8AC3E}">
        <p14:creationId xmlns:p14="http://schemas.microsoft.com/office/powerpoint/2010/main" val="43287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WmS_Blau_Tex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50467" y="2132856"/>
            <a:ext cx="9702000" cy="3960440"/>
          </a:xfrm>
          <a:prstGeom prst="rect">
            <a:avLst/>
          </a:prstGeom>
        </p:spPr>
        <p:txBody>
          <a:bodyPr lIns="0"/>
          <a:lstStyle>
            <a:lvl1pPr marL="0" indent="0">
              <a:lnSpc>
                <a:spcPct val="150000"/>
              </a:lnSpc>
              <a:buFont typeface="Arial" panose="020B0604020202020204" pitchFamily="34" charset="0"/>
              <a:buNone/>
              <a:defRPr sz="3200" b="1">
                <a:solidFill>
                  <a:schemeClr val="bg2"/>
                </a:solidFill>
              </a:defRPr>
            </a:lvl1pPr>
            <a:lvl2pPr marL="457200" indent="0">
              <a:buNone/>
              <a:defRPr sz="4800" baseline="0">
                <a:solidFill>
                  <a:schemeClr val="bg2"/>
                </a:solidFill>
              </a:defRPr>
            </a:lvl2pPr>
            <a:lvl3pPr marL="914400" indent="0">
              <a:buNone/>
              <a:defRPr sz="4800"/>
            </a:lvl3pPr>
            <a:lvl4pPr>
              <a:defRPr sz="4800"/>
            </a:lvl4pPr>
            <a:lvl5pPr>
              <a:defRPr sz="4800"/>
            </a:lvl5pPr>
          </a:lstStyle>
          <a:p>
            <a:pPr lvl="0"/>
            <a:r>
              <a:rPr lang="de-DE"/>
              <a:t>Text hinzufügen</a:t>
            </a:r>
          </a:p>
        </p:txBody>
      </p:sp>
      <p:sp>
        <p:nvSpPr>
          <p:cNvPr id="8" name="Titel 1"/>
          <p:cNvSpPr>
            <a:spLocks noGrp="1"/>
          </p:cNvSpPr>
          <p:nvPr>
            <p:ph type="ctrTitle" hasCustomPrompt="1"/>
          </p:nvPr>
        </p:nvSpPr>
        <p:spPr>
          <a:xfrm>
            <a:off x="527052" y="1008000"/>
            <a:ext cx="8449269" cy="854992"/>
          </a:xfrm>
          <a:prstGeom prst="rect">
            <a:avLst/>
          </a:prstGeom>
        </p:spPr>
        <p:txBody>
          <a:bodyPr lIns="0" anchor="t"/>
          <a:lstStyle>
            <a:lvl1pPr>
              <a:defRPr sz="2800" b="1" baseline="0">
                <a:solidFill>
                  <a:schemeClr val="bg2"/>
                </a:solidFill>
                <a:latin typeface="+mj-lt"/>
              </a:defRPr>
            </a:lvl1pPr>
          </a:lstStyle>
          <a:p>
            <a:r>
              <a:rPr lang="de-DE"/>
              <a:t>Titelmasterformat bearbeiten</a:t>
            </a:r>
          </a:p>
        </p:txBody>
      </p:sp>
    </p:spTree>
    <p:extLst>
      <p:ext uri="{BB962C8B-B14F-4D97-AF65-F5344CB8AC3E}">
        <p14:creationId xmlns:p14="http://schemas.microsoft.com/office/powerpoint/2010/main" val="14834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WmS_Blau_textzentriert">
    <p:bg>
      <p:bgPr>
        <a:solidFill>
          <a:schemeClr val="bg1"/>
        </a:solidFill>
        <a:effectLst/>
      </p:bgPr>
    </p:bg>
    <p:spTree>
      <p:nvGrpSpPr>
        <p:cNvPr id="1" name=""/>
        <p:cNvGrpSpPr/>
        <p:nvPr/>
      </p:nvGrpSpPr>
      <p:grpSpPr>
        <a:xfrm>
          <a:off x="0" y="0"/>
          <a:ext cx="0" cy="0"/>
          <a:chOff x="0" y="0"/>
          <a:chExt cx="0" cy="0"/>
        </a:xfrm>
      </p:grpSpPr>
      <p:sp>
        <p:nvSpPr>
          <p:cNvPr id="14" name="Textplatzhalter 21"/>
          <p:cNvSpPr>
            <a:spLocks noGrp="1"/>
          </p:cNvSpPr>
          <p:nvPr>
            <p:ph type="body" sz="quarter" idx="13" hasCustomPrompt="1"/>
          </p:nvPr>
        </p:nvSpPr>
        <p:spPr>
          <a:xfrm>
            <a:off x="527051" y="3140968"/>
            <a:ext cx="11137900" cy="3384376"/>
          </a:xfrm>
          <a:prstGeom prst="rect">
            <a:avLst/>
          </a:prstGeom>
        </p:spPr>
        <p:txBody>
          <a:bodyPr lIns="0"/>
          <a:lstStyle>
            <a:lvl1pPr algn="ctr">
              <a:buNone/>
              <a:defRPr sz="3200" b="1">
                <a:solidFill>
                  <a:schemeClr val="bg2"/>
                </a:solidFill>
              </a:defRPr>
            </a:lvl1pPr>
            <a:lvl2pPr>
              <a:defRPr sz="4800"/>
            </a:lvl2pPr>
            <a:lvl3pPr>
              <a:defRPr sz="4800"/>
            </a:lvl3pPr>
            <a:lvl4pPr>
              <a:defRPr sz="4800"/>
            </a:lvl4pPr>
            <a:lvl5pPr>
              <a:defRPr sz="4800"/>
            </a:lvl5pPr>
          </a:lstStyle>
          <a:p>
            <a:pPr lvl="0"/>
            <a:r>
              <a:rPr lang="de-DE"/>
              <a:t>Text hinzufügen</a:t>
            </a:r>
          </a:p>
        </p:txBody>
      </p:sp>
    </p:spTree>
    <p:extLst>
      <p:ext uri="{BB962C8B-B14F-4D97-AF65-F5344CB8AC3E}">
        <p14:creationId xmlns:p14="http://schemas.microsoft.com/office/powerpoint/2010/main" val="273421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WmS_Blau_Apps">
    <p:spTree>
      <p:nvGrpSpPr>
        <p:cNvPr id="1" name=""/>
        <p:cNvGrpSpPr/>
        <p:nvPr/>
      </p:nvGrpSpPr>
      <p:grpSpPr>
        <a:xfrm>
          <a:off x="0" y="0"/>
          <a:ext cx="0" cy="0"/>
          <a:chOff x="0" y="0"/>
          <a:chExt cx="0" cy="0"/>
        </a:xfrm>
      </p:grpSpPr>
      <p:sp>
        <p:nvSpPr>
          <p:cNvPr id="15" name="Bildplatzhalter 21"/>
          <p:cNvSpPr>
            <a:spLocks noGrp="1"/>
          </p:cNvSpPr>
          <p:nvPr>
            <p:ph type="pic" sz="quarter" idx="15"/>
          </p:nvPr>
        </p:nvSpPr>
        <p:spPr>
          <a:xfrm>
            <a:off x="7632171" y="1598644"/>
            <a:ext cx="3963252" cy="4710679"/>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19" name="Bildplatzhalter 21"/>
          <p:cNvSpPr>
            <a:spLocks noGrp="1"/>
          </p:cNvSpPr>
          <p:nvPr>
            <p:ph type="pic" sz="quarter" idx="17"/>
          </p:nvPr>
        </p:nvSpPr>
        <p:spPr>
          <a:xfrm>
            <a:off x="335360" y="2636912"/>
            <a:ext cx="2496277" cy="1872000"/>
          </a:xfrm>
          <a:prstGeom prst="rect">
            <a:avLst/>
          </a:prstGeom>
          <a:noFill/>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
        <p:nvSpPr>
          <p:cNvPr id="8" name="Titel 1"/>
          <p:cNvSpPr>
            <a:spLocks noGrp="1"/>
          </p:cNvSpPr>
          <p:nvPr>
            <p:ph type="ctrTitle" hasCustomPrompt="1"/>
          </p:nvPr>
        </p:nvSpPr>
        <p:spPr>
          <a:xfrm>
            <a:off x="527052" y="908724"/>
            <a:ext cx="8449269" cy="504055"/>
          </a:xfrm>
          <a:prstGeom prst="rect">
            <a:avLst/>
          </a:prstGeom>
        </p:spPr>
        <p:txBody>
          <a:bodyPr lIns="0" anchor="t"/>
          <a:lstStyle>
            <a:lvl1pPr>
              <a:lnSpc>
                <a:spcPts val="3200"/>
              </a:lnSpc>
              <a:defRPr sz="2800" baseline="0">
                <a:solidFill>
                  <a:schemeClr val="bg2"/>
                </a:solidFill>
              </a:defRPr>
            </a:lvl1pPr>
          </a:lstStyle>
          <a:p>
            <a:r>
              <a:rPr lang="de-DE"/>
              <a:t>Titel einfügen</a:t>
            </a:r>
          </a:p>
        </p:txBody>
      </p:sp>
      <p:sp>
        <p:nvSpPr>
          <p:cNvPr id="20" name="Bildplatzhalter 21"/>
          <p:cNvSpPr>
            <a:spLocks noGrp="1"/>
          </p:cNvSpPr>
          <p:nvPr>
            <p:ph type="pic" sz="quarter" idx="18"/>
          </p:nvPr>
        </p:nvSpPr>
        <p:spPr>
          <a:xfrm>
            <a:off x="3119672" y="1598644"/>
            <a:ext cx="3978099" cy="4728325"/>
          </a:xfrm>
          <a:prstGeom prst="rect">
            <a:avLst/>
          </a:prstGeom>
          <a:ln>
            <a:noFill/>
          </a:ln>
        </p:spPr>
        <p:style>
          <a:lnRef idx="2">
            <a:schemeClr val="accent6">
              <a:shade val="50000"/>
            </a:schemeClr>
          </a:lnRef>
          <a:fillRef idx="1">
            <a:schemeClr val="accent6"/>
          </a:fillRef>
          <a:effectRef idx="0">
            <a:schemeClr val="accent6"/>
          </a:effectRef>
          <a:fontRef idx="none"/>
        </p:style>
        <p:txBody>
          <a:bodyPr/>
          <a:lstStyle>
            <a:lvl1pPr>
              <a:defRPr lang="de-DE"/>
            </a:lvl1pPr>
          </a:lstStyle>
          <a:p>
            <a:pPr lvl="0"/>
            <a:r>
              <a:rPr lang="de-DE"/>
              <a:t>Bild durch Klicken auf Symbol hinzufügen</a:t>
            </a:r>
          </a:p>
        </p:txBody>
      </p:sp>
    </p:spTree>
    <p:extLst>
      <p:ext uri="{BB962C8B-B14F-4D97-AF65-F5344CB8AC3E}">
        <p14:creationId xmlns:p14="http://schemas.microsoft.com/office/powerpoint/2010/main" val="33326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74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WmS_Blau_Titelfolie_1">
    <p:bg>
      <p:bgPr>
        <a:solidFill>
          <a:schemeClr val="tx1"/>
        </a:solidFill>
        <a:effectLst/>
      </p:bgPr>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263848D0-D56E-4A56-A176-A29966EEB654}"/>
              </a:ext>
            </a:extLst>
          </p:cNvPr>
          <p:cNvGrpSpPr/>
          <p:nvPr userDrawn="1"/>
        </p:nvGrpSpPr>
        <p:grpSpPr>
          <a:xfrm>
            <a:off x="4114045" y="1196579"/>
            <a:ext cx="3963910" cy="4464843"/>
            <a:chOff x="2123728" y="1268413"/>
            <a:chExt cx="4769888" cy="5372675"/>
          </a:xfrm>
        </p:grpSpPr>
        <p:sp>
          <p:nvSpPr>
            <p:cNvPr id="8" name="Gleichschenkliges Dreieck 7">
              <a:extLst>
                <a:ext uri="{FF2B5EF4-FFF2-40B4-BE49-F238E27FC236}">
                  <a16:creationId xmlns:a16="http://schemas.microsoft.com/office/drawing/2014/main" id="{8B263E3D-3E79-49D7-80C6-BFE050E8F368}"/>
                </a:ext>
              </a:extLst>
            </p:cNvPr>
            <p:cNvSpPr/>
            <p:nvPr userDrawn="1"/>
          </p:nvSpPr>
          <p:spPr>
            <a:xfrm rot="8270932">
              <a:off x="4497969" y="3792481"/>
              <a:ext cx="2395647" cy="2848607"/>
            </a:xfrm>
            <a:prstGeom prst="triangl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5528C"/>
                </a:solidFill>
                <a:effectLst/>
                <a:uLnTx/>
                <a:uFillTx/>
              </a:endParaRPr>
            </a:p>
          </p:txBody>
        </p:sp>
        <p:sp>
          <p:nvSpPr>
            <p:cNvPr id="11" name="Ellipse 10">
              <a:extLst>
                <a:ext uri="{FF2B5EF4-FFF2-40B4-BE49-F238E27FC236}">
                  <a16:creationId xmlns:a16="http://schemas.microsoft.com/office/drawing/2014/main" id="{0837518D-15AE-4403-840C-845E3995C7E6}"/>
                </a:ext>
              </a:extLst>
            </p:cNvPr>
            <p:cNvSpPr/>
            <p:nvPr userDrawn="1"/>
          </p:nvSpPr>
          <p:spPr>
            <a:xfrm>
              <a:off x="2123728" y="1268413"/>
              <a:ext cx="4356819" cy="4356819"/>
            </a:xfrm>
            <a:prstGeom prst="ellipse">
              <a:avLst/>
            </a:prstGeom>
            <a:solidFill>
              <a:srgbClr val="FFFFFF"/>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48CC5A"/>
                </a:solidFill>
                <a:effectLst/>
                <a:uLnTx/>
                <a:uFillTx/>
              </a:endParaRPr>
            </a:p>
          </p:txBody>
        </p:sp>
      </p:grpSp>
      <p:sp>
        <p:nvSpPr>
          <p:cNvPr id="18" name="Textplatzhalter 16"/>
          <p:cNvSpPr>
            <a:spLocks noGrp="1"/>
          </p:cNvSpPr>
          <p:nvPr>
            <p:ph type="body" sz="quarter" idx="13" hasCustomPrompt="1"/>
          </p:nvPr>
        </p:nvSpPr>
        <p:spPr>
          <a:xfrm>
            <a:off x="4223792" y="2636838"/>
            <a:ext cx="4610100" cy="1584325"/>
          </a:xfrm>
          <a:prstGeom prst="rect">
            <a:avLst/>
          </a:prstGeom>
        </p:spPr>
        <p:txBody>
          <a:bodyPr/>
          <a:lstStyle>
            <a:lvl1pPr>
              <a:buNone/>
              <a:defRPr sz="3600" b="1">
                <a:solidFill>
                  <a:schemeClr val="accent5"/>
                </a:solidFill>
              </a:defRPr>
            </a:lvl1pPr>
          </a:lstStyle>
          <a:p>
            <a:pPr lvl="0"/>
            <a:r>
              <a:rPr lang="de-DE"/>
              <a:t>Dankeschön hinzufügen</a:t>
            </a:r>
          </a:p>
        </p:txBody>
      </p:sp>
    </p:spTree>
    <p:extLst>
      <p:ext uri="{BB962C8B-B14F-4D97-AF65-F5344CB8AC3E}">
        <p14:creationId xmlns:p14="http://schemas.microsoft.com/office/powerpoint/2010/main" val="6535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eer weiß">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038A24F-7ED2-42E6-9860-3A30749C619D}"/>
              </a:ext>
            </a:extLst>
          </p:cNvPr>
          <p:cNvSpPr>
            <a:spLocks noGrp="1"/>
          </p:cNvSpPr>
          <p:nvPr>
            <p:ph type="sldNum" sz="quarter" idx="12"/>
          </p:nvPr>
        </p:nvSpPr>
        <p:spPr/>
        <p:txBody>
          <a:bodyPr/>
          <a:lstStyle/>
          <a:p>
            <a:fld id="{A295CAF5-49C9-46FF-BDB7-E3E6528E2F55}" type="slidenum">
              <a:rPr lang="de-DE" smtClean="0"/>
              <a:pPr/>
              <a:t>‹Nr.›</a:t>
            </a:fld>
            <a:endParaRPr lang="de-DE"/>
          </a:p>
        </p:txBody>
      </p:sp>
    </p:spTree>
    <p:extLst>
      <p:ext uri="{BB962C8B-B14F-4D97-AF65-F5344CB8AC3E}">
        <p14:creationId xmlns:p14="http://schemas.microsoft.com/office/powerpoint/2010/main" val="415067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2.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5.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pn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Datumsplatzhalter 3"/>
          <p:cNvSpPr>
            <a:spLocks noGrp="1"/>
          </p:cNvSpPr>
          <p:nvPr>
            <p:ph type="dt" sz="half" idx="2"/>
          </p:nvPr>
        </p:nvSpPr>
        <p:spPr>
          <a:xfrm>
            <a:off x="527052" y="6309321"/>
            <a:ext cx="1728523" cy="360040"/>
          </a:xfrm>
          <a:prstGeom prst="rect">
            <a:avLst/>
          </a:prstGeom>
        </p:spPr>
        <p:txBody>
          <a:bodyPr lIns="0"/>
          <a:lstStyle>
            <a:lvl1pPr>
              <a:defRPr sz="1400">
                <a:solidFill>
                  <a:schemeClr val="tx2"/>
                </a:solidFill>
              </a:defRPr>
            </a:lvl1pPr>
          </a:lstStyle>
          <a:p>
            <a:fld id="{397FD4DE-9888-4755-9599-89FDA0A235A1}" type="datetimeFigureOut">
              <a:rPr lang="de-DE" smtClean="0"/>
              <a:pPr/>
              <a:t>29.07.2025</a:t>
            </a:fld>
            <a:endParaRPr lang="de-DE"/>
          </a:p>
        </p:txBody>
      </p:sp>
      <p:sp>
        <p:nvSpPr>
          <p:cNvPr id="10" name="Fußzeilenplatzhalter 4"/>
          <p:cNvSpPr>
            <a:spLocks noGrp="1"/>
          </p:cNvSpPr>
          <p:nvPr>
            <p:ph type="ftr" sz="quarter" idx="3"/>
          </p:nvPr>
        </p:nvSpPr>
        <p:spPr>
          <a:xfrm>
            <a:off x="2235200" y="6309323"/>
            <a:ext cx="3860800" cy="365125"/>
          </a:xfrm>
          <a:prstGeom prst="rect">
            <a:avLst/>
          </a:prstGeom>
        </p:spPr>
        <p:txBody>
          <a:bodyPr/>
          <a:lstStyle>
            <a:lvl1pPr>
              <a:defRPr sz="1400">
                <a:solidFill>
                  <a:schemeClr val="tx2"/>
                </a:solidFill>
              </a:defRPr>
            </a:lvl1pPr>
          </a:lstStyle>
          <a:p>
            <a:r>
              <a:rPr lang="de-DE"/>
              <a:t>Social Web macht Schule</a:t>
            </a:r>
          </a:p>
        </p:txBody>
      </p:sp>
      <p:sp>
        <p:nvSpPr>
          <p:cNvPr id="13" name="Textfeld 12"/>
          <p:cNvSpPr txBox="1"/>
          <p:nvPr/>
        </p:nvSpPr>
        <p:spPr>
          <a:xfrm>
            <a:off x="527051" y="2708275"/>
            <a:ext cx="11137900" cy="3384550"/>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endParaRPr kumimoji="0" lang="de-DE" sz="4800" b="1" i="0" u="none" strike="noStrike" kern="1200" cap="none" spc="0" normalizeH="0" baseline="0" noProof="0">
              <a:ln>
                <a:noFill/>
              </a:ln>
              <a:solidFill>
                <a:schemeClr val="bg2"/>
              </a:solidFill>
              <a:effectLst/>
              <a:uLnTx/>
              <a:uFillTx/>
              <a:latin typeface="+mj-lt"/>
              <a:ea typeface="+mj-ea"/>
              <a:cs typeface="+mj-cs"/>
            </a:endParaRPr>
          </a:p>
        </p:txBody>
      </p:sp>
      <p:pic>
        <p:nvPicPr>
          <p:cNvPr id="6" name="Picture 2" descr="P:\000179_queo_GmbH_(interne_Projekte)\Social Web macht Schule\Entwicklung Markenidentität und Logo\work\140725_SWmS_Logo_farbig_negativ_RGB.png">
            <a:extLst>
              <a:ext uri="{FF2B5EF4-FFF2-40B4-BE49-F238E27FC236}">
                <a16:creationId xmlns:a16="http://schemas.microsoft.com/office/drawing/2014/main" id="{7A6C5F82-5266-4687-B150-DE9C973FA3E1}"/>
              </a:ext>
            </a:extLst>
          </p:cNvPr>
          <p:cNvPicPr>
            <a:picLocks noChangeAspect="1" noChangeArrowheads="1"/>
          </p:cNvPicPr>
          <p:nvPr userDrawn="1"/>
        </p:nvPicPr>
        <p:blipFill>
          <a:blip r:embed="rId11"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7"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3061758449"/>
      </p:ext>
    </p:extLst>
  </p:cSld>
  <p:clrMap bg1="lt1" tx1="dk1" bg2="lt2" tx2="dk2" accent1="accent1" accent2="accent2" accent3="accent3" accent4="accent4" accent5="accent5" accent6="accent6" hlink="hlink" folHlink="folHlink"/>
  <p:sldLayoutIdLst>
    <p:sldLayoutId id="2147483707" r:id="rId1"/>
    <p:sldLayoutId id="2147483710" r:id="rId2"/>
    <p:sldLayoutId id="2147483714" r:id="rId3"/>
    <p:sldLayoutId id="2147483721" r:id="rId4"/>
    <p:sldLayoutId id="2147483722" r:id="rId5"/>
    <p:sldLayoutId id="2147483715" r:id="rId6"/>
    <p:sldLayoutId id="2147483723" r:id="rId7"/>
    <p:sldLayoutId id="2147483717" r:id="rId8"/>
    <p:sldLayoutId id="2147483740" r:id="rId9"/>
  </p:sldLayoutIdLst>
  <p:txStyles>
    <p:title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 name="Datumsplatzhalter 3"/>
          <p:cNvSpPr>
            <a:spLocks noGrp="1"/>
          </p:cNvSpPr>
          <p:nvPr>
            <p:ph type="dt" sz="half" idx="2"/>
          </p:nvPr>
        </p:nvSpPr>
        <p:spPr>
          <a:xfrm>
            <a:off x="527052" y="6309321"/>
            <a:ext cx="1728523" cy="360040"/>
          </a:xfrm>
          <a:prstGeom prst="rect">
            <a:avLst/>
          </a:prstGeom>
        </p:spPr>
        <p:txBody>
          <a:bodyPr lIns="0"/>
          <a:lstStyle>
            <a:lvl1pPr>
              <a:defRPr sz="1400">
                <a:solidFill>
                  <a:schemeClr val="tx1"/>
                </a:solidFill>
              </a:defRPr>
            </a:lvl1pPr>
          </a:lstStyle>
          <a:p>
            <a:fld id="{397FD4DE-9888-4755-9599-89FDA0A235A1}" type="datetimeFigureOut">
              <a:rPr lang="de-DE" smtClean="0"/>
              <a:pPr/>
              <a:t>29.07.2025</a:t>
            </a:fld>
            <a:endParaRPr lang="de-DE"/>
          </a:p>
        </p:txBody>
      </p:sp>
      <p:sp>
        <p:nvSpPr>
          <p:cNvPr id="10" name="Fußzeilenplatzhalter 4"/>
          <p:cNvSpPr>
            <a:spLocks noGrp="1"/>
          </p:cNvSpPr>
          <p:nvPr>
            <p:ph type="ftr" sz="quarter" idx="3"/>
          </p:nvPr>
        </p:nvSpPr>
        <p:spPr>
          <a:xfrm>
            <a:off x="2235200" y="6309323"/>
            <a:ext cx="3860800" cy="365125"/>
          </a:xfrm>
          <a:prstGeom prst="rect">
            <a:avLst/>
          </a:prstGeom>
        </p:spPr>
        <p:txBody>
          <a:bodyPr/>
          <a:lstStyle>
            <a:lvl1pPr>
              <a:defRPr sz="1400">
                <a:solidFill>
                  <a:schemeClr val="tx1"/>
                </a:solidFill>
              </a:defRPr>
            </a:lvl1pPr>
          </a:lstStyle>
          <a:p>
            <a:r>
              <a:rPr lang="de-DE"/>
              <a:t>Social Web macht Schule</a:t>
            </a:r>
          </a:p>
        </p:txBody>
      </p:sp>
      <p:sp>
        <p:nvSpPr>
          <p:cNvPr id="11" name="Foliennummernplatzhalter 5"/>
          <p:cNvSpPr>
            <a:spLocks noGrp="1"/>
          </p:cNvSpPr>
          <p:nvPr>
            <p:ph type="sldNum" sz="quarter" idx="4"/>
          </p:nvPr>
        </p:nvSpPr>
        <p:spPr>
          <a:xfrm>
            <a:off x="8820151" y="6309323"/>
            <a:ext cx="2844800" cy="365125"/>
          </a:xfrm>
          <a:prstGeom prst="rect">
            <a:avLst/>
          </a:prstGeom>
        </p:spPr>
        <p:txBody>
          <a:bodyPr rIns="0"/>
          <a:lstStyle>
            <a:lvl1pPr algn="r">
              <a:defRPr sz="1400"/>
            </a:lvl1pPr>
          </a:lstStyle>
          <a:p>
            <a:fld id="{A295CAF5-49C9-46FF-BDB7-E3E6528E2F55}" type="slidenum">
              <a:rPr lang="de-DE" smtClean="0"/>
              <a:pPr/>
              <a:t>‹Nr.›</a:t>
            </a:fld>
            <a:endParaRPr lang="de-DE"/>
          </a:p>
        </p:txBody>
      </p:sp>
      <p:sp>
        <p:nvSpPr>
          <p:cNvPr id="13" name="Textfeld 12"/>
          <p:cNvSpPr txBox="1"/>
          <p:nvPr/>
        </p:nvSpPr>
        <p:spPr>
          <a:xfrm>
            <a:off x="527051" y="2708275"/>
            <a:ext cx="11137900" cy="3384550"/>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endParaRPr kumimoji="0" lang="de-DE" sz="4800" b="1" i="0" u="none" strike="noStrike" kern="1200" cap="none" spc="0" normalizeH="0" baseline="0" noProof="0">
              <a:ln>
                <a:noFill/>
              </a:ln>
              <a:solidFill>
                <a:schemeClr val="bg2"/>
              </a:solidFill>
              <a:effectLst/>
              <a:uLnTx/>
              <a:uFillTx/>
              <a:latin typeface="+mj-lt"/>
              <a:ea typeface="+mj-ea"/>
              <a:cs typeface="+mj-cs"/>
            </a:endParaRPr>
          </a:p>
        </p:txBody>
      </p:sp>
      <p:pic>
        <p:nvPicPr>
          <p:cNvPr id="7" name="Picture 2" descr="P:\000179_queo_GmbH_(interne_Projekte)\Social Web macht Schule\Entwicklung Markenidentität und Logo\work\140725_SWmS_Logo_farbig_RGB.png">
            <a:extLst>
              <a:ext uri="{FF2B5EF4-FFF2-40B4-BE49-F238E27FC236}">
                <a16:creationId xmlns:a16="http://schemas.microsoft.com/office/drawing/2014/main" id="{17CAC8FC-C1D0-4E01-B533-2A3FF4427D7C}"/>
              </a:ext>
            </a:extLst>
          </p:cNvPr>
          <p:cNvPicPr>
            <a:picLocks noChangeAspect="1" noChangeArrowheads="1"/>
          </p:cNvPicPr>
          <p:nvPr userDrawn="1"/>
        </p:nvPicPr>
        <p:blipFill>
          <a:blip r:embed="rId21" cstate="print"/>
          <a:srcRect/>
          <a:stretch>
            <a:fillRect/>
          </a:stretch>
        </p:blipFill>
        <p:spPr bwMode="auto">
          <a:xfrm>
            <a:off x="10226676" y="476250"/>
            <a:ext cx="1438275" cy="774700"/>
          </a:xfrm>
          <a:prstGeom prst="rect">
            <a:avLst/>
          </a:prstGeom>
          <a:noFill/>
        </p:spPr>
      </p:pic>
      <p:pic>
        <p:nvPicPr>
          <p:cNvPr id="2" name="Grafik 1" descr="Ein Bild, das Schrift, Text, Logo, Grafiken enthält.&#10;&#10;KI-generierte Inhalte können fehlerhaft sein.">
            <a:extLst>
              <a:ext uri="{FF2B5EF4-FFF2-40B4-BE49-F238E27FC236}">
                <a16:creationId xmlns:a16="http://schemas.microsoft.com/office/drawing/2014/main" id="{FD9218AF-B2AB-D1EA-B4CB-1381A0EF0D5E}"/>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t="34644" b="43728"/>
          <a:stretch/>
        </p:blipFill>
        <p:spPr>
          <a:xfrm>
            <a:off x="7789178" y="802257"/>
            <a:ext cx="2273487" cy="491705"/>
          </a:xfrm>
          <a:prstGeom prst="rect">
            <a:avLst/>
          </a:prstGeom>
        </p:spPr>
      </p:pic>
    </p:spTree>
    <p:extLst>
      <p:ext uri="{BB962C8B-B14F-4D97-AF65-F5344CB8AC3E}">
        <p14:creationId xmlns:p14="http://schemas.microsoft.com/office/powerpoint/2010/main" val="39047643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705"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24" r:id="rId15"/>
    <p:sldLayoutId id="2147483725" r:id="rId16"/>
    <p:sldLayoutId id="2147483726" r:id="rId17"/>
    <p:sldLayoutId id="2147483727" r:id="rId18"/>
    <p:sldLayoutId id="2147483741" r:id="rId19"/>
  </p:sldLayoutIdLst>
  <p:txStyles>
    <p:title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Datumsplatzhalter 3"/>
          <p:cNvSpPr>
            <a:spLocks noGrp="1"/>
          </p:cNvSpPr>
          <p:nvPr>
            <p:ph type="dt" sz="half" idx="2"/>
          </p:nvPr>
        </p:nvSpPr>
        <p:spPr>
          <a:xfrm>
            <a:off x="527052" y="6309321"/>
            <a:ext cx="1728523" cy="360040"/>
          </a:xfrm>
          <a:prstGeom prst="rect">
            <a:avLst/>
          </a:prstGeom>
        </p:spPr>
        <p:txBody>
          <a:bodyPr lIns="0"/>
          <a:lstStyle>
            <a:lvl1pPr>
              <a:defRPr sz="1400">
                <a:solidFill>
                  <a:schemeClr val="tx2"/>
                </a:solidFill>
              </a:defRPr>
            </a:lvl1pPr>
          </a:lstStyle>
          <a:p>
            <a:endParaRPr lang="de-DE"/>
          </a:p>
        </p:txBody>
      </p:sp>
      <p:sp>
        <p:nvSpPr>
          <p:cNvPr id="10" name="Fußzeilenplatzhalter 4"/>
          <p:cNvSpPr>
            <a:spLocks noGrp="1"/>
          </p:cNvSpPr>
          <p:nvPr>
            <p:ph type="ftr" sz="quarter" idx="3"/>
          </p:nvPr>
        </p:nvSpPr>
        <p:spPr>
          <a:xfrm>
            <a:off x="2235200" y="6309323"/>
            <a:ext cx="3860800" cy="365125"/>
          </a:xfrm>
          <a:prstGeom prst="rect">
            <a:avLst/>
          </a:prstGeom>
        </p:spPr>
        <p:txBody>
          <a:bodyPr/>
          <a:lstStyle>
            <a:lvl1pPr>
              <a:defRPr sz="1400">
                <a:solidFill>
                  <a:schemeClr val="tx2"/>
                </a:solidFill>
              </a:defRPr>
            </a:lvl1pPr>
          </a:lstStyle>
          <a:p>
            <a:endParaRPr lang="de-DE"/>
          </a:p>
        </p:txBody>
      </p:sp>
      <p:sp>
        <p:nvSpPr>
          <p:cNvPr id="13" name="Textfeld 12"/>
          <p:cNvSpPr txBox="1"/>
          <p:nvPr/>
        </p:nvSpPr>
        <p:spPr>
          <a:xfrm>
            <a:off x="527051" y="2708275"/>
            <a:ext cx="11137900" cy="3384550"/>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endParaRPr kumimoji="0" lang="de-DE" sz="4800" b="1" i="0" u="none" strike="noStrike" kern="1200" cap="none" spc="0" normalizeH="0" baseline="0" noProof="0">
              <a:ln>
                <a:noFill/>
              </a:ln>
              <a:solidFill>
                <a:schemeClr val="bg2"/>
              </a:solidFill>
              <a:effectLst/>
              <a:uLnTx/>
              <a:uFillTx/>
              <a:latin typeface="+mj-lt"/>
              <a:ea typeface="+mj-ea"/>
              <a:cs typeface="+mj-cs"/>
            </a:endParaRPr>
          </a:p>
        </p:txBody>
      </p:sp>
      <p:pic>
        <p:nvPicPr>
          <p:cNvPr id="6" name="Picture 2" descr="P:\000179_queo_GmbH_(interne_Projekte)\Social Web macht Schule\Entwicklung Markenidentität und Logo\work\140725_SWmS_Logo_farbig_negativ_RGB.png">
            <a:extLst>
              <a:ext uri="{FF2B5EF4-FFF2-40B4-BE49-F238E27FC236}">
                <a16:creationId xmlns:a16="http://schemas.microsoft.com/office/drawing/2014/main" id="{7A6C5F82-5266-4687-B150-DE9C973FA3E1}"/>
              </a:ext>
            </a:extLst>
          </p:cNvPr>
          <p:cNvPicPr>
            <a:picLocks noChangeAspect="1" noChangeArrowheads="1"/>
          </p:cNvPicPr>
          <p:nvPr userDrawn="1"/>
        </p:nvPicPr>
        <p:blipFill>
          <a:blip r:embed="rId11" cstate="print">
            <a:extLst>
              <a:ext uri="{28A0092B-C50C-407E-A947-70E740481C1C}">
                <a14:useLocalDpi xmlns:a14="http://schemas.microsoft.com/office/drawing/2010/main"/>
              </a:ext>
            </a:extLst>
          </a:blip>
          <a:stretch>
            <a:fillRect/>
          </a:stretch>
        </p:blipFill>
        <p:spPr bwMode="auto">
          <a:xfrm>
            <a:off x="10226677" y="476606"/>
            <a:ext cx="1438274" cy="773987"/>
          </a:xfrm>
          <a:prstGeom prst="rect">
            <a:avLst/>
          </a:prstGeom>
          <a:noFill/>
        </p:spPr>
      </p:pic>
      <p:sp>
        <p:nvSpPr>
          <p:cNvPr id="14" name="Textfeld 13">
            <a:extLst>
              <a:ext uri="{FF2B5EF4-FFF2-40B4-BE49-F238E27FC236}">
                <a16:creationId xmlns:a16="http://schemas.microsoft.com/office/drawing/2014/main" id="{09921792-2E51-477D-B13A-D5DC8454C2C7}"/>
              </a:ext>
            </a:extLst>
          </p:cNvPr>
          <p:cNvSpPr txBox="1"/>
          <p:nvPr userDrawn="1"/>
        </p:nvSpPr>
        <p:spPr>
          <a:xfrm>
            <a:off x="10512823" y="1555200"/>
            <a:ext cx="1152128"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a:ln>
                  <a:noFill/>
                </a:ln>
                <a:solidFill>
                  <a:srgbClr val="FFFFFF"/>
                </a:solidFill>
                <a:effectLst/>
                <a:uLnTx/>
                <a:uFillTx/>
              </a:rPr>
              <a:t>Unterstützt von:</a:t>
            </a:r>
          </a:p>
        </p:txBody>
      </p:sp>
      <p:pic>
        <p:nvPicPr>
          <p:cNvPr id="16" name="Picture 2" descr="P:\000179_queo_GmbH_(interne_Projekte)\2018\P18-0344 Markenrollout_queo\Marken-Team\CD\Konzept\01_Logo\queo\queo_Logo_Status-queo_RGB_neg.png">
            <a:extLst>
              <a:ext uri="{FF2B5EF4-FFF2-40B4-BE49-F238E27FC236}">
                <a16:creationId xmlns:a16="http://schemas.microsoft.com/office/drawing/2014/main" id="{4751D9D8-DDB1-41E9-B897-DD85D272A092}"/>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70062" y="1958400"/>
            <a:ext cx="850873" cy="319484"/>
          </a:xfrm>
          <a:prstGeom prst="rect">
            <a:avLst/>
          </a:prstGeom>
          <a:noFill/>
          <a:extLst>
            <a:ext uri="{909E8E84-426E-40DD-AFC4-6F175D3DCCD1}">
              <a14:hiddenFill xmlns:a14="http://schemas.microsoft.com/office/drawing/2010/main">
                <a:solidFill>
                  <a:srgbClr val="FFFFFF"/>
                </a:solidFill>
              </a14:hiddenFill>
            </a:ext>
          </a:extLst>
        </p:spPr>
      </p:pic>
      <p:sp>
        <p:nvSpPr>
          <p:cNvPr id="17" name="Foliennummernplatzhalter 5">
            <a:extLst>
              <a:ext uri="{FF2B5EF4-FFF2-40B4-BE49-F238E27FC236}">
                <a16:creationId xmlns:a16="http://schemas.microsoft.com/office/drawing/2014/main" id="{86E0BF74-C673-460E-BC8F-12145A153318}"/>
              </a:ext>
            </a:extLst>
          </p:cNvPr>
          <p:cNvSpPr>
            <a:spLocks noGrp="1"/>
          </p:cNvSpPr>
          <p:nvPr>
            <p:ph type="sldNum" sz="quarter" idx="4"/>
          </p:nvPr>
        </p:nvSpPr>
        <p:spPr>
          <a:xfrm>
            <a:off x="8820151" y="6309323"/>
            <a:ext cx="2844800" cy="365125"/>
          </a:xfrm>
          <a:prstGeom prst="rect">
            <a:avLst/>
          </a:prstGeom>
        </p:spPr>
        <p:txBody>
          <a:bodyPr rIns="0"/>
          <a:lstStyle>
            <a:lvl1pPr algn="r">
              <a:defRPr sz="1400">
                <a:solidFill>
                  <a:schemeClr val="bg2"/>
                </a:solidFill>
              </a:defRPr>
            </a:lvl1pPr>
          </a:lstStyle>
          <a:p>
            <a:fld id="{A295CAF5-49C9-46FF-BDB7-E3E6528E2F55}" type="slidenum">
              <a:rPr lang="de-DE" smtClean="0"/>
              <a:pPr/>
              <a:t>‹Nr.›</a:t>
            </a:fld>
            <a:endParaRPr lang="de-DE"/>
          </a:p>
        </p:txBody>
      </p:sp>
    </p:spTree>
    <p:extLst>
      <p:ext uri="{BB962C8B-B14F-4D97-AF65-F5344CB8AC3E}">
        <p14:creationId xmlns:p14="http://schemas.microsoft.com/office/powerpoint/2010/main" val="30617584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dt="0"/>
  <p:txStyles>
    <p:titleStyle>
      <a:lvl1pPr algn="l" defTabSz="914400" rtl="0" eaLnBrk="1" latinLnBrk="0" hangingPunct="1">
        <a:spcBef>
          <a:spcPct val="0"/>
        </a:spcBef>
        <a:buNone/>
        <a:tabLst>
          <a:tab pos="1162050" algn="l"/>
        </a:tabLst>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https://www.youtube.com/embed/R5Sx5AqAIf8?feature=oembed" TargetMode="External"/><Relationship Id="rId7" Type="http://schemas.openxmlformats.org/officeDocument/2006/relationships/image" Target="../media/image1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28.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video" Target="https://www.youtube.com/embed/5C5nJRsYHOc?feature=oembed" TargetMode="Externa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Clipart, Screenshot, Grafikdesign enthält.&#10;&#10;KI-generierte Inhalte können fehlerhaft sein.">
            <a:extLst>
              <a:ext uri="{FF2B5EF4-FFF2-40B4-BE49-F238E27FC236}">
                <a16:creationId xmlns:a16="http://schemas.microsoft.com/office/drawing/2014/main" id="{9C266332-AA47-DDB4-2F03-2BD63771D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3215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53464" y="1156522"/>
            <a:ext cx="10793706" cy="485518"/>
          </a:xfrm>
          <a:prstGeom prst="rect">
            <a:avLst/>
          </a:prstGeom>
          <a:noFill/>
        </p:spPr>
        <p:txBody>
          <a:bodyPr wrap="square" lIns="0" tIns="0" rIns="0" bIns="0" rtlCol="0" anchor="t">
            <a:spAutoFit/>
          </a:bodyPr>
          <a:lstStyle/>
          <a:p>
            <a:pPr>
              <a:lnSpc>
                <a:spcPct val="150000"/>
              </a:lnSpc>
            </a:pPr>
            <a:r>
              <a:rPr lang="de-DE" sz="2400" b="1" i="0" dirty="0">
                <a:solidFill>
                  <a:srgbClr val="F25C05"/>
                </a:solidFill>
                <a:effectLst/>
                <a:latin typeface="Arial" panose="020B0604020202020204" pitchFamily="34" charset="0"/>
              </a:rPr>
              <a:t>Grenzen Pressefreiheit</a:t>
            </a: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603" y="487647"/>
            <a:ext cx="1236214" cy="1337749"/>
          </a:xfrm>
          <a:prstGeom prst="rect">
            <a:avLst/>
          </a:prstGeom>
        </p:spPr>
      </p:pic>
      <p:pic>
        <p:nvPicPr>
          <p:cNvPr id="14" name="Grafik 13">
            <a:extLst>
              <a:ext uri="{FF2B5EF4-FFF2-40B4-BE49-F238E27FC236}">
                <a16:creationId xmlns:a16="http://schemas.microsoft.com/office/drawing/2014/main" id="{3F9D8D40-0DFE-FAB1-7ECF-F7026679F9F7}"/>
              </a:ext>
            </a:extLst>
          </p:cNvPr>
          <p:cNvPicPr>
            <a:picLocks noChangeAspect="1"/>
          </p:cNvPicPr>
          <p:nvPr/>
        </p:nvPicPr>
        <p:blipFill>
          <a:blip r:embed="rId4"/>
          <a:stretch>
            <a:fillRect/>
          </a:stretch>
        </p:blipFill>
        <p:spPr>
          <a:xfrm>
            <a:off x="853464" y="1903314"/>
            <a:ext cx="6427043" cy="4316671"/>
          </a:xfrm>
          <a:prstGeom prst="rect">
            <a:avLst/>
          </a:prstGeom>
        </p:spPr>
      </p:pic>
      <p:sp>
        <p:nvSpPr>
          <p:cNvPr id="19" name="Textfeld 18">
            <a:extLst>
              <a:ext uri="{FF2B5EF4-FFF2-40B4-BE49-F238E27FC236}">
                <a16:creationId xmlns:a16="http://schemas.microsoft.com/office/drawing/2014/main" id="{6A454D9F-7B56-2B29-936A-BA73613970D4}"/>
              </a:ext>
            </a:extLst>
          </p:cNvPr>
          <p:cNvSpPr txBox="1"/>
          <p:nvPr/>
        </p:nvSpPr>
        <p:spPr>
          <a:xfrm>
            <a:off x="7675245" y="1903314"/>
            <a:ext cx="3343275" cy="2031325"/>
          </a:xfrm>
          <a:prstGeom prst="rect">
            <a:avLst/>
          </a:prstGeom>
          <a:noFill/>
        </p:spPr>
        <p:txBody>
          <a:bodyPr wrap="square">
            <a:spAutoFit/>
          </a:bodyPr>
          <a:lstStyle/>
          <a:p>
            <a:r>
              <a:rPr lang="de-DE" dirty="0"/>
              <a:t>1. Was bedeutet Pressefreiheit? </a:t>
            </a:r>
          </a:p>
          <a:p>
            <a:endParaRPr lang="de-DE" dirty="0"/>
          </a:p>
          <a:p>
            <a:r>
              <a:rPr lang="de-DE" dirty="0"/>
              <a:t>2. Journalist*innen müssen die Persönlichkeitsrechte von der Person beachten, über die sie berichten wollen. Erkläre, was damit gemeint ist.</a:t>
            </a:r>
          </a:p>
        </p:txBody>
      </p:sp>
    </p:spTree>
    <p:extLst>
      <p:ext uri="{BB962C8B-B14F-4D97-AF65-F5344CB8AC3E}">
        <p14:creationId xmlns:p14="http://schemas.microsoft.com/office/powerpoint/2010/main" val="3467541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251142"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Kommentar vs. Nachricht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74072" y="5383341"/>
            <a:ext cx="10793706" cy="1050737"/>
          </a:xfrm>
          <a:prstGeom prst="rect">
            <a:avLst/>
          </a:prstGeom>
          <a:noFill/>
        </p:spPr>
        <p:txBody>
          <a:bodyPr wrap="square" lIns="0" tIns="0" rIns="0" bIns="0" rtlCol="0" anchor="t">
            <a:spAutoFit/>
          </a:bodyPr>
          <a:lstStyle/>
          <a:p>
            <a:pPr>
              <a:lnSpc>
                <a:spcPct val="150000"/>
              </a:lnSpc>
            </a:pPr>
            <a:r>
              <a:rPr lang="de-DE" sz="2400" b="1" dirty="0">
                <a:latin typeface="+mj-lt"/>
                <a:cs typeface="Arial" panose="020B0604020202020204" pitchFamily="34" charset="0"/>
              </a:rPr>
              <a:t>Welches Video ist eine Nachricht und welches Video ist ein Kommentar? Findest du Unterschiede?</a:t>
            </a:r>
            <a:endParaRPr lang="de-DE" sz="2400" b="1" i="0" dirty="0">
              <a:solidFill>
                <a:schemeClr val="bg1"/>
              </a:solidFill>
              <a:effectLst/>
              <a:latin typeface="+mj-lt"/>
              <a:cs typeface="Arial" panose="020B0604020202020204" pitchFamily="34" charset="0"/>
            </a:endParaRPr>
          </a:p>
        </p:txBody>
      </p:sp>
      <p:pic>
        <p:nvPicPr>
          <p:cNvPr id="13" name="Beispiel Nachricht">
            <a:hlinkClick r:id="" action="ppaction://media"/>
            <a:extLst>
              <a:ext uri="{FF2B5EF4-FFF2-40B4-BE49-F238E27FC236}">
                <a16:creationId xmlns:a16="http://schemas.microsoft.com/office/drawing/2014/main" id="{E42C2079-3EC5-055F-C524-ED074AC3E7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869" y="1781021"/>
            <a:ext cx="5944131" cy="3343574"/>
          </a:xfrm>
          <a:prstGeom prst="rect">
            <a:avLst/>
          </a:prstGeom>
        </p:spPr>
      </p:pic>
      <p:pic>
        <p:nvPicPr>
          <p:cNvPr id="14" name="Onlinemedien 13" title="Dreist, Herr Bundeskanzler! Hohe Inflationsprämie für Politiker | Kommentar von Carl-Victor Wachs">
            <a:hlinkClick r:id="" action="ppaction://media"/>
            <a:extLst>
              <a:ext uri="{FF2B5EF4-FFF2-40B4-BE49-F238E27FC236}">
                <a16:creationId xmlns:a16="http://schemas.microsoft.com/office/drawing/2014/main" id="{5262A35E-1110-1832-396B-5EEDB2EFB414}"/>
              </a:ext>
            </a:extLst>
          </p:cNvPr>
          <p:cNvPicPr>
            <a:picLocks noRot="1" noChangeAspect="1"/>
          </p:cNvPicPr>
          <p:nvPr>
            <a:videoFile r:link="rId3"/>
          </p:nvPr>
        </p:nvPicPr>
        <p:blipFill>
          <a:blip r:embed="rId7"/>
          <a:stretch>
            <a:fillRect/>
          </a:stretch>
        </p:blipFill>
        <p:spPr>
          <a:xfrm>
            <a:off x="6270925" y="1781021"/>
            <a:ext cx="5769206" cy="3259609"/>
          </a:xfrm>
          <a:prstGeom prst="rect">
            <a:avLst/>
          </a:prstGeom>
        </p:spPr>
      </p:pic>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5356" y="695658"/>
            <a:ext cx="1236214" cy="1337749"/>
          </a:xfrm>
          <a:prstGeom prst="rect">
            <a:avLst/>
          </a:prstGeom>
        </p:spPr>
      </p:pic>
    </p:spTree>
    <p:extLst>
      <p:ext uri="{BB962C8B-B14F-4D97-AF65-F5344CB8AC3E}">
        <p14:creationId xmlns:p14="http://schemas.microsoft.com/office/powerpoint/2010/main" val="300912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983"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video>
              <p:cMediaNode vol="80000">
                <p:cTn id="23"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948267B-7BF0-57D7-D31C-F7205184CF17}"/>
              </a:ext>
            </a:extLst>
          </p:cNvPr>
          <p:cNvPicPr>
            <a:picLocks noChangeAspect="1"/>
          </p:cNvPicPr>
          <p:nvPr/>
        </p:nvPicPr>
        <p:blipFill>
          <a:blip r:embed="rId5"/>
          <a:stretch>
            <a:fillRect/>
          </a:stretch>
        </p:blipFill>
        <p:spPr>
          <a:xfrm>
            <a:off x="6183463" y="1781019"/>
            <a:ext cx="5635157" cy="3153005"/>
          </a:xfrm>
          <a:prstGeom prst="rect">
            <a:avLst/>
          </a:prstGeom>
        </p:spPr>
      </p:pic>
      <p:sp>
        <p:nvSpPr>
          <p:cNvPr id="4" name="Textfeld 3">
            <a:extLst>
              <a:ext uri="{FF2B5EF4-FFF2-40B4-BE49-F238E27FC236}">
                <a16:creationId xmlns:a16="http://schemas.microsoft.com/office/drawing/2014/main" id="{CFBE0489-2D01-6A38-DC25-D23C608409AA}"/>
              </a:ext>
            </a:extLst>
          </p:cNvPr>
          <p:cNvSpPr txBox="1"/>
          <p:nvPr/>
        </p:nvSpPr>
        <p:spPr>
          <a:xfrm>
            <a:off x="0" y="476631"/>
            <a:ext cx="3251142"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Kommentar vs. Nachricht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74072" y="5383341"/>
            <a:ext cx="10793706" cy="1050737"/>
          </a:xfrm>
          <a:prstGeom prst="rect">
            <a:avLst/>
          </a:prstGeom>
          <a:noFill/>
        </p:spPr>
        <p:txBody>
          <a:bodyPr wrap="square" lIns="0" tIns="0" rIns="0" bIns="0" rtlCol="0" anchor="t">
            <a:spAutoFit/>
          </a:bodyPr>
          <a:lstStyle/>
          <a:p>
            <a:pPr>
              <a:lnSpc>
                <a:spcPct val="150000"/>
              </a:lnSpc>
            </a:pPr>
            <a:r>
              <a:rPr lang="de-DE" sz="2400" b="1" dirty="0">
                <a:latin typeface="+mj-lt"/>
                <a:cs typeface="Arial" panose="020B0604020202020204" pitchFamily="34" charset="0"/>
              </a:rPr>
              <a:t>Welches Video ist eine Nachricht und welches Video ist ein Kommentar? Findest du Unterschiede?</a:t>
            </a:r>
            <a:endParaRPr lang="de-DE" sz="2400" b="1" i="0" dirty="0">
              <a:solidFill>
                <a:schemeClr val="bg1"/>
              </a:solidFill>
              <a:effectLst/>
              <a:latin typeface="+mj-lt"/>
              <a:cs typeface="Arial" panose="020B0604020202020204" pitchFamily="34" charset="0"/>
            </a:endParaRPr>
          </a:p>
        </p:txBody>
      </p:sp>
      <p:pic>
        <p:nvPicPr>
          <p:cNvPr id="13" name="Beispiel Nachricht">
            <a:hlinkClick r:id="" action="ppaction://media"/>
            <a:extLst>
              <a:ext uri="{FF2B5EF4-FFF2-40B4-BE49-F238E27FC236}">
                <a16:creationId xmlns:a16="http://schemas.microsoft.com/office/drawing/2014/main" id="{E42C2079-3EC5-055F-C524-ED074AC3E7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869" y="1781021"/>
            <a:ext cx="5944131" cy="3343574"/>
          </a:xfrm>
          <a:prstGeom prst="rect">
            <a:avLst/>
          </a:prstGeom>
        </p:spPr>
      </p:pic>
      <p:sp>
        <p:nvSpPr>
          <p:cNvPr id="3" name="Rechteck 2">
            <a:extLst>
              <a:ext uri="{FF2B5EF4-FFF2-40B4-BE49-F238E27FC236}">
                <a16:creationId xmlns:a16="http://schemas.microsoft.com/office/drawing/2014/main" id="{CC317287-3C1E-1B34-019E-D93EAC100C12}"/>
              </a:ext>
            </a:extLst>
          </p:cNvPr>
          <p:cNvSpPr/>
          <p:nvPr/>
        </p:nvSpPr>
        <p:spPr>
          <a:xfrm>
            <a:off x="151869" y="1781020"/>
            <a:ext cx="5944131" cy="3343573"/>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F43AE72-A267-B03D-4028-E2A7DB862810}"/>
              </a:ext>
            </a:extLst>
          </p:cNvPr>
          <p:cNvSpPr/>
          <p:nvPr/>
        </p:nvSpPr>
        <p:spPr>
          <a:xfrm>
            <a:off x="6183463" y="1781019"/>
            <a:ext cx="5635157" cy="3343574"/>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17B95DE9-8EBE-DC15-4BE0-6E5742A66080}"/>
              </a:ext>
            </a:extLst>
          </p:cNvPr>
          <p:cNvSpPr/>
          <p:nvPr/>
        </p:nvSpPr>
        <p:spPr>
          <a:xfrm>
            <a:off x="1303936" y="2389770"/>
            <a:ext cx="3639996" cy="17475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000" b="1" dirty="0">
                <a:solidFill>
                  <a:srgbClr val="FFFFFF"/>
                </a:solidFill>
                <a:latin typeface="Arial" panose="020B0604020202020204" pitchFamily="34" charset="0"/>
                <a:cs typeface="Arial" panose="020B0604020202020204" pitchFamily="34" charset="0"/>
              </a:rPr>
              <a:t>Nachricht</a:t>
            </a:r>
          </a:p>
        </p:txBody>
      </p:sp>
      <p:sp>
        <p:nvSpPr>
          <p:cNvPr id="10" name="Rechteck 9">
            <a:extLst>
              <a:ext uri="{FF2B5EF4-FFF2-40B4-BE49-F238E27FC236}">
                <a16:creationId xmlns:a16="http://schemas.microsoft.com/office/drawing/2014/main" id="{A3ECD2B1-4E24-E0D7-B556-6EC3967B20E9}"/>
              </a:ext>
            </a:extLst>
          </p:cNvPr>
          <p:cNvSpPr/>
          <p:nvPr/>
        </p:nvSpPr>
        <p:spPr>
          <a:xfrm>
            <a:off x="7248067" y="2519094"/>
            <a:ext cx="3639996" cy="17475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000" b="1" dirty="0">
                <a:solidFill>
                  <a:srgbClr val="FFFFFF"/>
                </a:solidFill>
                <a:latin typeface="Arial" panose="020B0604020202020204" pitchFamily="34" charset="0"/>
                <a:cs typeface="Arial" panose="020B0604020202020204" pitchFamily="34" charset="0"/>
              </a:rPr>
              <a:t>Kommentar</a:t>
            </a: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5356" y="695658"/>
            <a:ext cx="1236214" cy="1337749"/>
          </a:xfrm>
          <a:prstGeom prst="rect">
            <a:avLst/>
          </a:prstGeom>
        </p:spPr>
      </p:pic>
    </p:spTree>
    <p:extLst>
      <p:ext uri="{BB962C8B-B14F-4D97-AF65-F5344CB8AC3E}">
        <p14:creationId xmlns:p14="http://schemas.microsoft.com/office/powerpoint/2010/main" val="446885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animBg="1"/>
      <p:bldP spid="6"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0E0B84B-8B51-687A-E70E-9C2D18EFA333}"/>
              </a:ext>
            </a:extLst>
          </p:cNvPr>
          <p:cNvPicPr>
            <a:picLocks noChangeAspect="1"/>
          </p:cNvPicPr>
          <p:nvPr/>
        </p:nvPicPr>
        <p:blipFill rotWithShape="1">
          <a:blip r:embed="rId3">
            <a:extLst>
              <a:ext uri="{28A0092B-C50C-407E-A947-70E740481C1C}">
                <a14:useLocalDpi xmlns:a14="http://schemas.microsoft.com/office/drawing/2010/main" val="0"/>
              </a:ext>
            </a:extLst>
          </a:blip>
          <a:srcRect b="43105"/>
          <a:stretch/>
        </p:blipFill>
        <p:spPr>
          <a:xfrm>
            <a:off x="0" y="0"/>
            <a:ext cx="12192000" cy="3783600"/>
          </a:xfrm>
          <a:prstGeom prst="rect">
            <a:avLst/>
          </a:prstGeom>
        </p:spPr>
      </p:pic>
      <p:sp>
        <p:nvSpPr>
          <p:cNvPr id="3" name="Textfeld 2">
            <a:extLst>
              <a:ext uri="{FF2B5EF4-FFF2-40B4-BE49-F238E27FC236}">
                <a16:creationId xmlns:a16="http://schemas.microsoft.com/office/drawing/2014/main" id="{E1FF4E19-976F-D68B-8EF0-639E4927A881}"/>
              </a:ext>
            </a:extLst>
          </p:cNvPr>
          <p:cNvSpPr txBox="1"/>
          <p:nvPr/>
        </p:nvSpPr>
        <p:spPr>
          <a:xfrm>
            <a:off x="1307987" y="5760000"/>
            <a:ext cx="10058400" cy="738664"/>
          </a:xfrm>
          <a:prstGeom prst="rect">
            <a:avLst/>
          </a:prstGeom>
          <a:noFill/>
        </p:spPr>
        <p:txBody>
          <a:bodyPr wrap="square" lIns="0" tIns="0" rIns="0" bIns="0" rtlCol="0" anchor="t">
            <a:spAutoFit/>
          </a:bodyPr>
          <a:lstStyle/>
          <a:p>
            <a:pPr lvl="0"/>
            <a:r>
              <a:rPr lang="de-DE" sz="2400" b="1" dirty="0">
                <a:solidFill>
                  <a:srgbClr val="35528C"/>
                </a:solidFill>
                <a:ea typeface="Source Sans Pro"/>
                <a:cs typeface="Source Sans Pro" charset="0"/>
              </a:rPr>
              <a:t>Durchführung einer anonymen Umfrage per </a:t>
            </a:r>
            <a:r>
              <a:rPr lang="de-DE" sz="2400" b="1" dirty="0" err="1">
                <a:solidFill>
                  <a:srgbClr val="35528C"/>
                </a:solidFill>
                <a:ea typeface="Source Sans Pro"/>
                <a:cs typeface="Source Sans Pro" charset="0"/>
              </a:rPr>
              <a:t>Mentimeter</a:t>
            </a:r>
            <a:endParaRPr lang="de-DE" sz="2400" b="1" dirty="0">
              <a:solidFill>
                <a:srgbClr val="35528C"/>
              </a:solidFill>
              <a:ea typeface="Source Sans Pro"/>
              <a:cs typeface="Source Sans Pro" charset="0"/>
            </a:endParaRPr>
          </a:p>
          <a:p>
            <a:pPr>
              <a:spcBef>
                <a:spcPct val="0"/>
              </a:spcBef>
            </a:pPr>
            <a:r>
              <a:rPr lang="de-DE" sz="2400" b="1" dirty="0">
                <a:solidFill>
                  <a:srgbClr val="35528C"/>
                </a:solidFill>
                <a:ea typeface="+mn-lt"/>
                <a:cs typeface="Calibri"/>
              </a:rPr>
              <a:t>Menti.com | Code: </a:t>
            </a:r>
            <a:endParaRPr lang="de-DE" dirty="0">
              <a:solidFill>
                <a:srgbClr val="35528C"/>
              </a:solidFill>
              <a:cs typeface="Calibri"/>
            </a:endParaRPr>
          </a:p>
        </p:txBody>
      </p:sp>
      <p:sp>
        <p:nvSpPr>
          <p:cNvPr id="4" name="Textfeld 3">
            <a:extLst>
              <a:ext uri="{FF2B5EF4-FFF2-40B4-BE49-F238E27FC236}">
                <a16:creationId xmlns:a16="http://schemas.microsoft.com/office/drawing/2014/main" id="{051957B8-A01D-2431-4D08-C510DF487BCF}"/>
              </a:ext>
            </a:extLst>
          </p:cNvPr>
          <p:cNvSpPr txBox="1"/>
          <p:nvPr/>
        </p:nvSpPr>
        <p:spPr>
          <a:xfrm>
            <a:off x="1307987" y="4217802"/>
            <a:ext cx="10150701" cy="1107996"/>
          </a:xfrm>
          <a:prstGeom prst="rect">
            <a:avLst/>
          </a:prstGeom>
          <a:noFill/>
        </p:spPr>
        <p:txBody>
          <a:bodyPr wrap="square" lIns="0" tIns="0" rIns="0" bIns="0" rtlCol="0">
            <a:spAutoFit/>
          </a:bodyPr>
          <a:lstStyle/>
          <a:p>
            <a:r>
              <a:rPr lang="de-DE" sz="3600" b="1" dirty="0">
                <a:solidFill>
                  <a:schemeClr val="accent1"/>
                </a:solidFill>
                <a:latin typeface="+mj-lt"/>
                <a:ea typeface="Lato" charset="0"/>
                <a:cs typeface="Lato" charset="0"/>
              </a:rPr>
              <a:t>Was sind eure Erfahrungen?:</a:t>
            </a:r>
            <a:br>
              <a:rPr lang="de-DE" sz="3600" b="1" dirty="0">
                <a:solidFill>
                  <a:schemeClr val="accent1"/>
                </a:solidFill>
                <a:latin typeface="+mj-lt"/>
                <a:ea typeface="Lato" charset="0"/>
                <a:cs typeface="Lato" charset="0"/>
              </a:rPr>
            </a:br>
            <a:endParaRPr lang="de-DE" sz="3600" b="1" dirty="0">
              <a:latin typeface="+mj-lt"/>
              <a:ea typeface="Lato" charset="0"/>
              <a:cs typeface="Lato" charset="0"/>
            </a:endParaRPr>
          </a:p>
        </p:txBody>
      </p:sp>
      <p:sp>
        <p:nvSpPr>
          <p:cNvPr id="7" name="Rechteck 6">
            <a:extLst>
              <a:ext uri="{FF2B5EF4-FFF2-40B4-BE49-F238E27FC236}">
                <a16:creationId xmlns:a16="http://schemas.microsoft.com/office/drawing/2014/main" id="{DDFDF7BD-D8BA-E7ED-F95D-47116800C183}"/>
              </a:ext>
            </a:extLst>
          </p:cNvPr>
          <p:cNvSpPr/>
          <p:nvPr/>
        </p:nvSpPr>
        <p:spPr>
          <a:xfrm>
            <a:off x="8355330" y="788670"/>
            <a:ext cx="3417570" cy="2994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QR-Code einfügen</a:t>
            </a:r>
          </a:p>
        </p:txBody>
      </p:sp>
    </p:spTree>
    <p:extLst>
      <p:ext uri="{BB962C8B-B14F-4D97-AF65-F5344CB8AC3E}">
        <p14:creationId xmlns:p14="http://schemas.microsoft.com/office/powerpoint/2010/main" val="409781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51957B8-A01D-2431-4D08-C510DF487BCF}"/>
              </a:ext>
            </a:extLst>
          </p:cNvPr>
          <p:cNvSpPr txBox="1"/>
          <p:nvPr/>
        </p:nvSpPr>
        <p:spPr>
          <a:xfrm>
            <a:off x="320944" y="320754"/>
            <a:ext cx="10150701" cy="553998"/>
          </a:xfrm>
          <a:prstGeom prst="rect">
            <a:avLst/>
          </a:prstGeom>
          <a:noFill/>
        </p:spPr>
        <p:txBody>
          <a:bodyPr wrap="square" lIns="0" tIns="0" rIns="0" bIns="0" rtlCol="0">
            <a:spAutoFit/>
          </a:bodyPr>
          <a:lstStyle/>
          <a:p>
            <a:r>
              <a:rPr lang="de-DE" sz="3600" b="1" dirty="0">
                <a:solidFill>
                  <a:schemeClr val="accent1"/>
                </a:solidFill>
                <a:latin typeface="+mj-lt"/>
                <a:ea typeface="Lato" charset="0"/>
                <a:cs typeface="Lato" charset="0"/>
              </a:rPr>
              <a:t>Frage 1:</a:t>
            </a:r>
            <a:endParaRPr lang="de-DE" sz="3600" b="1" dirty="0">
              <a:latin typeface="+mj-lt"/>
              <a:ea typeface="Lato" charset="0"/>
              <a:cs typeface="Lato" charset="0"/>
            </a:endParaRPr>
          </a:p>
        </p:txBody>
      </p:sp>
      <p:pic>
        <p:nvPicPr>
          <p:cNvPr id="10" name="Grafik 9">
            <a:extLst>
              <a:ext uri="{FF2B5EF4-FFF2-40B4-BE49-F238E27FC236}">
                <a16:creationId xmlns:a16="http://schemas.microsoft.com/office/drawing/2014/main" id="{0935F5ED-8CF7-D0A9-CB19-730CFD283C21}"/>
              </a:ext>
            </a:extLst>
          </p:cNvPr>
          <p:cNvPicPr>
            <a:picLocks noChangeAspect="1"/>
          </p:cNvPicPr>
          <p:nvPr/>
        </p:nvPicPr>
        <p:blipFill>
          <a:blip r:embed="rId3"/>
          <a:srcRect b="87341"/>
          <a:stretch/>
        </p:blipFill>
        <p:spPr>
          <a:xfrm>
            <a:off x="320944" y="1854395"/>
            <a:ext cx="11871056" cy="689767"/>
          </a:xfrm>
          <a:prstGeom prst="rect">
            <a:avLst/>
          </a:prstGeom>
        </p:spPr>
      </p:pic>
      <p:pic>
        <p:nvPicPr>
          <p:cNvPr id="11" name="Grafik 10">
            <a:extLst>
              <a:ext uri="{FF2B5EF4-FFF2-40B4-BE49-F238E27FC236}">
                <a16:creationId xmlns:a16="http://schemas.microsoft.com/office/drawing/2014/main" id="{2F763790-B53B-6DB6-D42E-DE2B7501AE7D}"/>
              </a:ext>
            </a:extLst>
          </p:cNvPr>
          <p:cNvPicPr>
            <a:picLocks noChangeAspect="1"/>
          </p:cNvPicPr>
          <p:nvPr/>
        </p:nvPicPr>
        <p:blipFill>
          <a:blip r:embed="rId3"/>
          <a:srcRect t="87972"/>
          <a:stretch/>
        </p:blipFill>
        <p:spPr>
          <a:xfrm>
            <a:off x="320942" y="3225829"/>
            <a:ext cx="11649212" cy="643139"/>
          </a:xfrm>
          <a:prstGeom prst="rect">
            <a:avLst/>
          </a:prstGeom>
        </p:spPr>
      </p:pic>
    </p:spTree>
    <p:extLst>
      <p:ext uri="{BB962C8B-B14F-4D97-AF65-F5344CB8AC3E}">
        <p14:creationId xmlns:p14="http://schemas.microsoft.com/office/powerpoint/2010/main" val="3090687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51957B8-A01D-2431-4D08-C510DF487BCF}"/>
              </a:ext>
            </a:extLst>
          </p:cNvPr>
          <p:cNvSpPr txBox="1"/>
          <p:nvPr/>
        </p:nvSpPr>
        <p:spPr>
          <a:xfrm>
            <a:off x="320944" y="320754"/>
            <a:ext cx="10150701" cy="553998"/>
          </a:xfrm>
          <a:prstGeom prst="rect">
            <a:avLst/>
          </a:prstGeom>
          <a:noFill/>
        </p:spPr>
        <p:txBody>
          <a:bodyPr wrap="square" lIns="0" tIns="0" rIns="0" bIns="0" rtlCol="0">
            <a:spAutoFit/>
          </a:bodyPr>
          <a:lstStyle/>
          <a:p>
            <a:r>
              <a:rPr lang="de-DE" sz="3600" b="1" dirty="0">
                <a:solidFill>
                  <a:schemeClr val="accent1"/>
                </a:solidFill>
                <a:latin typeface="+mj-lt"/>
                <a:ea typeface="Lato" charset="0"/>
                <a:cs typeface="Lato" charset="0"/>
              </a:rPr>
              <a:t>Frage 2:</a:t>
            </a:r>
            <a:endParaRPr lang="de-DE" sz="3600" b="1" dirty="0">
              <a:latin typeface="+mj-lt"/>
              <a:ea typeface="Lato" charset="0"/>
              <a:cs typeface="Lato" charset="0"/>
            </a:endParaRPr>
          </a:p>
        </p:txBody>
      </p:sp>
      <p:pic>
        <p:nvPicPr>
          <p:cNvPr id="3" name="Grafik 2">
            <a:extLst>
              <a:ext uri="{FF2B5EF4-FFF2-40B4-BE49-F238E27FC236}">
                <a16:creationId xmlns:a16="http://schemas.microsoft.com/office/drawing/2014/main" id="{9D28763D-061B-E9C1-CB11-87761BFA1B56}"/>
              </a:ext>
            </a:extLst>
          </p:cNvPr>
          <p:cNvPicPr>
            <a:picLocks noChangeAspect="1"/>
          </p:cNvPicPr>
          <p:nvPr/>
        </p:nvPicPr>
        <p:blipFill>
          <a:blip r:embed="rId3"/>
          <a:srcRect t="87359"/>
          <a:stretch/>
        </p:blipFill>
        <p:spPr>
          <a:xfrm>
            <a:off x="38170" y="3262908"/>
            <a:ext cx="11974759" cy="689114"/>
          </a:xfrm>
          <a:prstGeom prst="rect">
            <a:avLst/>
          </a:prstGeom>
        </p:spPr>
      </p:pic>
      <p:pic>
        <p:nvPicPr>
          <p:cNvPr id="8" name="Grafik 7">
            <a:extLst>
              <a:ext uri="{FF2B5EF4-FFF2-40B4-BE49-F238E27FC236}">
                <a16:creationId xmlns:a16="http://schemas.microsoft.com/office/drawing/2014/main" id="{956B9F08-9C3A-375F-4A46-6075D89EE770}"/>
              </a:ext>
            </a:extLst>
          </p:cNvPr>
          <p:cNvPicPr>
            <a:picLocks noChangeAspect="1"/>
          </p:cNvPicPr>
          <p:nvPr/>
        </p:nvPicPr>
        <p:blipFill>
          <a:blip r:embed="rId3"/>
          <a:srcRect b="92707"/>
          <a:stretch/>
        </p:blipFill>
        <p:spPr>
          <a:xfrm>
            <a:off x="0" y="2023110"/>
            <a:ext cx="11829147" cy="392760"/>
          </a:xfrm>
          <a:prstGeom prst="rect">
            <a:avLst/>
          </a:prstGeom>
        </p:spPr>
      </p:pic>
    </p:spTree>
    <p:extLst>
      <p:ext uri="{BB962C8B-B14F-4D97-AF65-F5344CB8AC3E}">
        <p14:creationId xmlns:p14="http://schemas.microsoft.com/office/powerpoint/2010/main" val="4275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51957B8-A01D-2431-4D08-C510DF487BCF}"/>
              </a:ext>
            </a:extLst>
          </p:cNvPr>
          <p:cNvSpPr txBox="1"/>
          <p:nvPr/>
        </p:nvSpPr>
        <p:spPr>
          <a:xfrm>
            <a:off x="320944" y="320754"/>
            <a:ext cx="10150701" cy="553998"/>
          </a:xfrm>
          <a:prstGeom prst="rect">
            <a:avLst/>
          </a:prstGeom>
          <a:noFill/>
        </p:spPr>
        <p:txBody>
          <a:bodyPr wrap="square" lIns="0" tIns="0" rIns="0" bIns="0" rtlCol="0">
            <a:spAutoFit/>
          </a:bodyPr>
          <a:lstStyle/>
          <a:p>
            <a:r>
              <a:rPr lang="de-DE" sz="3600" b="1" dirty="0">
                <a:solidFill>
                  <a:schemeClr val="accent1"/>
                </a:solidFill>
                <a:latin typeface="+mj-lt"/>
                <a:ea typeface="Lato" charset="0"/>
                <a:cs typeface="Lato" charset="0"/>
              </a:rPr>
              <a:t>Frage 3:</a:t>
            </a:r>
            <a:endParaRPr lang="de-DE" sz="3600" b="1" dirty="0">
              <a:latin typeface="+mj-lt"/>
              <a:ea typeface="Lato" charset="0"/>
              <a:cs typeface="Lato" charset="0"/>
            </a:endParaRPr>
          </a:p>
        </p:txBody>
      </p:sp>
      <p:pic>
        <p:nvPicPr>
          <p:cNvPr id="5" name="Grafik 4">
            <a:extLst>
              <a:ext uri="{FF2B5EF4-FFF2-40B4-BE49-F238E27FC236}">
                <a16:creationId xmlns:a16="http://schemas.microsoft.com/office/drawing/2014/main" id="{E403A9EB-D761-76AE-EC27-1A05345E3EA3}"/>
              </a:ext>
            </a:extLst>
          </p:cNvPr>
          <p:cNvPicPr>
            <a:picLocks noChangeAspect="1"/>
          </p:cNvPicPr>
          <p:nvPr/>
        </p:nvPicPr>
        <p:blipFill>
          <a:blip r:embed="rId3"/>
          <a:stretch>
            <a:fillRect/>
          </a:stretch>
        </p:blipFill>
        <p:spPr>
          <a:xfrm>
            <a:off x="103773" y="2023110"/>
            <a:ext cx="11587737" cy="422910"/>
          </a:xfrm>
          <a:prstGeom prst="rect">
            <a:avLst/>
          </a:prstGeom>
        </p:spPr>
      </p:pic>
    </p:spTree>
    <p:extLst>
      <p:ext uri="{BB962C8B-B14F-4D97-AF65-F5344CB8AC3E}">
        <p14:creationId xmlns:p14="http://schemas.microsoft.com/office/powerpoint/2010/main" val="3427573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51957B8-A01D-2431-4D08-C510DF487BCF}"/>
              </a:ext>
            </a:extLst>
          </p:cNvPr>
          <p:cNvSpPr txBox="1"/>
          <p:nvPr/>
        </p:nvSpPr>
        <p:spPr>
          <a:xfrm>
            <a:off x="320944" y="320754"/>
            <a:ext cx="10150701" cy="553998"/>
          </a:xfrm>
          <a:prstGeom prst="rect">
            <a:avLst/>
          </a:prstGeom>
          <a:noFill/>
        </p:spPr>
        <p:txBody>
          <a:bodyPr wrap="square" lIns="0" tIns="0" rIns="0" bIns="0" rtlCol="0">
            <a:spAutoFit/>
          </a:bodyPr>
          <a:lstStyle/>
          <a:p>
            <a:r>
              <a:rPr lang="de-DE" sz="3600" b="1" dirty="0">
                <a:solidFill>
                  <a:schemeClr val="accent1"/>
                </a:solidFill>
                <a:latin typeface="+mj-lt"/>
                <a:ea typeface="Lato" charset="0"/>
                <a:cs typeface="Lato" charset="0"/>
              </a:rPr>
              <a:t>Frage 4:</a:t>
            </a:r>
            <a:endParaRPr lang="de-DE" sz="3600" b="1" dirty="0">
              <a:latin typeface="+mj-lt"/>
              <a:ea typeface="Lato" charset="0"/>
              <a:cs typeface="Lato" charset="0"/>
            </a:endParaRPr>
          </a:p>
        </p:txBody>
      </p:sp>
      <p:pic>
        <p:nvPicPr>
          <p:cNvPr id="5" name="Grafik 4">
            <a:extLst>
              <a:ext uri="{FF2B5EF4-FFF2-40B4-BE49-F238E27FC236}">
                <a16:creationId xmlns:a16="http://schemas.microsoft.com/office/drawing/2014/main" id="{DE6ED5D2-3A4C-D83F-DF17-75A3CC4CA079}"/>
              </a:ext>
            </a:extLst>
          </p:cNvPr>
          <p:cNvPicPr>
            <a:picLocks noChangeAspect="1"/>
          </p:cNvPicPr>
          <p:nvPr/>
        </p:nvPicPr>
        <p:blipFill>
          <a:blip r:embed="rId3"/>
          <a:srcRect r="1782" b="89962"/>
          <a:stretch/>
        </p:blipFill>
        <p:spPr>
          <a:xfrm>
            <a:off x="23763" y="2023110"/>
            <a:ext cx="12144473" cy="553998"/>
          </a:xfrm>
          <a:prstGeom prst="rect">
            <a:avLst/>
          </a:prstGeom>
        </p:spPr>
      </p:pic>
      <p:pic>
        <p:nvPicPr>
          <p:cNvPr id="6" name="Grafik 5">
            <a:extLst>
              <a:ext uri="{FF2B5EF4-FFF2-40B4-BE49-F238E27FC236}">
                <a16:creationId xmlns:a16="http://schemas.microsoft.com/office/drawing/2014/main" id="{8D19BDB0-DD88-3BCE-EEE4-EED5240DA15B}"/>
              </a:ext>
            </a:extLst>
          </p:cNvPr>
          <p:cNvPicPr>
            <a:picLocks noChangeAspect="1"/>
          </p:cNvPicPr>
          <p:nvPr/>
        </p:nvPicPr>
        <p:blipFill>
          <a:blip r:embed="rId3"/>
          <a:srcRect t="89462"/>
          <a:stretch/>
        </p:blipFill>
        <p:spPr>
          <a:xfrm>
            <a:off x="110934" y="3640812"/>
            <a:ext cx="11778057" cy="553998"/>
          </a:xfrm>
          <a:prstGeom prst="rect">
            <a:avLst/>
          </a:prstGeom>
        </p:spPr>
      </p:pic>
    </p:spTree>
    <p:extLst>
      <p:ext uri="{BB962C8B-B14F-4D97-AF65-F5344CB8AC3E}">
        <p14:creationId xmlns:p14="http://schemas.microsoft.com/office/powerpoint/2010/main" val="99160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53464" y="1156522"/>
            <a:ext cx="10793706" cy="2156360"/>
          </a:xfrm>
          <a:prstGeom prst="rect">
            <a:avLst/>
          </a:prstGeom>
          <a:noFill/>
        </p:spPr>
        <p:txBody>
          <a:bodyPr wrap="square" lIns="0" tIns="0" rIns="0" bIns="0" rtlCol="0" anchor="t">
            <a:spAutoFit/>
          </a:bodyPr>
          <a:lstStyle/>
          <a:p>
            <a:pPr>
              <a:lnSpc>
                <a:spcPct val="150000"/>
              </a:lnSpc>
            </a:pPr>
            <a:r>
              <a:rPr lang="de-DE" sz="2400" b="1" i="0" dirty="0">
                <a:solidFill>
                  <a:srgbClr val="F25C05"/>
                </a:solidFill>
                <a:effectLst/>
                <a:latin typeface="Arial" panose="020B0604020202020204" pitchFamily="34" charset="0"/>
              </a:rPr>
              <a:t>Artikel 5 (2) im Grundgesetz</a:t>
            </a:r>
          </a:p>
          <a:p>
            <a:pPr>
              <a:lnSpc>
                <a:spcPct val="150000"/>
              </a:lnSpc>
            </a:pPr>
            <a:r>
              <a:rPr lang="de-DE" sz="2400" dirty="0">
                <a:latin typeface="Arial" panose="020B0604020202020204" pitchFamily="34" charset="0"/>
                <a:cs typeface="Arial" panose="020B0604020202020204" pitchFamily="34" charset="0"/>
              </a:rPr>
              <a:t>Diese Rechte finden ihre Schranken in den </a:t>
            </a:r>
            <a:r>
              <a:rPr lang="de-DE" sz="2400" b="1" dirty="0">
                <a:latin typeface="Arial" panose="020B0604020202020204" pitchFamily="34" charset="0"/>
                <a:cs typeface="Arial" panose="020B0604020202020204" pitchFamily="34" charset="0"/>
              </a:rPr>
              <a:t>Vorschriften der allgemeinen Gesetze</a:t>
            </a:r>
            <a:r>
              <a:rPr lang="de-DE" sz="2400" dirty="0">
                <a:latin typeface="Arial" panose="020B0604020202020204" pitchFamily="34" charset="0"/>
                <a:cs typeface="Arial" panose="020B0604020202020204" pitchFamily="34" charset="0"/>
              </a:rPr>
              <a:t>, den gesetzlichen Bestimmungen zum </a:t>
            </a:r>
            <a:r>
              <a:rPr lang="de-DE" sz="2400" b="1" dirty="0">
                <a:latin typeface="Arial" panose="020B0604020202020204" pitchFamily="34" charset="0"/>
                <a:cs typeface="Arial" panose="020B0604020202020204" pitchFamily="34" charset="0"/>
              </a:rPr>
              <a:t>Schutze der Jugend </a:t>
            </a:r>
            <a:r>
              <a:rPr lang="de-DE" sz="2400" dirty="0">
                <a:latin typeface="Arial" panose="020B0604020202020204" pitchFamily="34" charset="0"/>
                <a:cs typeface="Arial" panose="020B0604020202020204" pitchFamily="34" charset="0"/>
              </a:rPr>
              <a:t>und in dem </a:t>
            </a:r>
            <a:r>
              <a:rPr lang="de-DE" sz="2400" b="1" dirty="0">
                <a:latin typeface="Arial" panose="020B0604020202020204" pitchFamily="34" charset="0"/>
                <a:cs typeface="Arial" panose="020B0604020202020204" pitchFamily="34" charset="0"/>
              </a:rPr>
              <a:t>Recht der persönlichen Ehre</a:t>
            </a:r>
            <a:r>
              <a:rPr lang="de-DE" sz="2400" dirty="0">
                <a:latin typeface="Arial" panose="020B0604020202020204" pitchFamily="34" charset="0"/>
                <a:cs typeface="Arial" panose="020B0604020202020204" pitchFamily="34" charset="0"/>
              </a:rPr>
              <a:t>.</a:t>
            </a:r>
            <a:endParaRPr lang="de-DE" sz="2400" b="1" i="0" dirty="0">
              <a:solidFill>
                <a:schemeClr val="bg1"/>
              </a:solidFill>
              <a:effectLst/>
              <a:latin typeface="Arial" panose="020B0604020202020204" pitchFamily="34" charset="0"/>
              <a:cs typeface="Arial" panose="020B0604020202020204" pitchFamily="34" charset="0"/>
            </a:endParaRP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893" y="648842"/>
            <a:ext cx="1236214" cy="1337749"/>
          </a:xfrm>
          <a:prstGeom prst="rect">
            <a:avLst/>
          </a:prstGeom>
        </p:spPr>
      </p:pic>
      <p:grpSp>
        <p:nvGrpSpPr>
          <p:cNvPr id="3" name="Gruppieren 2">
            <a:extLst>
              <a:ext uri="{FF2B5EF4-FFF2-40B4-BE49-F238E27FC236}">
                <a16:creationId xmlns:a16="http://schemas.microsoft.com/office/drawing/2014/main" id="{F9B4FDD1-4E90-A77A-85A8-0FB1F6DA55AB}"/>
              </a:ext>
            </a:extLst>
          </p:cNvPr>
          <p:cNvGrpSpPr/>
          <p:nvPr/>
        </p:nvGrpSpPr>
        <p:grpSpPr>
          <a:xfrm>
            <a:off x="4788541" y="3466887"/>
            <a:ext cx="2614918" cy="723220"/>
            <a:chOff x="2622391" y="5665188"/>
            <a:chExt cx="4838700" cy="1003386"/>
          </a:xfrm>
        </p:grpSpPr>
        <p:sp>
          <p:nvSpPr>
            <p:cNvPr id="5" name="Rechteck: abgerundete Ecken 4">
              <a:extLst>
                <a:ext uri="{FF2B5EF4-FFF2-40B4-BE49-F238E27FC236}">
                  <a16:creationId xmlns:a16="http://schemas.microsoft.com/office/drawing/2014/main" id="{2EFFEF38-C56B-D038-5476-EF328AE6D07B}"/>
                </a:ext>
              </a:extLst>
            </p:cNvPr>
            <p:cNvSpPr/>
            <p:nvPr/>
          </p:nvSpPr>
          <p:spPr>
            <a:xfrm>
              <a:off x="2622391" y="5751743"/>
              <a:ext cx="4838700"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CDBD7B04-C9B2-8270-9A1B-FA3849A393D1}"/>
                </a:ext>
              </a:extLst>
            </p:cNvPr>
            <p:cNvSpPr txBox="1"/>
            <p:nvPr/>
          </p:nvSpPr>
          <p:spPr>
            <a:xfrm>
              <a:off x="2781144" y="5665188"/>
              <a:ext cx="4521194" cy="854010"/>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000" b="1" kern="0" dirty="0">
                  <a:solidFill>
                    <a:schemeClr val="bg2"/>
                  </a:solidFill>
                  <a:latin typeface="Calibri"/>
                  <a:ea typeface="Lato" charset="0"/>
                  <a:cs typeface="Lato" charset="0"/>
                </a:rPr>
                <a:t>Kurzgesagt:</a:t>
              </a:r>
            </a:p>
          </p:txBody>
        </p:sp>
      </p:grpSp>
      <p:grpSp>
        <p:nvGrpSpPr>
          <p:cNvPr id="17" name="Gruppieren 16">
            <a:extLst>
              <a:ext uri="{FF2B5EF4-FFF2-40B4-BE49-F238E27FC236}">
                <a16:creationId xmlns:a16="http://schemas.microsoft.com/office/drawing/2014/main" id="{A1827783-527B-6784-0BCC-CF930A4D204F}"/>
              </a:ext>
            </a:extLst>
          </p:cNvPr>
          <p:cNvGrpSpPr/>
          <p:nvPr/>
        </p:nvGrpSpPr>
        <p:grpSpPr>
          <a:xfrm>
            <a:off x="815993" y="5452456"/>
            <a:ext cx="10627087" cy="928913"/>
            <a:chOff x="815993" y="5452456"/>
            <a:chExt cx="10627087" cy="928913"/>
          </a:xfrm>
        </p:grpSpPr>
        <p:sp>
          <p:nvSpPr>
            <p:cNvPr id="9" name="Rechteck: abgerundete Ecken 8">
              <a:extLst>
                <a:ext uri="{FF2B5EF4-FFF2-40B4-BE49-F238E27FC236}">
                  <a16:creationId xmlns:a16="http://schemas.microsoft.com/office/drawing/2014/main" id="{F37A3D62-4B89-C8CC-6D19-311F590CF530}"/>
                </a:ext>
              </a:extLst>
            </p:cNvPr>
            <p:cNvSpPr/>
            <p:nvPr/>
          </p:nvSpPr>
          <p:spPr>
            <a:xfrm>
              <a:off x="1616001" y="5464538"/>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Beispiele: Beleidigungen, Verbreitung von Hass, Androhung von Gewalt, Veröffentlichung und Verbreitung von privaten Bildern usw.</a:t>
              </a:r>
            </a:p>
          </p:txBody>
        </p:sp>
        <p:sp>
          <p:nvSpPr>
            <p:cNvPr id="12" name="Rechteck: abgerundete Ecken 11">
              <a:extLst>
                <a:ext uri="{FF2B5EF4-FFF2-40B4-BE49-F238E27FC236}">
                  <a16:creationId xmlns:a16="http://schemas.microsoft.com/office/drawing/2014/main" id="{C0986EDD-9DA2-2063-A3A6-071641C94A1D}"/>
                </a:ext>
              </a:extLst>
            </p:cNvPr>
            <p:cNvSpPr/>
            <p:nvPr/>
          </p:nvSpPr>
          <p:spPr>
            <a:xfrm>
              <a:off x="815993" y="5452456"/>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 name="Gruppieren 15">
            <a:extLst>
              <a:ext uri="{FF2B5EF4-FFF2-40B4-BE49-F238E27FC236}">
                <a16:creationId xmlns:a16="http://schemas.microsoft.com/office/drawing/2014/main" id="{BE972D5E-68A5-20ED-8543-F4703DC02A72}"/>
              </a:ext>
            </a:extLst>
          </p:cNvPr>
          <p:cNvGrpSpPr/>
          <p:nvPr/>
        </p:nvGrpSpPr>
        <p:grpSpPr>
          <a:xfrm>
            <a:off x="815993" y="4508052"/>
            <a:ext cx="10627087" cy="928913"/>
            <a:chOff x="815993" y="4508052"/>
            <a:chExt cx="10627087" cy="928913"/>
          </a:xfrm>
        </p:grpSpPr>
        <p:sp>
          <p:nvSpPr>
            <p:cNvPr id="8" name="Rechteck: abgerundete Ecken 7">
              <a:extLst>
                <a:ext uri="{FF2B5EF4-FFF2-40B4-BE49-F238E27FC236}">
                  <a16:creationId xmlns:a16="http://schemas.microsoft.com/office/drawing/2014/main" id="{306CA4BD-041D-4EBD-27F5-5BD7FE028F90}"/>
                </a:ext>
              </a:extLst>
            </p:cNvPr>
            <p:cNvSpPr/>
            <p:nvPr/>
          </p:nvSpPr>
          <p:spPr>
            <a:xfrm>
              <a:off x="1616001" y="4520134"/>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Meinungs- und Pressefreiheit ist nur okay, wenn die Grundrechte von anderen Personen nicht verletzt werden! </a:t>
              </a:r>
            </a:p>
          </p:txBody>
        </p:sp>
        <p:sp>
          <p:nvSpPr>
            <p:cNvPr id="10" name="Rechteck: abgerundete Ecken 9">
              <a:extLst>
                <a:ext uri="{FF2B5EF4-FFF2-40B4-BE49-F238E27FC236}">
                  <a16:creationId xmlns:a16="http://schemas.microsoft.com/office/drawing/2014/main" id="{1A8F8F80-E413-308D-FA52-FCD92C4DB06F}"/>
                </a:ext>
              </a:extLst>
            </p:cNvPr>
            <p:cNvSpPr/>
            <p:nvPr/>
          </p:nvSpPr>
          <p:spPr>
            <a:xfrm>
              <a:off x="815993" y="4508052"/>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8" name="Grafik 17" descr="Verärgertes Gesicht mit einfarbiger Füllung mit einfarbiger Füllung">
            <a:extLst>
              <a:ext uri="{FF2B5EF4-FFF2-40B4-BE49-F238E27FC236}">
                <a16:creationId xmlns:a16="http://schemas.microsoft.com/office/drawing/2014/main" id="{D5A9FAF6-6A88-3C48-E8D1-D063E195D0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137" y="5505886"/>
            <a:ext cx="809969" cy="809969"/>
          </a:xfrm>
          <a:prstGeom prst="rect">
            <a:avLst/>
          </a:prstGeom>
        </p:spPr>
      </p:pic>
      <p:pic>
        <p:nvPicPr>
          <p:cNvPr id="22" name="Grafik 21" descr="Marke Herz mit einfarbiger Füllung">
            <a:extLst>
              <a:ext uri="{FF2B5EF4-FFF2-40B4-BE49-F238E27FC236}">
                <a16:creationId xmlns:a16="http://schemas.microsoft.com/office/drawing/2014/main" id="{9F141B71-643C-9F9B-6D84-5E53D313BA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985" y="4547457"/>
            <a:ext cx="862184" cy="862184"/>
          </a:xfrm>
          <a:prstGeom prst="rect">
            <a:avLst/>
          </a:prstGeom>
        </p:spPr>
      </p:pic>
    </p:spTree>
    <p:extLst>
      <p:ext uri="{BB962C8B-B14F-4D97-AF65-F5344CB8AC3E}">
        <p14:creationId xmlns:p14="http://schemas.microsoft.com/office/powerpoint/2010/main" val="3541882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53464" y="1156522"/>
            <a:ext cx="10793706" cy="2156360"/>
          </a:xfrm>
          <a:prstGeom prst="rect">
            <a:avLst/>
          </a:prstGeom>
          <a:noFill/>
        </p:spPr>
        <p:txBody>
          <a:bodyPr wrap="square" lIns="0" tIns="0" rIns="0" bIns="0" rtlCol="0" anchor="t">
            <a:spAutoFit/>
          </a:bodyPr>
          <a:lstStyle/>
          <a:p>
            <a:pPr>
              <a:lnSpc>
                <a:spcPct val="150000"/>
              </a:lnSpc>
            </a:pPr>
            <a:r>
              <a:rPr lang="de-DE" sz="2400" b="1" i="0" dirty="0">
                <a:solidFill>
                  <a:srgbClr val="F25C05"/>
                </a:solidFill>
                <a:effectLst/>
                <a:latin typeface="Arial" panose="020B0604020202020204" pitchFamily="34" charset="0"/>
              </a:rPr>
              <a:t>Artikel 5 (2) im Grundgesetz</a:t>
            </a:r>
          </a:p>
          <a:p>
            <a:pPr>
              <a:lnSpc>
                <a:spcPct val="150000"/>
              </a:lnSpc>
            </a:pPr>
            <a:r>
              <a:rPr lang="de-DE" sz="2400" dirty="0">
                <a:latin typeface="Arial" panose="020B0604020202020204" pitchFamily="34" charset="0"/>
                <a:cs typeface="Arial" panose="020B0604020202020204" pitchFamily="34" charset="0"/>
              </a:rPr>
              <a:t>Diese Rechte finden ihre Schranken in den </a:t>
            </a:r>
            <a:r>
              <a:rPr lang="de-DE" sz="2400" b="1" dirty="0">
                <a:latin typeface="Arial" panose="020B0604020202020204" pitchFamily="34" charset="0"/>
                <a:cs typeface="Arial" panose="020B0604020202020204" pitchFamily="34" charset="0"/>
              </a:rPr>
              <a:t>Vorschriften der allgemeinen Gesetze</a:t>
            </a:r>
            <a:r>
              <a:rPr lang="de-DE" sz="2400" dirty="0">
                <a:latin typeface="Arial" panose="020B0604020202020204" pitchFamily="34" charset="0"/>
                <a:cs typeface="Arial" panose="020B0604020202020204" pitchFamily="34" charset="0"/>
              </a:rPr>
              <a:t>, den gesetzlichen Bestimmungen zum </a:t>
            </a:r>
            <a:r>
              <a:rPr lang="de-DE" sz="2400" b="1" dirty="0">
                <a:latin typeface="Arial" panose="020B0604020202020204" pitchFamily="34" charset="0"/>
                <a:cs typeface="Arial" panose="020B0604020202020204" pitchFamily="34" charset="0"/>
              </a:rPr>
              <a:t>Schutze der Jugend </a:t>
            </a:r>
            <a:r>
              <a:rPr lang="de-DE" sz="2400" dirty="0">
                <a:latin typeface="Arial" panose="020B0604020202020204" pitchFamily="34" charset="0"/>
                <a:cs typeface="Arial" panose="020B0604020202020204" pitchFamily="34" charset="0"/>
              </a:rPr>
              <a:t>und in dem </a:t>
            </a:r>
            <a:r>
              <a:rPr lang="de-DE" sz="2400" b="1" dirty="0">
                <a:latin typeface="Arial" panose="020B0604020202020204" pitchFamily="34" charset="0"/>
                <a:cs typeface="Arial" panose="020B0604020202020204" pitchFamily="34" charset="0"/>
              </a:rPr>
              <a:t>Recht der persönlichen Ehre</a:t>
            </a:r>
            <a:r>
              <a:rPr lang="de-DE" sz="2400" dirty="0">
                <a:latin typeface="Arial" panose="020B0604020202020204" pitchFamily="34" charset="0"/>
                <a:cs typeface="Arial" panose="020B0604020202020204" pitchFamily="34" charset="0"/>
              </a:rPr>
              <a:t>.</a:t>
            </a:r>
            <a:endParaRPr lang="de-DE" sz="2400" b="1" i="0" dirty="0">
              <a:solidFill>
                <a:schemeClr val="bg1"/>
              </a:solidFill>
              <a:effectLst/>
              <a:latin typeface="Arial" panose="020B0604020202020204" pitchFamily="34" charset="0"/>
              <a:cs typeface="Arial" panose="020B0604020202020204" pitchFamily="34" charset="0"/>
            </a:endParaRP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893" y="648842"/>
            <a:ext cx="1236214" cy="1337749"/>
          </a:xfrm>
          <a:prstGeom prst="rect">
            <a:avLst/>
          </a:prstGeom>
        </p:spPr>
      </p:pic>
      <p:grpSp>
        <p:nvGrpSpPr>
          <p:cNvPr id="3" name="Gruppieren 2">
            <a:extLst>
              <a:ext uri="{FF2B5EF4-FFF2-40B4-BE49-F238E27FC236}">
                <a16:creationId xmlns:a16="http://schemas.microsoft.com/office/drawing/2014/main" id="{F9B4FDD1-4E90-A77A-85A8-0FB1F6DA55AB}"/>
              </a:ext>
            </a:extLst>
          </p:cNvPr>
          <p:cNvGrpSpPr/>
          <p:nvPr/>
        </p:nvGrpSpPr>
        <p:grpSpPr>
          <a:xfrm>
            <a:off x="4788541" y="3466887"/>
            <a:ext cx="2614918" cy="723220"/>
            <a:chOff x="2622391" y="5665188"/>
            <a:chExt cx="4838700" cy="1003386"/>
          </a:xfrm>
        </p:grpSpPr>
        <p:sp>
          <p:nvSpPr>
            <p:cNvPr id="5" name="Rechteck: abgerundete Ecken 4">
              <a:extLst>
                <a:ext uri="{FF2B5EF4-FFF2-40B4-BE49-F238E27FC236}">
                  <a16:creationId xmlns:a16="http://schemas.microsoft.com/office/drawing/2014/main" id="{2EFFEF38-C56B-D038-5476-EF328AE6D07B}"/>
                </a:ext>
              </a:extLst>
            </p:cNvPr>
            <p:cNvSpPr/>
            <p:nvPr/>
          </p:nvSpPr>
          <p:spPr>
            <a:xfrm>
              <a:off x="2622391" y="5751743"/>
              <a:ext cx="4838700"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CDBD7B04-C9B2-8270-9A1B-FA3849A393D1}"/>
                </a:ext>
              </a:extLst>
            </p:cNvPr>
            <p:cNvSpPr txBox="1"/>
            <p:nvPr/>
          </p:nvSpPr>
          <p:spPr>
            <a:xfrm>
              <a:off x="2781144" y="5665188"/>
              <a:ext cx="4521194" cy="854010"/>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000" b="1" kern="0" dirty="0">
                  <a:solidFill>
                    <a:schemeClr val="bg2"/>
                  </a:solidFill>
                  <a:latin typeface="Calibri"/>
                  <a:ea typeface="Lato" charset="0"/>
                  <a:cs typeface="Lato" charset="0"/>
                </a:rPr>
                <a:t>Kurzgesagt:</a:t>
              </a:r>
            </a:p>
          </p:txBody>
        </p:sp>
      </p:grpSp>
      <p:grpSp>
        <p:nvGrpSpPr>
          <p:cNvPr id="17" name="Gruppieren 16">
            <a:extLst>
              <a:ext uri="{FF2B5EF4-FFF2-40B4-BE49-F238E27FC236}">
                <a16:creationId xmlns:a16="http://schemas.microsoft.com/office/drawing/2014/main" id="{A1827783-527B-6784-0BCC-CF930A4D204F}"/>
              </a:ext>
            </a:extLst>
          </p:cNvPr>
          <p:cNvGrpSpPr/>
          <p:nvPr/>
        </p:nvGrpSpPr>
        <p:grpSpPr>
          <a:xfrm>
            <a:off x="815993" y="5452456"/>
            <a:ext cx="10627087" cy="928913"/>
            <a:chOff x="815993" y="5452456"/>
            <a:chExt cx="10627087" cy="928913"/>
          </a:xfrm>
        </p:grpSpPr>
        <p:sp>
          <p:nvSpPr>
            <p:cNvPr id="9" name="Rechteck: abgerundete Ecken 8">
              <a:extLst>
                <a:ext uri="{FF2B5EF4-FFF2-40B4-BE49-F238E27FC236}">
                  <a16:creationId xmlns:a16="http://schemas.microsoft.com/office/drawing/2014/main" id="{F37A3D62-4B89-C8CC-6D19-311F590CF530}"/>
                </a:ext>
              </a:extLst>
            </p:cNvPr>
            <p:cNvSpPr/>
            <p:nvPr/>
          </p:nvSpPr>
          <p:spPr>
            <a:xfrm>
              <a:off x="1616001" y="5464538"/>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Beispiele: Beleidigungen, Verbreitung von Hass, Androhung von Gewalt, Veröffentlichung und Verbreitung von privaten Bildern usw.</a:t>
              </a:r>
            </a:p>
          </p:txBody>
        </p:sp>
        <p:sp>
          <p:nvSpPr>
            <p:cNvPr id="12" name="Rechteck: abgerundete Ecken 11">
              <a:extLst>
                <a:ext uri="{FF2B5EF4-FFF2-40B4-BE49-F238E27FC236}">
                  <a16:creationId xmlns:a16="http://schemas.microsoft.com/office/drawing/2014/main" id="{C0986EDD-9DA2-2063-A3A6-071641C94A1D}"/>
                </a:ext>
              </a:extLst>
            </p:cNvPr>
            <p:cNvSpPr/>
            <p:nvPr/>
          </p:nvSpPr>
          <p:spPr>
            <a:xfrm>
              <a:off x="815993" y="5452456"/>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 name="Gruppieren 15">
            <a:extLst>
              <a:ext uri="{FF2B5EF4-FFF2-40B4-BE49-F238E27FC236}">
                <a16:creationId xmlns:a16="http://schemas.microsoft.com/office/drawing/2014/main" id="{BE972D5E-68A5-20ED-8543-F4703DC02A72}"/>
              </a:ext>
            </a:extLst>
          </p:cNvPr>
          <p:cNvGrpSpPr/>
          <p:nvPr/>
        </p:nvGrpSpPr>
        <p:grpSpPr>
          <a:xfrm>
            <a:off x="815993" y="4508052"/>
            <a:ext cx="10627087" cy="928913"/>
            <a:chOff x="815993" y="4508052"/>
            <a:chExt cx="10627087" cy="928913"/>
          </a:xfrm>
        </p:grpSpPr>
        <p:sp>
          <p:nvSpPr>
            <p:cNvPr id="8" name="Rechteck: abgerundete Ecken 7">
              <a:extLst>
                <a:ext uri="{FF2B5EF4-FFF2-40B4-BE49-F238E27FC236}">
                  <a16:creationId xmlns:a16="http://schemas.microsoft.com/office/drawing/2014/main" id="{306CA4BD-041D-4EBD-27F5-5BD7FE028F90}"/>
                </a:ext>
              </a:extLst>
            </p:cNvPr>
            <p:cNvSpPr/>
            <p:nvPr/>
          </p:nvSpPr>
          <p:spPr>
            <a:xfrm>
              <a:off x="1616001" y="4520134"/>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Meinungs- und Pressefreiheit ist okay, wenn die Grundrechte von anderen Personen nicht verletzt werden! Ansonsten können sie strafbar sein.</a:t>
              </a:r>
            </a:p>
          </p:txBody>
        </p:sp>
        <p:sp>
          <p:nvSpPr>
            <p:cNvPr id="10" name="Rechteck: abgerundete Ecken 9">
              <a:extLst>
                <a:ext uri="{FF2B5EF4-FFF2-40B4-BE49-F238E27FC236}">
                  <a16:creationId xmlns:a16="http://schemas.microsoft.com/office/drawing/2014/main" id="{1A8F8F80-E413-308D-FA52-FCD92C4DB06F}"/>
                </a:ext>
              </a:extLst>
            </p:cNvPr>
            <p:cNvSpPr/>
            <p:nvPr/>
          </p:nvSpPr>
          <p:spPr>
            <a:xfrm>
              <a:off x="815993" y="4508052"/>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8" name="Grafik 17" descr="Verärgertes Gesicht mit einfarbiger Füllung mit einfarbiger Füllung">
            <a:extLst>
              <a:ext uri="{FF2B5EF4-FFF2-40B4-BE49-F238E27FC236}">
                <a16:creationId xmlns:a16="http://schemas.microsoft.com/office/drawing/2014/main" id="{D5A9FAF6-6A88-3C48-E8D1-D063E195D0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137" y="5505886"/>
            <a:ext cx="809969" cy="809969"/>
          </a:xfrm>
          <a:prstGeom prst="rect">
            <a:avLst/>
          </a:prstGeom>
        </p:spPr>
      </p:pic>
      <p:pic>
        <p:nvPicPr>
          <p:cNvPr id="22" name="Grafik 21" descr="Marke Herz mit einfarbiger Füllung">
            <a:extLst>
              <a:ext uri="{FF2B5EF4-FFF2-40B4-BE49-F238E27FC236}">
                <a16:creationId xmlns:a16="http://schemas.microsoft.com/office/drawing/2014/main" id="{9F141B71-643C-9F9B-6D84-5E53D313BA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985" y="4547457"/>
            <a:ext cx="862184" cy="862184"/>
          </a:xfrm>
          <a:prstGeom prst="rect">
            <a:avLst/>
          </a:prstGeom>
        </p:spPr>
      </p:pic>
      <p:sp>
        <p:nvSpPr>
          <p:cNvPr id="13" name="Rechteck 12">
            <a:extLst>
              <a:ext uri="{FF2B5EF4-FFF2-40B4-BE49-F238E27FC236}">
                <a16:creationId xmlns:a16="http://schemas.microsoft.com/office/drawing/2014/main" id="{EBBB4D5E-8150-2EDB-D7A9-D3C7837C0585}"/>
              </a:ext>
            </a:extLst>
          </p:cNvPr>
          <p:cNvSpPr/>
          <p:nvPr/>
        </p:nvSpPr>
        <p:spPr>
          <a:xfrm>
            <a:off x="-104775" y="-114300"/>
            <a:ext cx="12401550" cy="7086600"/>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641CBF4-7338-58FF-5E1F-F8F165307E6C}"/>
              </a:ext>
            </a:extLst>
          </p:cNvPr>
          <p:cNvSpPr/>
          <p:nvPr/>
        </p:nvSpPr>
        <p:spPr>
          <a:xfrm rot="21113370">
            <a:off x="1925360" y="2572084"/>
            <a:ext cx="8244425" cy="17475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solidFill>
                  <a:srgbClr val="FFFFFF"/>
                </a:solidFill>
                <a:latin typeface="Arial" panose="020B0604020202020204" pitchFamily="34" charset="0"/>
                <a:cs typeface="Arial" panose="020B0604020202020204" pitchFamily="34" charset="0"/>
              </a:rPr>
              <a:t>Gilt auch im Internet! </a:t>
            </a:r>
          </a:p>
        </p:txBody>
      </p:sp>
    </p:spTree>
    <p:extLst>
      <p:ext uri="{BB962C8B-B14F-4D97-AF65-F5344CB8AC3E}">
        <p14:creationId xmlns:p14="http://schemas.microsoft.com/office/powerpoint/2010/main" val="1273935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4331970" cy="525886"/>
          </a:xfrm>
          <a:prstGeom prst="rect">
            <a:avLst/>
          </a:prstGeom>
          <a:solidFill>
            <a:schemeClr val="bg1"/>
          </a:solidFill>
          <a:effectLst>
            <a:outerShdw blurRad="50800" dist="38100" dir="2700000" algn="tl" rotWithShape="0">
              <a:prstClr val="black">
                <a:alpha val="40000"/>
              </a:prstClr>
            </a:outerShdw>
          </a:effectLst>
        </p:spPr>
        <p:txBody>
          <a:bodyPr wrap="squar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Gallery Walk – Was darf ich sagen?</a:t>
            </a:r>
          </a:p>
        </p:txBody>
      </p:sp>
      <p:sp>
        <p:nvSpPr>
          <p:cNvPr id="2" name="Rechteck 1">
            <a:extLst>
              <a:ext uri="{FF2B5EF4-FFF2-40B4-BE49-F238E27FC236}">
                <a16:creationId xmlns:a16="http://schemas.microsoft.com/office/drawing/2014/main" id="{B38EEEE0-B49A-011E-3472-B4E195D53E56}"/>
              </a:ext>
            </a:extLst>
          </p:cNvPr>
          <p:cNvSpPr/>
          <p:nvPr/>
        </p:nvSpPr>
        <p:spPr>
          <a:xfrm>
            <a:off x="2279738" y="1253485"/>
            <a:ext cx="713983" cy="5258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40BBFD7-DF95-B64F-43F8-89212F8315C7}"/>
              </a:ext>
            </a:extLst>
          </p:cNvPr>
          <p:cNvSpPr txBox="1"/>
          <p:nvPr/>
        </p:nvSpPr>
        <p:spPr>
          <a:xfrm>
            <a:off x="647700" y="1502372"/>
            <a:ext cx="4571764" cy="55399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b="1" kern="0" dirty="0">
                <a:solidFill>
                  <a:srgbClr val="35528C"/>
                </a:solidFill>
                <a:latin typeface="Calibri"/>
                <a:ea typeface="Lato" charset="0"/>
                <a:cs typeface="Lato" charset="0"/>
              </a:rPr>
              <a:t>Aufgabe (Gallery Walk):</a:t>
            </a:r>
            <a:endParaRPr kumimoji="0" lang="de-DE" sz="3600" b="1" i="0" u="none" strike="noStrike" kern="0" cap="none" spc="0" normalizeH="0" baseline="0" noProof="0" dirty="0">
              <a:ln>
                <a:noFill/>
              </a:ln>
              <a:solidFill>
                <a:srgbClr val="35528C"/>
              </a:solidFill>
              <a:effectLst/>
              <a:uLnTx/>
              <a:uFillTx/>
              <a:latin typeface="Calibri"/>
              <a:ea typeface="Lato" charset="0"/>
              <a:cs typeface="Lato" charset="0"/>
            </a:endParaRPr>
          </a:p>
        </p:txBody>
      </p:sp>
      <p:sp>
        <p:nvSpPr>
          <p:cNvPr id="6" name="Textfeld 5">
            <a:extLst>
              <a:ext uri="{FF2B5EF4-FFF2-40B4-BE49-F238E27FC236}">
                <a16:creationId xmlns:a16="http://schemas.microsoft.com/office/drawing/2014/main" id="{D1E18818-02B5-A17B-9821-E76B04CA480C}"/>
              </a:ext>
            </a:extLst>
          </p:cNvPr>
          <p:cNvSpPr txBox="1"/>
          <p:nvPr/>
        </p:nvSpPr>
        <p:spPr>
          <a:xfrm>
            <a:off x="647700" y="2578226"/>
            <a:ext cx="11456670" cy="384721"/>
          </a:xfrm>
          <a:prstGeom prst="rect">
            <a:avLst/>
          </a:prstGeom>
          <a:noFill/>
        </p:spPr>
        <p:txBody>
          <a:bodyPr wrap="square" lIns="0" tIns="0" rIns="0" bIns="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de-DE" sz="2500" kern="0" dirty="0">
                <a:solidFill>
                  <a:srgbClr val="35528C"/>
                </a:solidFill>
                <a:latin typeface="Calibri"/>
                <a:ea typeface="Source Sans Pro"/>
                <a:cs typeface="Source Sans Pro" charset="0"/>
              </a:rPr>
              <a:t>2. Entscheide für dich! Welche Aussage ist: </a:t>
            </a:r>
          </a:p>
        </p:txBody>
      </p:sp>
      <p:sp>
        <p:nvSpPr>
          <p:cNvPr id="3" name="Textfeld 2">
            <a:extLst>
              <a:ext uri="{FF2B5EF4-FFF2-40B4-BE49-F238E27FC236}">
                <a16:creationId xmlns:a16="http://schemas.microsoft.com/office/drawing/2014/main" id="{493085D9-734E-56C8-4550-02B741ADC326}"/>
              </a:ext>
            </a:extLst>
          </p:cNvPr>
          <p:cNvSpPr txBox="1"/>
          <p:nvPr/>
        </p:nvSpPr>
        <p:spPr>
          <a:xfrm>
            <a:off x="647700" y="2085784"/>
            <a:ext cx="11868150" cy="384721"/>
          </a:xfrm>
          <a:prstGeom prst="rect">
            <a:avLst/>
          </a:prstGeom>
          <a:noFill/>
        </p:spPr>
        <p:txBody>
          <a:bodyPr wrap="square" lIns="0" tIns="0" rIns="0" bIns="0" rtlCol="0" anchor="t">
            <a:spAutoFit/>
          </a:bodyPr>
          <a:lstStyle/>
          <a:p>
            <a:pPr marR="0" lvl="0" algn="l" defTabSz="914400" rtl="0" eaLnBrk="1" fontAlgn="auto" latinLnBrk="0" hangingPunct="1">
              <a:lnSpc>
                <a:spcPct val="100000"/>
              </a:lnSpc>
              <a:spcBef>
                <a:spcPts val="0"/>
              </a:spcBef>
              <a:spcAft>
                <a:spcPts val="1800"/>
              </a:spcAft>
              <a:buClrTx/>
              <a:buSzTx/>
              <a:tabLst/>
              <a:defRPr/>
            </a:pPr>
            <a:r>
              <a:rPr lang="de-DE" sz="2500" kern="0" dirty="0">
                <a:solidFill>
                  <a:srgbClr val="35528C"/>
                </a:solidFill>
                <a:latin typeface="Calibri"/>
                <a:ea typeface="Source Sans Pro"/>
                <a:cs typeface="Source Sans Pro" charset="0"/>
              </a:rPr>
              <a:t>1. Im Raum wurden verschiedene Zettel mit bestimmten Aussagen aufgehangen.</a:t>
            </a:r>
            <a:endParaRPr kumimoji="0" lang="de-DE" sz="2500" i="0" u="none" strike="noStrike" kern="0" cap="none" spc="0" normalizeH="0" baseline="0" noProof="0" dirty="0">
              <a:ln>
                <a:noFill/>
              </a:ln>
              <a:solidFill>
                <a:srgbClr val="35528C"/>
              </a:solidFill>
              <a:effectLst/>
              <a:uLnTx/>
              <a:uFillTx/>
              <a:latin typeface="Calibri"/>
              <a:ea typeface="Source Sans Pro" charset="0"/>
              <a:cs typeface="Source Sans Pro" charset="0"/>
            </a:endParaRPr>
          </a:p>
        </p:txBody>
      </p:sp>
      <p:grpSp>
        <p:nvGrpSpPr>
          <p:cNvPr id="23" name="Gruppieren 22">
            <a:extLst>
              <a:ext uri="{FF2B5EF4-FFF2-40B4-BE49-F238E27FC236}">
                <a16:creationId xmlns:a16="http://schemas.microsoft.com/office/drawing/2014/main" id="{6CD24D11-5DD4-909B-14DD-C94B6C549817}"/>
              </a:ext>
            </a:extLst>
          </p:cNvPr>
          <p:cNvGrpSpPr/>
          <p:nvPr/>
        </p:nvGrpSpPr>
        <p:grpSpPr>
          <a:xfrm>
            <a:off x="415291" y="3221749"/>
            <a:ext cx="3756659" cy="3159620"/>
            <a:chOff x="415291" y="3221749"/>
            <a:chExt cx="3756659" cy="3159620"/>
          </a:xfrm>
        </p:grpSpPr>
        <p:pic>
          <p:nvPicPr>
            <p:cNvPr id="14" name="Grafik 13" descr="Ein Bild, das Schwarz, Dunkelheit, Schwarzweiß, Nacht enthält.&#10;&#10;KI-generierte Inhalte können fehlerhaft sein.">
              <a:extLst>
                <a:ext uri="{FF2B5EF4-FFF2-40B4-BE49-F238E27FC236}">
                  <a16:creationId xmlns:a16="http://schemas.microsoft.com/office/drawing/2014/main" id="{0D179786-A13B-78F3-544F-0A9470F16C85}"/>
                </a:ext>
              </a:extLst>
            </p:cNvPr>
            <p:cNvPicPr>
              <a:picLocks noChangeAspect="1"/>
            </p:cNvPicPr>
            <p:nvPr/>
          </p:nvPicPr>
          <p:blipFill>
            <a:blip r:embed="rId3">
              <a:extLst>
                <a:ext uri="{28A0092B-C50C-407E-A947-70E740481C1C}">
                  <a14:useLocalDpi xmlns:a14="http://schemas.microsoft.com/office/drawing/2010/main" val="0"/>
                </a:ext>
              </a:extLst>
            </a:blip>
            <a:srcRect l="24272" t="29986" r="62648" b="52144"/>
            <a:stretch/>
          </p:blipFill>
          <p:spPr>
            <a:xfrm>
              <a:off x="777240" y="5155818"/>
              <a:ext cx="1268730" cy="1225551"/>
            </a:xfrm>
            <a:prstGeom prst="rect">
              <a:avLst/>
            </a:prstGeom>
          </p:spPr>
        </p:pic>
        <p:sp>
          <p:nvSpPr>
            <p:cNvPr id="10" name="Rechteck: abgerundete Ecken 9">
              <a:extLst>
                <a:ext uri="{FF2B5EF4-FFF2-40B4-BE49-F238E27FC236}">
                  <a16:creationId xmlns:a16="http://schemas.microsoft.com/office/drawing/2014/main" id="{1E3F9335-1078-8C52-AA95-45F3F724AB1B}"/>
                </a:ext>
              </a:extLst>
            </p:cNvPr>
            <p:cNvSpPr/>
            <p:nvPr/>
          </p:nvSpPr>
          <p:spPr>
            <a:xfrm>
              <a:off x="415291" y="3221749"/>
              <a:ext cx="3756659" cy="2382766"/>
            </a:xfrm>
            <a:prstGeom prst="roundRect">
              <a:avLst/>
            </a:prstGeom>
            <a:solidFill>
              <a:srgbClr val="48C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a:solidFill>
                    <a:srgbClr val="FFFFFF"/>
                  </a:solidFill>
                  <a:ea typeface="Source Sans Pro"/>
                  <a:cs typeface="Source Sans Pro" charset="0"/>
                </a:rPr>
                <a:t>Eine frei </a:t>
              </a:r>
              <a:r>
                <a:rPr lang="de-DE" sz="2400" b="1" kern="0" dirty="0" err="1">
                  <a:solidFill>
                    <a:srgbClr val="FFFFFF"/>
                  </a:solidFill>
                  <a:ea typeface="Source Sans Pro"/>
                  <a:cs typeface="Source Sans Pro" charset="0"/>
                </a:rPr>
                <a:t>äußerbare</a:t>
              </a:r>
              <a:r>
                <a:rPr lang="de-DE" sz="2400" b="1" kern="0" dirty="0">
                  <a:solidFill>
                    <a:srgbClr val="FFFFFF"/>
                  </a:solidFill>
                  <a:ea typeface="Source Sans Pro"/>
                  <a:cs typeface="Source Sans Pro" charset="0"/>
                </a:rPr>
                <a:t> Meinung: </a:t>
              </a:r>
              <a:br>
                <a:rPr lang="de-DE" sz="2400" b="1" kern="0" dirty="0">
                  <a:solidFill>
                    <a:srgbClr val="FFFFFF"/>
                  </a:solidFill>
                  <a:ea typeface="Source Sans Pro"/>
                  <a:cs typeface="Source Sans Pro" charset="0"/>
                </a:rPr>
              </a:br>
              <a:r>
                <a:rPr lang="de-DE" sz="2400" kern="0" dirty="0">
                  <a:solidFill>
                    <a:srgbClr val="FFFFFF"/>
                  </a:solidFill>
                  <a:ea typeface="Source Sans Pro"/>
                  <a:cs typeface="Source Sans Pro" charset="0"/>
                </a:rPr>
                <a:t>durch das Grundgesetz gedeckte Aussage</a:t>
              </a:r>
              <a:endParaRPr lang="de-DE" sz="2400" b="1" kern="0" dirty="0">
                <a:solidFill>
                  <a:srgbClr val="FFFFFF"/>
                </a:solidFill>
                <a:ea typeface="Source Sans Pro"/>
                <a:cs typeface="Source Sans Pro" charset="0"/>
              </a:endParaRPr>
            </a:p>
          </p:txBody>
        </p:sp>
        <p:sp>
          <p:nvSpPr>
            <p:cNvPr id="20" name="Ellipse 19">
              <a:extLst>
                <a:ext uri="{FF2B5EF4-FFF2-40B4-BE49-F238E27FC236}">
                  <a16:creationId xmlns:a16="http://schemas.microsoft.com/office/drawing/2014/main" id="{DCED5810-D763-1A59-F7F5-F73BE0CD7311}"/>
                </a:ext>
              </a:extLst>
            </p:cNvPr>
            <p:cNvSpPr/>
            <p:nvPr/>
          </p:nvSpPr>
          <p:spPr>
            <a:xfrm>
              <a:off x="2034540" y="5921359"/>
              <a:ext cx="457201" cy="43776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48CC5A"/>
                </a:solidFill>
              </a:endParaRPr>
            </a:p>
          </p:txBody>
        </p:sp>
      </p:grpSp>
      <p:grpSp>
        <p:nvGrpSpPr>
          <p:cNvPr id="24" name="Gruppieren 23">
            <a:extLst>
              <a:ext uri="{FF2B5EF4-FFF2-40B4-BE49-F238E27FC236}">
                <a16:creationId xmlns:a16="http://schemas.microsoft.com/office/drawing/2014/main" id="{E2D391B1-E466-2809-3B28-FA6891752B9A}"/>
              </a:ext>
            </a:extLst>
          </p:cNvPr>
          <p:cNvGrpSpPr/>
          <p:nvPr/>
        </p:nvGrpSpPr>
        <p:grpSpPr>
          <a:xfrm>
            <a:off x="4263393" y="3221749"/>
            <a:ext cx="3756659" cy="3491476"/>
            <a:chOff x="4263393" y="3221749"/>
            <a:chExt cx="3756659" cy="3491476"/>
          </a:xfrm>
        </p:grpSpPr>
        <p:pic>
          <p:nvPicPr>
            <p:cNvPr id="16" name="Grafik 15" descr="Ein Bild, das Schwarz, Dunkelheit, Schwarzweiß, Nacht enthält.&#10;&#10;KI-generierte Inhalte können fehlerhaft sein.">
              <a:extLst>
                <a:ext uri="{FF2B5EF4-FFF2-40B4-BE49-F238E27FC236}">
                  <a16:creationId xmlns:a16="http://schemas.microsoft.com/office/drawing/2014/main" id="{45FD1F7F-1AF5-DA22-6238-76CE3BB76229}"/>
                </a:ext>
              </a:extLst>
            </p:cNvPr>
            <p:cNvPicPr>
              <a:picLocks noChangeAspect="1"/>
            </p:cNvPicPr>
            <p:nvPr/>
          </p:nvPicPr>
          <p:blipFill>
            <a:blip r:embed="rId3">
              <a:extLst>
                <a:ext uri="{28A0092B-C50C-407E-A947-70E740481C1C}">
                  <a14:useLocalDpi xmlns:a14="http://schemas.microsoft.com/office/drawing/2010/main" val="0"/>
                </a:ext>
              </a:extLst>
            </a:blip>
            <a:srcRect l="47839" t="23666" r="40964" b="60334"/>
            <a:stretch/>
          </p:blipFill>
          <p:spPr>
            <a:xfrm>
              <a:off x="6096000" y="5604515"/>
              <a:ext cx="1086088" cy="1097280"/>
            </a:xfrm>
            <a:prstGeom prst="rect">
              <a:avLst/>
            </a:prstGeom>
          </p:spPr>
        </p:pic>
        <p:sp>
          <p:nvSpPr>
            <p:cNvPr id="11" name="Rechteck: abgerundete Ecken 10">
              <a:extLst>
                <a:ext uri="{FF2B5EF4-FFF2-40B4-BE49-F238E27FC236}">
                  <a16:creationId xmlns:a16="http://schemas.microsoft.com/office/drawing/2014/main" id="{E85BCC4C-A113-4485-3F19-CA4C8A5AF43C}"/>
                </a:ext>
              </a:extLst>
            </p:cNvPr>
            <p:cNvSpPr/>
            <p:nvPr/>
          </p:nvSpPr>
          <p:spPr>
            <a:xfrm>
              <a:off x="4263393" y="3221749"/>
              <a:ext cx="3756659" cy="2847581"/>
            </a:xfrm>
            <a:prstGeom prst="roundRect">
              <a:avLst/>
            </a:prstGeom>
            <a:solidFill>
              <a:srgbClr val="F25C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a:solidFill>
                    <a:srgbClr val="FFFFFF"/>
                  </a:solidFill>
                  <a:ea typeface="Source Sans Pro"/>
                  <a:cs typeface="Source Sans Pro" charset="0"/>
                </a:rPr>
                <a:t>Eine grenzwertige Aussage: </a:t>
              </a:r>
              <a:br>
                <a:rPr lang="de-DE" sz="2400" b="1" kern="0" dirty="0">
                  <a:solidFill>
                    <a:srgbClr val="FFFFFF"/>
                  </a:solidFill>
                  <a:ea typeface="Source Sans Pro"/>
                  <a:cs typeface="Source Sans Pro" charset="0"/>
                </a:rPr>
              </a:br>
              <a:r>
                <a:rPr lang="de-DE" sz="2400" kern="0" dirty="0">
                  <a:solidFill>
                    <a:srgbClr val="FFFFFF"/>
                  </a:solidFill>
                  <a:ea typeface="Source Sans Pro"/>
                  <a:cs typeface="Source Sans Pro" charset="0"/>
                </a:rPr>
                <a:t>provokant, pauschalisierend oder missverständlich, aber nicht eindeutig strafbar oder verboten</a:t>
              </a:r>
              <a:endParaRPr lang="de-DE" sz="2400" b="1" kern="0" dirty="0">
                <a:solidFill>
                  <a:srgbClr val="FFFFFF"/>
                </a:solidFill>
                <a:ea typeface="Source Sans Pro"/>
                <a:cs typeface="Source Sans Pro" charset="0"/>
                <a:sym typeface="Wingdings" panose="05000000000000000000" pitchFamily="2" charset="2"/>
              </a:endParaRPr>
            </a:p>
          </p:txBody>
        </p:sp>
        <p:sp>
          <p:nvSpPr>
            <p:cNvPr id="19" name="Ellipse 18">
              <a:extLst>
                <a:ext uri="{FF2B5EF4-FFF2-40B4-BE49-F238E27FC236}">
                  <a16:creationId xmlns:a16="http://schemas.microsoft.com/office/drawing/2014/main" id="{EF385D67-5BE6-85F8-DB99-CD4A3B5BF20E}"/>
                </a:ext>
              </a:extLst>
            </p:cNvPr>
            <p:cNvSpPr/>
            <p:nvPr/>
          </p:nvSpPr>
          <p:spPr>
            <a:xfrm>
              <a:off x="5615937" y="6275456"/>
              <a:ext cx="457201" cy="4377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E717C236-A621-697A-8637-70400C1A666F}"/>
                </a:ext>
              </a:extLst>
            </p:cNvPr>
            <p:cNvSpPr/>
            <p:nvPr/>
          </p:nvSpPr>
          <p:spPr>
            <a:xfrm>
              <a:off x="5593077" y="6264026"/>
              <a:ext cx="457201" cy="43776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5" name="Gruppieren 24">
            <a:extLst>
              <a:ext uri="{FF2B5EF4-FFF2-40B4-BE49-F238E27FC236}">
                <a16:creationId xmlns:a16="http://schemas.microsoft.com/office/drawing/2014/main" id="{6A5270F9-9C3D-319E-BDCA-C588C1EBC70A}"/>
              </a:ext>
            </a:extLst>
          </p:cNvPr>
          <p:cNvGrpSpPr/>
          <p:nvPr/>
        </p:nvGrpSpPr>
        <p:grpSpPr>
          <a:xfrm>
            <a:off x="8111495" y="2632899"/>
            <a:ext cx="3756659" cy="3870771"/>
            <a:chOff x="8111495" y="2632899"/>
            <a:chExt cx="3756659" cy="3870771"/>
          </a:xfrm>
        </p:grpSpPr>
        <p:pic>
          <p:nvPicPr>
            <p:cNvPr id="18" name="Grafik 17" descr="Ein Bild, das Schwarz, Dunkelheit, Schwarzweiß, Nacht enthält.&#10;&#10;KI-generierte Inhalte können fehlerhaft sein.">
              <a:extLst>
                <a:ext uri="{FF2B5EF4-FFF2-40B4-BE49-F238E27FC236}">
                  <a16:creationId xmlns:a16="http://schemas.microsoft.com/office/drawing/2014/main" id="{D334AEC8-2028-F982-9F09-489B795BDE82}"/>
                </a:ext>
              </a:extLst>
            </p:cNvPr>
            <p:cNvPicPr>
              <a:picLocks noChangeAspect="1"/>
            </p:cNvPicPr>
            <p:nvPr/>
          </p:nvPicPr>
          <p:blipFill>
            <a:blip r:embed="rId3">
              <a:extLst>
                <a:ext uri="{28A0092B-C50C-407E-A947-70E740481C1C}">
                  <a14:useLocalDpi xmlns:a14="http://schemas.microsoft.com/office/drawing/2010/main" val="0"/>
                </a:ext>
              </a:extLst>
            </a:blip>
            <a:srcRect l="58681" t="39833" r="29222" b="48500"/>
            <a:stretch/>
          </p:blipFill>
          <p:spPr>
            <a:xfrm>
              <a:off x="8816339" y="2702445"/>
              <a:ext cx="1173485" cy="800100"/>
            </a:xfrm>
            <a:prstGeom prst="rect">
              <a:avLst/>
            </a:prstGeom>
          </p:spPr>
        </p:pic>
        <p:sp>
          <p:nvSpPr>
            <p:cNvPr id="12" name="Rechteck: abgerundete Ecken 11">
              <a:extLst>
                <a:ext uri="{FF2B5EF4-FFF2-40B4-BE49-F238E27FC236}">
                  <a16:creationId xmlns:a16="http://schemas.microsoft.com/office/drawing/2014/main" id="{27A206A2-E3AC-5E52-1DD3-1A3D47B7C0A2}"/>
                </a:ext>
              </a:extLst>
            </p:cNvPr>
            <p:cNvSpPr/>
            <p:nvPr/>
          </p:nvSpPr>
          <p:spPr>
            <a:xfrm>
              <a:off x="8111495" y="3221749"/>
              <a:ext cx="3756659" cy="3281921"/>
            </a:xfrm>
            <a:prstGeom prst="roundRect">
              <a:avLst/>
            </a:prstGeom>
            <a:solidFill>
              <a:srgbClr val="970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a:solidFill>
                    <a:srgbClr val="FFFFFF"/>
                  </a:solidFill>
                  <a:ea typeface="Source Sans Pro"/>
                  <a:cs typeface="Source Sans Pro" charset="0"/>
                  <a:sym typeface="Wingdings" panose="05000000000000000000" pitchFamily="2" charset="2"/>
                </a:rPr>
                <a:t>Aussage ist </a:t>
              </a:r>
              <a:r>
                <a:rPr lang="de-DE" sz="2400" b="1" kern="0" dirty="0" err="1">
                  <a:solidFill>
                    <a:srgbClr val="FFFFFF"/>
                  </a:solidFill>
                  <a:ea typeface="Source Sans Pro"/>
                  <a:cs typeface="Source Sans Pro" charset="0"/>
                  <a:sym typeface="Wingdings" panose="05000000000000000000" pitchFamily="2" charset="2"/>
                </a:rPr>
                <a:t>Hate</a:t>
              </a:r>
              <a:r>
                <a:rPr lang="de-DE" sz="2400" b="1" kern="0" dirty="0">
                  <a:solidFill>
                    <a:srgbClr val="FFFFFF"/>
                  </a:solidFill>
                  <a:ea typeface="Source Sans Pro"/>
                  <a:cs typeface="Source Sans Pro" charset="0"/>
                  <a:sym typeface="Wingdings" panose="05000000000000000000" pitchFamily="2" charset="2"/>
                </a:rPr>
                <a:t> Speech bzw. nicht von der Meinungsfreiheit gedeckt:  </a:t>
              </a:r>
              <a:br>
                <a:rPr lang="de-DE" sz="2400" b="1" kern="0" dirty="0">
                  <a:solidFill>
                    <a:srgbClr val="FFFFFF"/>
                  </a:solidFill>
                  <a:ea typeface="Source Sans Pro"/>
                  <a:cs typeface="Source Sans Pro" charset="0"/>
                  <a:sym typeface="Wingdings" panose="05000000000000000000" pitchFamily="2" charset="2"/>
                </a:rPr>
              </a:br>
              <a:r>
                <a:rPr lang="de-DE" sz="2400" kern="0" dirty="0">
                  <a:solidFill>
                    <a:srgbClr val="FFFFFF"/>
                  </a:solidFill>
                  <a:ea typeface="Source Sans Pro"/>
                  <a:cs typeface="Source Sans Pro" charset="0"/>
                  <a:sym typeface="Wingdings" panose="05000000000000000000" pitchFamily="2" charset="2"/>
                </a:rPr>
                <a:t>diskriminierend, beleidigend, strafbar, volksverhetzend oder verfassungsfeindlich</a:t>
              </a:r>
              <a:endParaRPr lang="de-DE" sz="2400" b="1" kern="0" dirty="0">
                <a:solidFill>
                  <a:srgbClr val="FFFFFF"/>
                </a:solidFill>
                <a:ea typeface="Source Sans Pro" charset="0"/>
                <a:cs typeface="Source Sans Pro" charset="0"/>
              </a:endParaRPr>
            </a:p>
          </p:txBody>
        </p:sp>
        <p:sp>
          <p:nvSpPr>
            <p:cNvPr id="22" name="Ellipse 21">
              <a:extLst>
                <a:ext uri="{FF2B5EF4-FFF2-40B4-BE49-F238E27FC236}">
                  <a16:creationId xmlns:a16="http://schemas.microsoft.com/office/drawing/2014/main" id="{C589F910-2B84-9204-1540-3D229CB31DF0}"/>
                </a:ext>
              </a:extLst>
            </p:cNvPr>
            <p:cNvSpPr/>
            <p:nvPr/>
          </p:nvSpPr>
          <p:spPr>
            <a:xfrm>
              <a:off x="9936483" y="2632899"/>
              <a:ext cx="457201" cy="43776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20711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Person, suchend, Mann, schwarz enthält.&#10;&#10;Automatisch generierte Beschreibung">
            <a:extLst>
              <a:ext uri="{FF2B5EF4-FFF2-40B4-BE49-F238E27FC236}">
                <a16:creationId xmlns:a16="http://schemas.microsoft.com/office/drawing/2014/main" id="{CCD639CF-4748-4530-B784-3226510C0CC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3252" r="13252"/>
          <a:stretch>
            <a:fillRect/>
          </a:stretch>
        </p:blipFill>
        <p:spPr>
          <a:xfrm>
            <a:off x="0" y="-1"/>
            <a:ext cx="5040000" cy="6858000"/>
          </a:xfrm>
          <a:effectLst>
            <a:outerShdw blurRad="50800" dist="38100" algn="l" rotWithShape="0">
              <a:prstClr val="black">
                <a:alpha val="40000"/>
              </a:prstClr>
            </a:outerShdw>
          </a:effectLst>
        </p:spPr>
      </p:pic>
      <p:sp>
        <p:nvSpPr>
          <p:cNvPr id="9" name="Textfeld 8">
            <a:extLst>
              <a:ext uri="{FF2B5EF4-FFF2-40B4-BE49-F238E27FC236}">
                <a16:creationId xmlns:a16="http://schemas.microsoft.com/office/drawing/2014/main" id="{C0EC0D03-77B3-4568-A2EE-EDE17EAA2E62}"/>
              </a:ext>
            </a:extLst>
          </p:cNvPr>
          <p:cNvSpPr txBox="1"/>
          <p:nvPr/>
        </p:nvSpPr>
        <p:spPr>
          <a:xfrm>
            <a:off x="5799582" y="4069771"/>
            <a:ext cx="5821200"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endParaRPr lang="de-DE" sz="2400" i="0" u="none" strike="noStrike" kern="0" cap="none" spc="0" normalizeH="0" baseline="0" noProof="0">
              <a:ln>
                <a:noFill/>
              </a:ln>
              <a:solidFill>
                <a:srgbClr val="35528C"/>
              </a:solidFill>
              <a:effectLst/>
              <a:uLnTx/>
              <a:uFillTx/>
              <a:latin typeface="Calibri"/>
              <a:ea typeface="Source Sans Pro" charset="0"/>
              <a:cs typeface="Source Sans Pro" charset="0"/>
            </a:endParaRPr>
          </a:p>
        </p:txBody>
      </p:sp>
      <p:sp>
        <p:nvSpPr>
          <p:cNvPr id="10" name="Textfeld 9">
            <a:extLst>
              <a:ext uri="{FF2B5EF4-FFF2-40B4-BE49-F238E27FC236}">
                <a16:creationId xmlns:a16="http://schemas.microsoft.com/office/drawing/2014/main" id="{CE01F275-06CA-4E80-9B64-D4E763E7F3F3}"/>
              </a:ext>
            </a:extLst>
          </p:cNvPr>
          <p:cNvSpPr txBox="1"/>
          <p:nvPr/>
        </p:nvSpPr>
        <p:spPr>
          <a:xfrm>
            <a:off x="5760000" y="1620000"/>
            <a:ext cx="5206924" cy="461665"/>
          </a:xfrm>
          <a:prstGeom prst="rect">
            <a:avLst/>
          </a:prstGeom>
          <a:noFill/>
        </p:spPr>
        <p:txBody>
          <a:bodyPr wrap="square" lIns="0" tIns="0" rIns="0" bIns="0" rtlCol="0" anchor="t">
            <a:spAutoFit/>
          </a:bodyPr>
          <a:lstStyle/>
          <a:p>
            <a:pPr marL="342900" indent="-342900">
              <a:buFont typeface="Arial,Sans-Serif"/>
              <a:buChar char="•"/>
              <a:defRPr/>
            </a:pPr>
            <a:endParaRPr lang="de-DE" sz="3000" kern="0">
              <a:solidFill>
                <a:schemeClr val="bg1"/>
              </a:solidFill>
              <a:ea typeface="Calibri"/>
              <a:cs typeface="Calibri"/>
            </a:endParaRPr>
          </a:p>
        </p:txBody>
      </p:sp>
      <p:sp>
        <p:nvSpPr>
          <p:cNvPr id="11" name="Textfeld 10">
            <a:extLst>
              <a:ext uri="{FF2B5EF4-FFF2-40B4-BE49-F238E27FC236}">
                <a16:creationId xmlns:a16="http://schemas.microsoft.com/office/drawing/2014/main" id="{3320137F-3C19-4752-BACB-904FAA1E2812}"/>
              </a:ext>
            </a:extLst>
          </p:cNvPr>
          <p:cNvSpPr txBox="1"/>
          <p:nvPr/>
        </p:nvSpPr>
        <p:spPr>
          <a:xfrm>
            <a:off x="5757499" y="1124892"/>
            <a:ext cx="1543769" cy="495108"/>
          </a:xfrm>
          <a:prstGeom prst="rect">
            <a:avLst/>
          </a:prstGeom>
          <a:solidFill>
            <a:schemeClr val="bg1"/>
          </a:solidFill>
          <a:effectLst>
            <a:outerShdw blurRad="50800" dist="38100" dir="2700000" algn="tl" rotWithShape="0">
              <a:prstClr val="black">
                <a:alpha val="40000"/>
              </a:prstClr>
            </a:outerShdw>
          </a:effectLst>
        </p:spPr>
        <p:txBody>
          <a:bodyPr wrap="square" lIns="18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err="1">
                <a:ln>
                  <a:noFill/>
                </a:ln>
                <a:solidFill>
                  <a:srgbClr val="FFFFFF"/>
                </a:solidFill>
                <a:effectLst/>
                <a:uLnTx/>
                <a:uFillTx/>
                <a:latin typeface="Calibri"/>
                <a:ea typeface="Source Sans Pro" charset="0"/>
                <a:cs typeface="Source Sans Pro" charset="0"/>
              </a:rPr>
              <a:t>Hate</a:t>
            </a:r>
            <a:r>
              <a:rPr kumimoji="0" lang="de-DE" sz="1800" b="1" i="0" u="none" strike="noStrike" kern="0" cap="none" spc="0" normalizeH="0" baseline="0" noProof="0" dirty="0">
                <a:ln>
                  <a:noFill/>
                </a:ln>
                <a:solidFill>
                  <a:srgbClr val="FFFFFF"/>
                </a:solidFill>
                <a:effectLst/>
                <a:uLnTx/>
                <a:uFillTx/>
                <a:latin typeface="Calibri"/>
                <a:ea typeface="Source Sans Pro" charset="0"/>
                <a:cs typeface="Source Sans Pro" charset="0"/>
              </a:rPr>
              <a:t> Speech</a:t>
            </a:r>
          </a:p>
        </p:txBody>
      </p:sp>
      <p:sp>
        <p:nvSpPr>
          <p:cNvPr id="12" name="Textfeld 11">
            <a:extLst>
              <a:ext uri="{FF2B5EF4-FFF2-40B4-BE49-F238E27FC236}">
                <a16:creationId xmlns:a16="http://schemas.microsoft.com/office/drawing/2014/main" id="{FC3F50F0-E0A3-4C37-82D4-DB78DF6C5137}"/>
              </a:ext>
            </a:extLst>
          </p:cNvPr>
          <p:cNvSpPr txBox="1"/>
          <p:nvPr/>
        </p:nvSpPr>
        <p:spPr>
          <a:xfrm>
            <a:off x="5354259" y="6004946"/>
            <a:ext cx="6492088" cy="495108"/>
          </a:xfrm>
          <a:prstGeom prst="rect">
            <a:avLst/>
          </a:prstGeom>
          <a:solidFill>
            <a:schemeClr val="accent1"/>
          </a:solidFill>
          <a:effectLst>
            <a:outerShdw blurRad="50800" dist="38100" dir="2700000" algn="tl" rotWithShape="0">
              <a:prstClr val="black">
                <a:alpha val="40000"/>
              </a:prstClr>
            </a:outerShdw>
          </a:effectLst>
        </p:spPr>
        <p:txBody>
          <a:bodyPr wrap="square" lIns="180000" tIns="108000" rIns="180000" bIns="108000" rtlCol="0" anchor="t">
            <a:spAutoFit/>
          </a:bodyPr>
          <a:lstStyle/>
          <a:p>
            <a:pPr>
              <a:defRPr/>
            </a:pPr>
            <a:r>
              <a:rPr lang="de-DE" b="1" kern="0">
                <a:solidFill>
                  <a:srgbClr val="FFFFFF"/>
                </a:solidFill>
                <a:latin typeface="Calibri"/>
                <a:ea typeface="Source Sans Pro" charset="0"/>
                <a:cs typeface="Source Sans Pro" charset="0"/>
              </a:rPr>
              <a:t>Gewaltaufrufe und Hetze können durch </a:t>
            </a:r>
            <a:r>
              <a:rPr lang="de-DE" b="1" kern="0" err="1">
                <a:solidFill>
                  <a:srgbClr val="FFFFFF"/>
                </a:solidFill>
                <a:latin typeface="Calibri"/>
                <a:ea typeface="Source Sans Pro" charset="0"/>
                <a:cs typeface="Source Sans Pro" charset="0"/>
              </a:rPr>
              <a:t>Hate</a:t>
            </a:r>
            <a:r>
              <a:rPr lang="de-DE" b="1" kern="0">
                <a:solidFill>
                  <a:srgbClr val="FFFFFF"/>
                </a:solidFill>
                <a:latin typeface="Calibri"/>
                <a:ea typeface="Source Sans Pro" charset="0"/>
                <a:cs typeface="Source Sans Pro" charset="0"/>
              </a:rPr>
              <a:t> Speech entstehen.</a:t>
            </a:r>
            <a:endParaRPr lang="de-DE" sz="1800" b="1" i="0" u="none" strike="noStrike" kern="0" cap="none" spc="0" normalizeH="0" baseline="0" noProof="0">
              <a:ln>
                <a:noFill/>
              </a:ln>
              <a:solidFill>
                <a:srgbClr val="FFFFFF"/>
              </a:solidFill>
              <a:effectLst/>
              <a:uLnTx/>
              <a:uFillTx/>
              <a:latin typeface="Calibri"/>
              <a:ea typeface="Source Sans Pro" charset="0"/>
              <a:cs typeface="Source Sans Pro" charset="0"/>
            </a:endParaRPr>
          </a:p>
        </p:txBody>
      </p:sp>
      <p:pic>
        <p:nvPicPr>
          <p:cNvPr id="3" name="Picture 3">
            <a:extLst>
              <a:ext uri="{FF2B5EF4-FFF2-40B4-BE49-F238E27FC236}">
                <a16:creationId xmlns:a16="http://schemas.microsoft.com/office/drawing/2014/main" id="{BA3DB50D-5A6F-A771-92A7-91857596CD9B}"/>
              </a:ext>
            </a:extLst>
          </p:cNvPr>
          <p:cNvPicPr>
            <a:picLocks noChangeAspect="1"/>
          </p:cNvPicPr>
          <p:nvPr/>
        </p:nvPicPr>
        <p:blipFill rotWithShape="1">
          <a:blip r:embed="rId4"/>
          <a:srcRect r="8889" b="179"/>
          <a:stretch/>
        </p:blipFill>
        <p:spPr>
          <a:xfrm>
            <a:off x="1229" y="1612"/>
            <a:ext cx="5041272" cy="6857416"/>
          </a:xfrm>
          <a:prstGeom prst="rect">
            <a:avLst/>
          </a:prstGeom>
        </p:spPr>
      </p:pic>
      <p:sp>
        <p:nvSpPr>
          <p:cNvPr id="5" name="TextBox 4">
            <a:extLst>
              <a:ext uri="{FF2B5EF4-FFF2-40B4-BE49-F238E27FC236}">
                <a16:creationId xmlns:a16="http://schemas.microsoft.com/office/drawing/2014/main" id="{56156D97-0CB3-4268-2FAD-C90E23B7C20A}"/>
              </a:ext>
            </a:extLst>
          </p:cNvPr>
          <p:cNvSpPr txBox="1"/>
          <p:nvPr/>
        </p:nvSpPr>
        <p:spPr>
          <a:xfrm>
            <a:off x="5752935" y="1622960"/>
            <a:ext cx="5874772" cy="4462760"/>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a:tabLst>
                <a:tab pos="1162050" algn="l"/>
              </a:tabLst>
            </a:pPr>
            <a:r>
              <a:rPr lang="de-DE" sz="2600" b="1" dirty="0">
                <a:solidFill>
                  <a:schemeClr val="bg1"/>
                </a:solidFill>
                <a:latin typeface="+mj-lt"/>
                <a:ea typeface="+mj-ea"/>
                <a:cs typeface="Calibri"/>
              </a:rPr>
              <a:t>Verbale Angriffe auf Personen oder Gruppen mit Hilfe sozialer/ digitaler Medien, aufgrund bestimmter Merkmale (z. B. Hautfarbe, sexuelle Orientierung, Geschlecht).</a:t>
            </a:r>
            <a:endParaRPr lang="de-DE" sz="2600" b="1" dirty="0">
              <a:solidFill>
                <a:schemeClr val="bg1"/>
              </a:solidFill>
              <a:latin typeface="+mj-lt"/>
              <a:ea typeface="Calibri"/>
              <a:cs typeface="Calibri"/>
            </a:endParaRPr>
          </a:p>
          <a:p>
            <a:pPr>
              <a:tabLst>
                <a:tab pos="1162050" algn="l"/>
              </a:tabLst>
            </a:pPr>
            <a:r>
              <a:rPr lang="de-DE" sz="2400" dirty="0">
                <a:solidFill>
                  <a:schemeClr val="bg1"/>
                </a:solidFill>
                <a:ea typeface="Calibri"/>
                <a:cs typeface="Calibri"/>
              </a:rPr>
              <a:t>Durch Hassbotschaften werden Personen ausgegrenzt, beleidigt und abgewertet. Diese Hassreden werden oft über soziale Medien (Instagram und </a:t>
            </a:r>
            <a:r>
              <a:rPr lang="de-DE" sz="2400" dirty="0" err="1">
                <a:solidFill>
                  <a:schemeClr val="bg1"/>
                </a:solidFill>
                <a:ea typeface="Calibri"/>
                <a:cs typeface="Calibri"/>
              </a:rPr>
              <a:t>TikTok</a:t>
            </a:r>
            <a:r>
              <a:rPr lang="de-DE" sz="2400" dirty="0">
                <a:solidFill>
                  <a:schemeClr val="bg1"/>
                </a:solidFill>
                <a:ea typeface="Calibri"/>
                <a:cs typeface="Calibri"/>
              </a:rPr>
              <a:t>) verbreitet und haben antisemitische, rassistische oder sexistische Hintergründe.</a:t>
            </a:r>
          </a:p>
        </p:txBody>
      </p:sp>
      <p:sp>
        <p:nvSpPr>
          <p:cNvPr id="2" name="Rechteck 12">
            <a:extLst>
              <a:ext uri="{FF2B5EF4-FFF2-40B4-BE49-F238E27FC236}">
                <a16:creationId xmlns:a16="http://schemas.microsoft.com/office/drawing/2014/main" id="{877325A0-5D3E-794C-4CE0-638D918584CF}"/>
              </a:ext>
            </a:extLst>
          </p:cNvPr>
          <p:cNvSpPr/>
          <p:nvPr/>
        </p:nvSpPr>
        <p:spPr>
          <a:xfrm>
            <a:off x="-2501" y="-10152"/>
            <a:ext cx="4189552" cy="77809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45720" rIns="180000" bIns="4572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de-DE" sz="2400" b="1" dirty="0">
                <a:solidFill>
                  <a:srgbClr val="FFFFFF"/>
                </a:solidFill>
                <a:latin typeface="Calibri"/>
                <a:cs typeface="Calibri"/>
              </a:rPr>
              <a:t>Cybermobbing = </a:t>
            </a:r>
            <a:r>
              <a:rPr lang="de-DE" sz="2400" b="1" dirty="0" err="1">
                <a:solidFill>
                  <a:srgbClr val="FFFFFF"/>
                </a:solidFill>
                <a:latin typeface="Calibri"/>
                <a:cs typeface="Calibri"/>
              </a:rPr>
              <a:t>Hate</a:t>
            </a:r>
            <a:r>
              <a:rPr lang="de-DE" sz="2400" b="1" dirty="0">
                <a:solidFill>
                  <a:srgbClr val="FFFFFF"/>
                </a:solidFill>
                <a:latin typeface="Calibri"/>
                <a:cs typeface="Calibri"/>
              </a:rPr>
              <a:t> Speech</a:t>
            </a:r>
            <a:endParaRPr lang="de-DE" sz="2400" b="1" i="0" u="none" strike="noStrike" kern="1200" cap="none" spc="0" normalizeH="0" baseline="0" noProof="0" dirty="0">
              <a:ln>
                <a:noFill/>
              </a:ln>
              <a:solidFill>
                <a:srgbClr val="FFFFFF"/>
              </a:solidFill>
              <a:effectLst/>
              <a:uLnTx/>
              <a:uFillTx/>
              <a:latin typeface="Calibri"/>
              <a:cs typeface="Calibri"/>
            </a:endParaRPr>
          </a:p>
        </p:txBody>
      </p:sp>
      <p:cxnSp>
        <p:nvCxnSpPr>
          <p:cNvPr id="4" name="Straight Arrow Connector 5">
            <a:extLst>
              <a:ext uri="{FF2B5EF4-FFF2-40B4-BE49-F238E27FC236}">
                <a16:creationId xmlns:a16="http://schemas.microsoft.com/office/drawing/2014/main" id="{080B4E43-D47F-3CCA-C3BC-7962D05FD844}"/>
              </a:ext>
            </a:extLst>
          </p:cNvPr>
          <p:cNvCxnSpPr>
            <a:cxnSpLocks/>
          </p:cNvCxnSpPr>
          <p:nvPr/>
        </p:nvCxnSpPr>
        <p:spPr>
          <a:xfrm flipH="1">
            <a:off x="2142444" y="280547"/>
            <a:ext cx="88237" cy="196693"/>
          </a:xfrm>
          <a:prstGeom prst="straightConnector1">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3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CED2DDD9-038F-4DE8-8AD2-291B514D15B9}"/>
              </a:ext>
            </a:extLst>
          </p:cNvPr>
          <p:cNvSpPr/>
          <p:nvPr/>
        </p:nvSpPr>
        <p:spPr>
          <a:xfrm>
            <a:off x="7637678" y="922907"/>
            <a:ext cx="1109709" cy="781235"/>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CustomShape 2">
            <a:extLst>
              <a:ext uri="{FF2B5EF4-FFF2-40B4-BE49-F238E27FC236}">
                <a16:creationId xmlns:a16="http://schemas.microsoft.com/office/drawing/2014/main" id="{37E4FECD-B8DA-48FB-A52A-FA4D6CBF4507}"/>
              </a:ext>
            </a:extLst>
          </p:cNvPr>
          <p:cNvSpPr/>
          <p:nvPr/>
        </p:nvSpPr>
        <p:spPr>
          <a:xfrm>
            <a:off x="536892" y="1471180"/>
            <a:ext cx="9877107" cy="3707822"/>
          </a:xfrm>
          <a:prstGeom prst="rect">
            <a:avLst/>
          </a:prstGeom>
          <a:noFill/>
          <a:ln>
            <a:noFill/>
          </a:ln>
        </p:spPr>
        <p:style>
          <a:lnRef idx="0">
            <a:scrgbClr r="0" g="0" b="0"/>
          </a:lnRef>
          <a:fillRef idx="0">
            <a:scrgbClr r="0" g="0" b="0"/>
          </a:fillRef>
          <a:effectRef idx="0">
            <a:scrgbClr r="0" g="0" b="0"/>
          </a:effectRef>
          <a:fontRef idx="minor"/>
        </p:style>
        <p:txBody>
          <a:bodyPr lIns="0" tIns="45000" rIns="90000" bIns="45000"/>
          <a:lstStyle/>
          <a:p>
            <a:pPr marL="720">
              <a:lnSpc>
                <a:spcPct val="100000"/>
              </a:lnSpc>
              <a:spcBef>
                <a:spcPts val="479"/>
              </a:spcBef>
            </a:pPr>
            <a:endParaRPr lang="de-DE" sz="2800" b="1" spc="-1" dirty="0">
              <a:solidFill>
                <a:srgbClr val="35528C"/>
              </a:solidFill>
              <a:latin typeface="+mj-lt"/>
            </a:endParaRPr>
          </a:p>
        </p:txBody>
      </p:sp>
      <p:pic>
        <p:nvPicPr>
          <p:cNvPr id="9" name="Grafik 8" descr="Ein Bild, das Kleidung, Person, Himmel, Menschliches Gesicht enthält.&#10;&#10;Automatisch generierte Beschreibung">
            <a:extLst>
              <a:ext uri="{FF2B5EF4-FFF2-40B4-BE49-F238E27FC236}">
                <a16:creationId xmlns:a16="http://schemas.microsoft.com/office/drawing/2014/main" id="{EAC977EE-0798-E164-8FD1-C79612955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401" y="856887"/>
            <a:ext cx="8183197" cy="4603048"/>
          </a:xfrm>
          <a:prstGeom prst="rect">
            <a:avLst/>
          </a:prstGeom>
        </p:spPr>
      </p:pic>
      <p:pic>
        <p:nvPicPr>
          <p:cNvPr id="7" name="Grafik 6" descr="Ein Bild, das Text, Screenshot, Schrift, Software enthält.&#10;&#10;Automatisch generierte Beschreibung">
            <a:extLst>
              <a:ext uri="{FF2B5EF4-FFF2-40B4-BE49-F238E27FC236}">
                <a16:creationId xmlns:a16="http://schemas.microsoft.com/office/drawing/2014/main" id="{315B321E-17E2-F74E-5C95-EE5E22535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523" y="242595"/>
            <a:ext cx="4349291" cy="5831633"/>
          </a:xfrm>
          <a:prstGeom prst="rect">
            <a:avLst/>
          </a:prstGeom>
        </p:spPr>
      </p:pic>
      <p:pic>
        <p:nvPicPr>
          <p:cNvPr id="4" name="Grafik 3" descr="Ein Bild, das Text, Screenshot, Frau enthält.&#10;&#10;Automatisch generierte Beschreibung">
            <a:extLst>
              <a:ext uri="{FF2B5EF4-FFF2-40B4-BE49-F238E27FC236}">
                <a16:creationId xmlns:a16="http://schemas.microsoft.com/office/drawing/2014/main" id="{021EDEDF-BB1B-6B0B-F099-ABBFDA849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6177" y="387927"/>
            <a:ext cx="4686300" cy="4791075"/>
          </a:xfrm>
          <a:prstGeom prst="rect">
            <a:avLst/>
          </a:prstGeom>
        </p:spPr>
      </p:pic>
      <p:sp>
        <p:nvSpPr>
          <p:cNvPr id="2" name="Rechteck 1">
            <a:extLst>
              <a:ext uri="{FF2B5EF4-FFF2-40B4-BE49-F238E27FC236}">
                <a16:creationId xmlns:a16="http://schemas.microsoft.com/office/drawing/2014/main" id="{AE819EBB-F93C-13EB-6816-E45FE69FD525}"/>
              </a:ext>
            </a:extLst>
          </p:cNvPr>
          <p:cNvSpPr/>
          <p:nvPr/>
        </p:nvSpPr>
        <p:spPr>
          <a:xfrm>
            <a:off x="213064" y="4847208"/>
            <a:ext cx="4575750" cy="1507113"/>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i="0" dirty="0">
                <a:solidFill>
                  <a:srgbClr val="333333"/>
                </a:solidFill>
                <a:effectLst/>
                <a:latin typeface="-apple-system"/>
              </a:rPr>
              <a:t>Halt! Ist euer Spiel nicht für Teenager eingestuft? Schämt euch!! Ihr lehrt minderjährige Kinder, homosexuell zu werden? Ihr seid krank!!</a:t>
            </a:r>
            <a:endParaRPr lang="de-DE" b="1" dirty="0"/>
          </a:p>
        </p:txBody>
      </p:sp>
      <p:sp>
        <p:nvSpPr>
          <p:cNvPr id="3" name="Rechteck 2">
            <a:extLst>
              <a:ext uri="{FF2B5EF4-FFF2-40B4-BE49-F238E27FC236}">
                <a16:creationId xmlns:a16="http://schemas.microsoft.com/office/drawing/2014/main" id="{2D63BD90-B7F6-40B1-6344-60A03ED3CE80}"/>
              </a:ext>
            </a:extLst>
          </p:cNvPr>
          <p:cNvSpPr/>
          <p:nvPr/>
        </p:nvSpPr>
        <p:spPr>
          <a:xfrm>
            <a:off x="5752349" y="5123726"/>
            <a:ext cx="5444089" cy="129648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rgbClr val="000000"/>
                </a:solidFill>
              </a:rPr>
              <a:t>„LQBTQ Propaganda“, „Gott wird euch nicht vergeben!“</a:t>
            </a:r>
          </a:p>
        </p:txBody>
      </p:sp>
    </p:spTree>
    <p:extLst>
      <p:ext uri="{BB962C8B-B14F-4D97-AF65-F5344CB8AC3E}">
        <p14:creationId xmlns:p14="http://schemas.microsoft.com/office/powerpoint/2010/main" val="1986235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CED2DDD9-038F-4DE8-8AD2-291B514D15B9}"/>
              </a:ext>
            </a:extLst>
          </p:cNvPr>
          <p:cNvSpPr/>
          <p:nvPr/>
        </p:nvSpPr>
        <p:spPr>
          <a:xfrm>
            <a:off x="7637678" y="922907"/>
            <a:ext cx="1109709" cy="781235"/>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CustomShape 2">
            <a:extLst>
              <a:ext uri="{FF2B5EF4-FFF2-40B4-BE49-F238E27FC236}">
                <a16:creationId xmlns:a16="http://schemas.microsoft.com/office/drawing/2014/main" id="{37E4FECD-B8DA-48FB-A52A-FA4D6CBF4507}"/>
              </a:ext>
            </a:extLst>
          </p:cNvPr>
          <p:cNvSpPr/>
          <p:nvPr/>
        </p:nvSpPr>
        <p:spPr>
          <a:xfrm>
            <a:off x="536892" y="1471180"/>
            <a:ext cx="9877107" cy="3707822"/>
          </a:xfrm>
          <a:prstGeom prst="rect">
            <a:avLst/>
          </a:prstGeom>
          <a:noFill/>
          <a:ln>
            <a:noFill/>
          </a:ln>
        </p:spPr>
        <p:style>
          <a:lnRef idx="0">
            <a:scrgbClr r="0" g="0" b="0"/>
          </a:lnRef>
          <a:fillRef idx="0">
            <a:scrgbClr r="0" g="0" b="0"/>
          </a:fillRef>
          <a:effectRef idx="0">
            <a:scrgbClr r="0" g="0" b="0"/>
          </a:effectRef>
          <a:fontRef idx="minor"/>
        </p:style>
        <p:txBody>
          <a:bodyPr lIns="0" tIns="45000" rIns="90000" bIns="45000"/>
          <a:lstStyle/>
          <a:p>
            <a:pPr marL="720">
              <a:lnSpc>
                <a:spcPct val="100000"/>
              </a:lnSpc>
              <a:spcBef>
                <a:spcPts val="479"/>
              </a:spcBef>
            </a:pPr>
            <a:endParaRPr lang="de-DE" sz="2800" b="1" spc="-1" dirty="0">
              <a:solidFill>
                <a:srgbClr val="35528C"/>
              </a:solidFill>
              <a:latin typeface="+mj-lt"/>
            </a:endParaRPr>
          </a:p>
        </p:txBody>
      </p:sp>
      <p:pic>
        <p:nvPicPr>
          <p:cNvPr id="2" name="Onlinemedien 1" title="&quot;Gegen Hass im Netz&quot;: Zeig Hate Speech und Cybermobbing die Rote Karte! | MAGENTA SPORT">
            <a:hlinkClick r:id="" action="ppaction://media"/>
            <a:extLst>
              <a:ext uri="{FF2B5EF4-FFF2-40B4-BE49-F238E27FC236}">
                <a16:creationId xmlns:a16="http://schemas.microsoft.com/office/drawing/2014/main" id="{4BE4DF34-43DF-2A41-A385-727E74983FE5}"/>
              </a:ext>
            </a:extLst>
          </p:cNvPr>
          <p:cNvPicPr>
            <a:picLocks noRot="1" noChangeAspect="1"/>
          </p:cNvPicPr>
          <p:nvPr>
            <a:videoFile r:link="rId1"/>
          </p:nvPr>
        </p:nvPicPr>
        <p:blipFill>
          <a:blip r:embed="rId4"/>
          <a:stretch>
            <a:fillRect/>
          </a:stretch>
        </p:blipFill>
        <p:spPr>
          <a:xfrm>
            <a:off x="662473" y="389736"/>
            <a:ext cx="10992635" cy="6210838"/>
          </a:xfrm>
          <a:prstGeom prst="rect">
            <a:avLst/>
          </a:prstGeom>
        </p:spPr>
      </p:pic>
    </p:spTree>
    <p:extLst>
      <p:ext uri="{BB962C8B-B14F-4D97-AF65-F5344CB8AC3E}">
        <p14:creationId xmlns:p14="http://schemas.microsoft.com/office/powerpoint/2010/main" val="21221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D4CF141D-3AA1-25AE-39B7-1920D1062826}"/>
              </a:ext>
            </a:extLst>
          </p:cNvPr>
          <p:cNvSpPr/>
          <p:nvPr/>
        </p:nvSpPr>
        <p:spPr>
          <a:xfrm>
            <a:off x="0" y="617419"/>
            <a:ext cx="6897455" cy="594482"/>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F1D5E82-E22A-B87C-9416-816B1D00E4E5}"/>
              </a:ext>
            </a:extLst>
          </p:cNvPr>
          <p:cNvSpPr/>
          <p:nvPr/>
        </p:nvSpPr>
        <p:spPr>
          <a:xfrm>
            <a:off x="8826225" y="6272245"/>
            <a:ext cx="713983" cy="5258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7036ABB5-58A4-F519-1788-D428F8CF6B6A}"/>
              </a:ext>
            </a:extLst>
          </p:cNvPr>
          <p:cNvSpPr txBox="1"/>
          <p:nvPr/>
        </p:nvSpPr>
        <p:spPr>
          <a:xfrm>
            <a:off x="80223" y="699217"/>
            <a:ext cx="6869217" cy="43088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kern="0" dirty="0">
                <a:solidFill>
                  <a:srgbClr val="FFFFFF"/>
                </a:solidFill>
                <a:latin typeface="Calibri"/>
                <a:ea typeface="Lato" charset="0"/>
                <a:cs typeface="Lato" charset="0"/>
              </a:rPr>
              <a:t>Aufgabe: „Deine Meinung zählt!“ </a:t>
            </a:r>
            <a:r>
              <a:rPr lang="de-DE" sz="2800" b="1" kern="0" dirty="0" err="1">
                <a:solidFill>
                  <a:srgbClr val="FFFFFF"/>
                </a:solidFill>
                <a:latin typeface="Calibri"/>
                <a:ea typeface="Lato" charset="0"/>
                <a:cs typeface="Lato" charset="0"/>
              </a:rPr>
              <a:t>feat</a:t>
            </a:r>
            <a:r>
              <a:rPr lang="de-DE" sz="2800" b="1" kern="0" dirty="0">
                <a:solidFill>
                  <a:srgbClr val="FFFFFF"/>
                </a:solidFill>
                <a:latin typeface="Calibri"/>
                <a:ea typeface="Lato" charset="0"/>
                <a:cs typeface="Lato" charset="0"/>
              </a:rPr>
              <a:t>. </a:t>
            </a:r>
            <a:r>
              <a:rPr lang="de-DE" sz="2800" b="1" kern="0" dirty="0" err="1">
                <a:solidFill>
                  <a:srgbClr val="FFFFFF"/>
                </a:solidFill>
                <a:latin typeface="Calibri"/>
                <a:ea typeface="Lato" charset="0"/>
                <a:cs typeface="Lato" charset="0"/>
              </a:rPr>
              <a:t>Zeoob</a:t>
            </a:r>
            <a:endParaRPr lang="de-DE" sz="2800" b="1" kern="0" dirty="0">
              <a:solidFill>
                <a:srgbClr val="FFFFFF"/>
              </a:solidFill>
              <a:latin typeface="Calibri"/>
              <a:ea typeface="Lato" charset="0"/>
              <a:cs typeface="Lato" charset="0"/>
            </a:endParaRPr>
          </a:p>
        </p:txBody>
      </p:sp>
      <p:grpSp>
        <p:nvGrpSpPr>
          <p:cNvPr id="19" name="Gruppieren 18">
            <a:extLst>
              <a:ext uri="{FF2B5EF4-FFF2-40B4-BE49-F238E27FC236}">
                <a16:creationId xmlns:a16="http://schemas.microsoft.com/office/drawing/2014/main" id="{DFAB99EB-FD5D-E516-71B1-3293A5C187C7}"/>
              </a:ext>
            </a:extLst>
          </p:cNvPr>
          <p:cNvGrpSpPr/>
          <p:nvPr/>
        </p:nvGrpSpPr>
        <p:grpSpPr>
          <a:xfrm>
            <a:off x="80223" y="1469376"/>
            <a:ext cx="5881733" cy="5305896"/>
            <a:chOff x="225578" y="966348"/>
            <a:chExt cx="5881733" cy="5305896"/>
          </a:xfrm>
        </p:grpSpPr>
        <p:grpSp>
          <p:nvGrpSpPr>
            <p:cNvPr id="18" name="Gruppieren 17">
              <a:extLst>
                <a:ext uri="{FF2B5EF4-FFF2-40B4-BE49-F238E27FC236}">
                  <a16:creationId xmlns:a16="http://schemas.microsoft.com/office/drawing/2014/main" id="{16722F38-7F96-D975-535C-05FB4DCACF3A}"/>
                </a:ext>
              </a:extLst>
            </p:cNvPr>
            <p:cNvGrpSpPr/>
            <p:nvPr/>
          </p:nvGrpSpPr>
          <p:grpSpPr>
            <a:xfrm>
              <a:off x="225578" y="1558341"/>
              <a:ext cx="5881733" cy="4713903"/>
              <a:chOff x="225578" y="1558341"/>
              <a:chExt cx="5881733" cy="4713903"/>
            </a:xfrm>
          </p:grpSpPr>
          <p:sp>
            <p:nvSpPr>
              <p:cNvPr id="6" name="Rechteck: abgerundete Ecken 5">
                <a:extLst>
                  <a:ext uri="{FF2B5EF4-FFF2-40B4-BE49-F238E27FC236}">
                    <a16:creationId xmlns:a16="http://schemas.microsoft.com/office/drawing/2014/main" id="{0D8B67AE-D023-EDC4-9EA5-A2F0AF30AA5F}"/>
                  </a:ext>
                </a:extLst>
              </p:cNvPr>
              <p:cNvSpPr/>
              <p:nvPr/>
            </p:nvSpPr>
            <p:spPr>
              <a:xfrm>
                <a:off x="225578" y="1558341"/>
                <a:ext cx="5821285" cy="4713903"/>
              </a:xfrm>
              <a:prstGeom prst="roundRect">
                <a:avLst/>
              </a:prstGeom>
              <a:noFill/>
              <a:ln w="38100">
                <a:solidFill>
                  <a:srgbClr val="F25C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4FF695F2-FCA2-8846-84B8-BFC6D4758239}"/>
                  </a:ext>
                </a:extLst>
              </p:cNvPr>
              <p:cNvSpPr txBox="1"/>
              <p:nvPr/>
            </p:nvSpPr>
            <p:spPr>
              <a:xfrm>
                <a:off x="472321" y="1730159"/>
                <a:ext cx="5634990" cy="4328627"/>
              </a:xfrm>
              <a:prstGeom prst="rect">
                <a:avLst/>
              </a:prstGeom>
            </p:spPr>
            <p:txBody>
              <a:bodyPr vert="horz" wrap="square" lIns="0" tIns="45720" rIns="91440" bIns="45720" rtlCol="0" anchor="t">
                <a:noAutofit/>
              </a:bodyPr>
              <a:lstStyle/>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Sucht euch aus einer </a:t>
                </a:r>
                <a:r>
                  <a:rPr lang="de-DE" sz="2600" b="1" dirty="0">
                    <a:solidFill>
                      <a:srgbClr val="35528C"/>
                    </a:solidFill>
                    <a:latin typeface="+mj-lt"/>
                    <a:ea typeface="+mj-ea"/>
                    <a:cs typeface="+mj-cs"/>
                  </a:rPr>
                  <a:t>Auswahl</a:t>
                </a:r>
                <a:r>
                  <a:rPr lang="de-DE" sz="2600" dirty="0">
                    <a:solidFill>
                      <a:srgbClr val="35528C"/>
                    </a:solidFill>
                    <a:latin typeface="+mj-lt"/>
                    <a:ea typeface="+mj-ea"/>
                    <a:cs typeface="+mj-cs"/>
                  </a:rPr>
                  <a:t> einen Hasskommentar aus und reagiert darauf. </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Formuliert </a:t>
                </a:r>
                <a:r>
                  <a:rPr lang="de-DE" sz="2600" b="1" dirty="0">
                    <a:solidFill>
                      <a:srgbClr val="35528C"/>
                    </a:solidFill>
                    <a:latin typeface="+mj-lt"/>
                    <a:ea typeface="+mj-ea"/>
                    <a:cs typeface="+mj-cs"/>
                  </a:rPr>
                  <a:t>respektvolle</a:t>
                </a:r>
                <a:r>
                  <a:rPr lang="de-DE" sz="2600" dirty="0">
                    <a:solidFill>
                      <a:srgbClr val="35528C"/>
                    </a:solidFill>
                    <a:latin typeface="+mj-lt"/>
                    <a:ea typeface="+mj-ea"/>
                    <a:cs typeface="+mj-cs"/>
                  </a:rPr>
                  <a:t> Gegenkommentare in der Kommentarspalte </a:t>
                </a:r>
                <a:br>
                  <a:rPr lang="de-DE" sz="2600" dirty="0">
                    <a:solidFill>
                      <a:srgbClr val="35528C"/>
                    </a:solidFill>
                    <a:latin typeface="+mj-lt"/>
                    <a:ea typeface="+mj-ea"/>
                    <a:cs typeface="+mj-cs"/>
                  </a:rPr>
                </a:br>
                <a:r>
                  <a:rPr lang="de-DE" sz="2600" dirty="0">
                    <a:solidFill>
                      <a:srgbClr val="35528C"/>
                    </a:solidFill>
                    <a:latin typeface="+mj-lt"/>
                    <a:ea typeface="+mj-ea"/>
                    <a:cs typeface="+mj-cs"/>
                  </a:rPr>
                  <a:t>(z.B. Kommentar widersprechen, auf respektvollen Umgang hinweisen, Grenzen setzen, …)</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Meldet euch wenn ihr fertig seid.</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endParaRPr lang="de-DE" sz="2600" b="1" dirty="0">
                  <a:solidFill>
                    <a:srgbClr val="35528C"/>
                  </a:solidFill>
                  <a:latin typeface="+mj-lt"/>
                  <a:ea typeface="+mj-ea"/>
                  <a:cs typeface="+mj-cs"/>
                </a:endParaRP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endParaRPr kumimoji="0" lang="de-DE" sz="2600" b="1" i="0" u="none" strike="noStrike" kern="1200" cap="none" spc="0" normalizeH="0" baseline="0" noProof="0" dirty="0">
                  <a:ln>
                    <a:noFill/>
                  </a:ln>
                  <a:solidFill>
                    <a:srgbClr val="35528C"/>
                  </a:solidFill>
                  <a:effectLst/>
                  <a:uLnTx/>
                  <a:uFillTx/>
                  <a:latin typeface="+mj-lt"/>
                  <a:ea typeface="+mj-ea"/>
                  <a:cs typeface="+mj-cs"/>
                </a:endParaRPr>
              </a:p>
            </p:txBody>
          </p:sp>
        </p:grpSp>
        <p:sp>
          <p:nvSpPr>
            <p:cNvPr id="8" name="Textfeld 7">
              <a:extLst>
                <a:ext uri="{FF2B5EF4-FFF2-40B4-BE49-F238E27FC236}">
                  <a16:creationId xmlns:a16="http://schemas.microsoft.com/office/drawing/2014/main" id="{F92BDB9E-2504-B51E-5C5B-17AC9E59FA7E}"/>
                </a:ext>
              </a:extLst>
            </p:cNvPr>
            <p:cNvSpPr txBox="1"/>
            <p:nvPr/>
          </p:nvSpPr>
          <p:spPr>
            <a:xfrm>
              <a:off x="1089510" y="966348"/>
              <a:ext cx="4400611" cy="57721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3200" b="1" dirty="0">
                  <a:solidFill>
                    <a:srgbClr val="35528C"/>
                  </a:solidFill>
                  <a:latin typeface="+mj-lt"/>
                  <a:ea typeface="+mj-ea"/>
                  <a:cs typeface="+mj-cs"/>
                </a:rPr>
                <a:t>Variante A „Kommentar“</a:t>
              </a:r>
              <a:endParaRPr kumimoji="0" lang="de-DE" sz="3200" b="1" i="0" u="none" strike="noStrike" kern="1200" cap="none" spc="0" normalizeH="0" baseline="0" noProof="0" dirty="0">
                <a:ln>
                  <a:noFill/>
                </a:ln>
                <a:solidFill>
                  <a:srgbClr val="35528C"/>
                </a:solidFill>
                <a:effectLst/>
                <a:uLnTx/>
                <a:uFillTx/>
                <a:latin typeface="+mj-lt"/>
                <a:ea typeface="+mj-ea"/>
                <a:cs typeface="+mj-cs"/>
              </a:endParaRPr>
            </a:p>
          </p:txBody>
        </p:sp>
      </p:grpSp>
      <p:grpSp>
        <p:nvGrpSpPr>
          <p:cNvPr id="20" name="Gruppieren 19">
            <a:extLst>
              <a:ext uri="{FF2B5EF4-FFF2-40B4-BE49-F238E27FC236}">
                <a16:creationId xmlns:a16="http://schemas.microsoft.com/office/drawing/2014/main" id="{B30563F1-D5A2-48A2-BFF9-378EBA4DA100}"/>
              </a:ext>
            </a:extLst>
          </p:cNvPr>
          <p:cNvGrpSpPr/>
          <p:nvPr/>
        </p:nvGrpSpPr>
        <p:grpSpPr>
          <a:xfrm>
            <a:off x="6091614" y="1469376"/>
            <a:ext cx="6015202" cy="5305896"/>
            <a:chOff x="6096000" y="993997"/>
            <a:chExt cx="6015202" cy="5305896"/>
          </a:xfrm>
        </p:grpSpPr>
        <p:sp>
          <p:nvSpPr>
            <p:cNvPr id="9" name="Rechteck: abgerundete Ecken 8">
              <a:extLst>
                <a:ext uri="{FF2B5EF4-FFF2-40B4-BE49-F238E27FC236}">
                  <a16:creationId xmlns:a16="http://schemas.microsoft.com/office/drawing/2014/main" id="{88DA5464-8532-F1E7-01AD-988AC43675C2}"/>
                </a:ext>
              </a:extLst>
            </p:cNvPr>
            <p:cNvSpPr/>
            <p:nvPr/>
          </p:nvSpPr>
          <p:spPr>
            <a:xfrm>
              <a:off x="6096000" y="1585990"/>
              <a:ext cx="6015202" cy="4713903"/>
            </a:xfrm>
            <a:prstGeom prst="roundRect">
              <a:avLst/>
            </a:prstGeom>
            <a:noFill/>
            <a:ln w="38100">
              <a:solidFill>
                <a:srgbClr val="F25C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1DD4620E-325F-B879-9A44-9661A0B44990}"/>
                </a:ext>
              </a:extLst>
            </p:cNvPr>
            <p:cNvSpPr txBox="1"/>
            <p:nvPr/>
          </p:nvSpPr>
          <p:spPr>
            <a:xfrm>
              <a:off x="6787541" y="993997"/>
              <a:ext cx="4800122" cy="57721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3200" b="1" dirty="0">
                  <a:solidFill>
                    <a:srgbClr val="35528C"/>
                  </a:solidFill>
                  <a:latin typeface="+mj-lt"/>
                  <a:ea typeface="+mj-ea"/>
                  <a:cs typeface="+mj-cs"/>
                </a:rPr>
                <a:t>Variante B „Meinungs-Post“</a:t>
              </a:r>
              <a:endParaRPr kumimoji="0" lang="de-DE" sz="3200" b="1" i="0" u="none" strike="noStrike" kern="1200" cap="none" spc="0" normalizeH="0" baseline="0" noProof="0" dirty="0">
                <a:ln>
                  <a:noFill/>
                </a:ln>
                <a:solidFill>
                  <a:srgbClr val="35528C"/>
                </a:solidFill>
                <a:effectLst/>
                <a:uLnTx/>
                <a:uFillTx/>
                <a:latin typeface="+mj-lt"/>
                <a:ea typeface="+mj-ea"/>
                <a:cs typeface="+mj-cs"/>
              </a:endParaRPr>
            </a:p>
          </p:txBody>
        </p:sp>
        <p:sp>
          <p:nvSpPr>
            <p:cNvPr id="11" name="Textfeld 10">
              <a:extLst>
                <a:ext uri="{FF2B5EF4-FFF2-40B4-BE49-F238E27FC236}">
                  <a16:creationId xmlns:a16="http://schemas.microsoft.com/office/drawing/2014/main" id="{12F9E181-4FC4-0591-92EF-90FC97AAE245}"/>
                </a:ext>
              </a:extLst>
            </p:cNvPr>
            <p:cNvSpPr txBox="1"/>
            <p:nvPr/>
          </p:nvSpPr>
          <p:spPr>
            <a:xfrm>
              <a:off x="6370107" y="1806600"/>
              <a:ext cx="5634990" cy="3669030"/>
            </a:xfrm>
            <a:prstGeom prst="rect">
              <a:avLst/>
            </a:prstGeom>
          </p:spPr>
          <p:txBody>
            <a:bodyPr vert="horz" wrap="square" lIns="0" tIns="45720" rIns="91440" bIns="45720" rtlCol="0" anchor="t">
              <a:noAutofit/>
            </a:bodyPr>
            <a:lstStyle/>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Überlege dir </a:t>
              </a:r>
              <a:r>
                <a:rPr lang="de-DE" sz="2600" b="1" dirty="0">
                  <a:solidFill>
                    <a:srgbClr val="35528C"/>
                  </a:solidFill>
                  <a:latin typeface="+mj-lt"/>
                  <a:ea typeface="+mj-ea"/>
                  <a:cs typeface="+mj-cs"/>
                </a:rPr>
                <a:t>selbstständig</a:t>
              </a:r>
              <a:r>
                <a:rPr lang="de-DE" sz="2600" dirty="0">
                  <a:solidFill>
                    <a:srgbClr val="35528C"/>
                  </a:solidFill>
                  <a:latin typeface="+mj-lt"/>
                  <a:ea typeface="+mj-ea"/>
                  <a:cs typeface="+mj-cs"/>
                </a:rPr>
                <a:t> über welches Thema du einen fiktiven Social Media-Post schreiben willst</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Formuliere einen umfangreichen Beitrag (als Twitter-Post oder Insta-Caption).</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Achte darauf, Argumente und Beispiele zu verwenden.</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r>
                <a:rPr lang="de-DE" sz="2600" dirty="0">
                  <a:solidFill>
                    <a:srgbClr val="35528C"/>
                  </a:solidFill>
                  <a:latin typeface="+mj-lt"/>
                  <a:ea typeface="+mj-ea"/>
                  <a:cs typeface="+mj-cs"/>
                </a:rPr>
                <a:t>Speichert die Datei auf dem Tablet, nachdem sie redaktionell abgenommen wurde.</a:t>
              </a: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endParaRPr lang="de-DE" sz="2600" dirty="0">
                <a:solidFill>
                  <a:srgbClr val="35528C"/>
                </a:solidFill>
                <a:latin typeface="+mj-lt"/>
                <a:ea typeface="+mj-ea"/>
                <a:cs typeface="+mj-cs"/>
              </a:endParaRP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endParaRPr lang="de-DE" sz="2600" b="1" dirty="0">
                <a:solidFill>
                  <a:srgbClr val="35528C"/>
                </a:solidFill>
                <a:latin typeface="+mj-lt"/>
                <a:ea typeface="+mj-ea"/>
                <a:cs typeface="+mj-cs"/>
              </a:endParaRPr>
            </a:p>
            <a:p>
              <a:pPr marL="514350" marR="0" indent="-514350" algn="l" defTabSz="914400" rtl="0" eaLnBrk="1" fontAlgn="auto" latinLnBrk="0" hangingPunct="1">
                <a:lnSpc>
                  <a:spcPct val="100000"/>
                </a:lnSpc>
                <a:spcBef>
                  <a:spcPct val="0"/>
                </a:spcBef>
                <a:spcAft>
                  <a:spcPts val="0"/>
                </a:spcAft>
                <a:buClrTx/>
                <a:buSzTx/>
                <a:buFontTx/>
                <a:buAutoNum type="arabicPeriod"/>
                <a:tabLst>
                  <a:tab pos="1162050" algn="l"/>
                </a:tabLst>
              </a:pPr>
              <a:endParaRPr kumimoji="0" lang="de-DE" sz="2600" b="1" i="0" u="none" strike="noStrike" kern="1200" cap="none" spc="0" normalizeH="0" baseline="0" noProof="0" dirty="0">
                <a:ln>
                  <a:noFill/>
                </a:ln>
                <a:solidFill>
                  <a:srgbClr val="35528C"/>
                </a:solidFill>
                <a:effectLst/>
                <a:uLnTx/>
                <a:uFillTx/>
                <a:latin typeface="+mj-lt"/>
                <a:ea typeface="+mj-ea"/>
                <a:cs typeface="+mj-cs"/>
              </a:endParaRPr>
            </a:p>
          </p:txBody>
        </p:sp>
      </p:grpSp>
    </p:spTree>
    <p:extLst>
      <p:ext uri="{BB962C8B-B14F-4D97-AF65-F5344CB8AC3E}">
        <p14:creationId xmlns:p14="http://schemas.microsoft.com/office/powerpoint/2010/main" val="113679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F1D5E82-E22A-B87C-9416-816B1D00E4E5}"/>
              </a:ext>
            </a:extLst>
          </p:cNvPr>
          <p:cNvSpPr/>
          <p:nvPr/>
        </p:nvSpPr>
        <p:spPr>
          <a:xfrm>
            <a:off x="8826225" y="6272245"/>
            <a:ext cx="713983" cy="5258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F92BDB9E-2504-B51E-5C5B-17AC9E59FA7E}"/>
              </a:ext>
            </a:extLst>
          </p:cNvPr>
          <p:cNvSpPr txBox="1"/>
          <p:nvPr/>
        </p:nvSpPr>
        <p:spPr>
          <a:xfrm>
            <a:off x="646705" y="449834"/>
            <a:ext cx="5438139" cy="57721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4000" b="1" dirty="0">
                <a:solidFill>
                  <a:srgbClr val="35528C"/>
                </a:solidFill>
                <a:latin typeface="+mj-lt"/>
                <a:ea typeface="+mj-ea"/>
                <a:cs typeface="+mj-cs"/>
              </a:rPr>
              <a:t>Beispiel A</a:t>
            </a: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000" b="1" i="0" u="none" strike="noStrike" kern="1200" cap="none" spc="0" normalizeH="0" baseline="0" noProof="0" dirty="0">
                <a:ln>
                  <a:noFill/>
                </a:ln>
                <a:solidFill>
                  <a:srgbClr val="35528C"/>
                </a:solidFill>
                <a:effectLst/>
                <a:uLnTx/>
                <a:uFillTx/>
                <a:latin typeface="+mj-lt"/>
                <a:ea typeface="+mj-ea"/>
                <a:cs typeface="+mj-cs"/>
              </a:rPr>
              <a:t>Kommentare</a:t>
            </a:r>
          </a:p>
        </p:txBody>
      </p:sp>
      <p:pic>
        <p:nvPicPr>
          <p:cNvPr id="34" name="Grafik 33" descr="Ein Bild, das Text, Screenshot, Schrift, Logo enthält.&#10;&#10;KI-generierte Inhalte können fehlerhaft sein.">
            <a:extLst>
              <a:ext uri="{FF2B5EF4-FFF2-40B4-BE49-F238E27FC236}">
                <a16:creationId xmlns:a16="http://schemas.microsoft.com/office/drawing/2014/main" id="{143EF370-88BB-ECA2-2EB6-69DDA17EA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309" y="0"/>
            <a:ext cx="3083382" cy="6858000"/>
          </a:xfrm>
          <a:prstGeom prst="rect">
            <a:avLst/>
          </a:prstGeom>
        </p:spPr>
      </p:pic>
      <p:sp>
        <p:nvSpPr>
          <p:cNvPr id="2" name="TextBox 4">
            <a:extLst>
              <a:ext uri="{FF2B5EF4-FFF2-40B4-BE49-F238E27FC236}">
                <a16:creationId xmlns:a16="http://schemas.microsoft.com/office/drawing/2014/main" id="{22FF2605-E679-7AC7-1878-F7EF50C81498}"/>
              </a:ext>
            </a:extLst>
          </p:cNvPr>
          <p:cNvSpPr txBox="1"/>
          <p:nvPr/>
        </p:nvSpPr>
        <p:spPr>
          <a:xfrm>
            <a:off x="646705" y="2034440"/>
            <a:ext cx="3468095" cy="4708981"/>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a:tabLst>
                <a:tab pos="1162050" algn="l"/>
              </a:tabLst>
            </a:pPr>
            <a:r>
              <a:rPr lang="de-DE" sz="2600" b="1" u="sng" dirty="0">
                <a:solidFill>
                  <a:srgbClr val="FF0000"/>
                </a:solidFill>
                <a:latin typeface="+mj-lt"/>
                <a:ea typeface="+mj-ea"/>
                <a:cs typeface="Calibri"/>
              </a:rPr>
              <a:t>Strategien bei </a:t>
            </a:r>
            <a:r>
              <a:rPr lang="de-DE" sz="2600" b="1" u="sng" dirty="0" err="1">
                <a:solidFill>
                  <a:srgbClr val="FF0000"/>
                </a:solidFill>
                <a:latin typeface="+mj-lt"/>
                <a:ea typeface="+mj-ea"/>
                <a:cs typeface="Calibri"/>
              </a:rPr>
              <a:t>Hate</a:t>
            </a:r>
            <a:r>
              <a:rPr lang="de-DE" sz="2600" b="1" u="sng" dirty="0">
                <a:solidFill>
                  <a:srgbClr val="FF0000"/>
                </a:solidFill>
                <a:latin typeface="+mj-lt"/>
                <a:ea typeface="+mj-ea"/>
                <a:cs typeface="Calibri"/>
              </a:rPr>
              <a:t> Speech:</a:t>
            </a:r>
          </a:p>
          <a:p>
            <a:pPr>
              <a:tabLst>
                <a:tab pos="1162050" algn="l"/>
              </a:tabLst>
            </a:pPr>
            <a:endParaRPr lang="de-DE" sz="2600" b="1" dirty="0">
              <a:solidFill>
                <a:srgbClr val="FF0000"/>
              </a:solidFill>
              <a:latin typeface="+mj-lt"/>
              <a:ea typeface="+mj-ea"/>
              <a:cs typeface="Calibri"/>
            </a:endParaRPr>
          </a:p>
          <a:p>
            <a:pPr>
              <a:tabLst>
                <a:tab pos="1162050" algn="l"/>
              </a:tabLst>
            </a:pPr>
            <a:r>
              <a:rPr lang="de-DE" sz="2600" b="1" dirty="0">
                <a:solidFill>
                  <a:srgbClr val="FF0000"/>
                </a:solidFill>
                <a:latin typeface="+mj-lt"/>
                <a:ea typeface="+mj-ea"/>
                <a:cs typeface="Calibri"/>
              </a:rPr>
              <a:t>1. Werde aktiv und setze dich für andere Personen ein.</a:t>
            </a:r>
          </a:p>
          <a:p>
            <a:pPr>
              <a:tabLst>
                <a:tab pos="1162050" algn="l"/>
              </a:tabLst>
            </a:pPr>
            <a:endParaRPr lang="de-DE" sz="2400" dirty="0">
              <a:solidFill>
                <a:srgbClr val="FF0000"/>
              </a:solidFill>
              <a:ea typeface="Calibri"/>
              <a:cs typeface="Calibri"/>
            </a:endParaRPr>
          </a:p>
          <a:p>
            <a:pPr>
              <a:tabLst>
                <a:tab pos="1162050" algn="l"/>
              </a:tabLst>
            </a:pPr>
            <a:r>
              <a:rPr lang="de-DE" sz="2400" b="1" dirty="0">
                <a:solidFill>
                  <a:srgbClr val="FF0000"/>
                </a:solidFill>
                <a:ea typeface="Calibri"/>
                <a:cs typeface="Calibri"/>
              </a:rPr>
              <a:t>2. Widerspreche eindeutig falschen Aussagen und argumentiere mit wissenschaftlichen Fakten. Setze Grenzen.</a:t>
            </a:r>
          </a:p>
        </p:txBody>
      </p:sp>
      <p:sp>
        <p:nvSpPr>
          <p:cNvPr id="4" name="TextBox 4">
            <a:extLst>
              <a:ext uri="{FF2B5EF4-FFF2-40B4-BE49-F238E27FC236}">
                <a16:creationId xmlns:a16="http://schemas.microsoft.com/office/drawing/2014/main" id="{A472CDD6-1BA1-8E00-109E-0CA43F5E313C}"/>
              </a:ext>
            </a:extLst>
          </p:cNvPr>
          <p:cNvSpPr txBox="1"/>
          <p:nvPr/>
        </p:nvSpPr>
        <p:spPr>
          <a:xfrm>
            <a:off x="8077200" y="1874598"/>
            <a:ext cx="3947160" cy="4616648"/>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a:tabLst>
                <a:tab pos="1162050" algn="l"/>
              </a:tabLst>
            </a:pPr>
            <a:r>
              <a:rPr lang="de-DE" sz="2600" b="1" dirty="0">
                <a:solidFill>
                  <a:srgbClr val="FF0000"/>
                </a:solidFill>
                <a:latin typeface="+mj-lt"/>
                <a:ea typeface="+mj-ea"/>
                <a:cs typeface="Calibri"/>
              </a:rPr>
              <a:t>3. Ironie/ Humor kann ein Mittel sein, um absurde Argumente zu entlarven.</a:t>
            </a:r>
          </a:p>
          <a:p>
            <a:pPr>
              <a:tabLst>
                <a:tab pos="1162050" algn="l"/>
              </a:tabLst>
            </a:pPr>
            <a:endParaRPr lang="de-DE" sz="2400" dirty="0">
              <a:solidFill>
                <a:srgbClr val="FF0000"/>
              </a:solidFill>
              <a:ea typeface="Calibri"/>
              <a:cs typeface="Calibri"/>
            </a:endParaRPr>
          </a:p>
          <a:p>
            <a:pPr>
              <a:tabLst>
                <a:tab pos="1162050" algn="l"/>
              </a:tabLst>
            </a:pPr>
            <a:r>
              <a:rPr lang="de-DE" sz="2400" b="1" dirty="0">
                <a:solidFill>
                  <a:srgbClr val="FF0000"/>
                </a:solidFill>
                <a:ea typeface="Calibri"/>
                <a:cs typeface="Calibri"/>
              </a:rPr>
              <a:t>4. Auf die Gefühle der betroffenen Personen aufmerksam machen und auf respektvollen Umgang hinweisen.</a:t>
            </a:r>
          </a:p>
          <a:p>
            <a:pPr>
              <a:tabLst>
                <a:tab pos="1162050" algn="l"/>
              </a:tabLst>
            </a:pPr>
            <a:endParaRPr lang="de-DE" sz="2400" b="1" dirty="0">
              <a:solidFill>
                <a:srgbClr val="FF0000"/>
              </a:solidFill>
              <a:ea typeface="Calibri"/>
              <a:cs typeface="Calibri"/>
            </a:endParaRPr>
          </a:p>
          <a:p>
            <a:pPr>
              <a:tabLst>
                <a:tab pos="1162050" algn="l"/>
              </a:tabLst>
            </a:pPr>
            <a:r>
              <a:rPr lang="de-DE" sz="2400" b="1" dirty="0">
                <a:solidFill>
                  <a:srgbClr val="FF0000"/>
                </a:solidFill>
                <a:ea typeface="Calibri"/>
                <a:cs typeface="Calibri"/>
              </a:rPr>
              <a:t>5. Nutze persönliche Erfahrungen als Argumente.</a:t>
            </a:r>
            <a:endParaRPr lang="de-DE" sz="2400" dirty="0">
              <a:solidFill>
                <a:srgbClr val="FF0000"/>
              </a:solidFill>
              <a:ea typeface="Calibri"/>
              <a:cs typeface="Calibri"/>
            </a:endParaRPr>
          </a:p>
        </p:txBody>
      </p:sp>
    </p:spTree>
    <p:extLst>
      <p:ext uri="{BB962C8B-B14F-4D97-AF65-F5344CB8AC3E}">
        <p14:creationId xmlns:p14="http://schemas.microsoft.com/office/powerpoint/2010/main" val="221686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92BDB9E-2504-B51E-5C5B-17AC9E59FA7E}"/>
              </a:ext>
            </a:extLst>
          </p:cNvPr>
          <p:cNvSpPr txBox="1"/>
          <p:nvPr/>
        </p:nvSpPr>
        <p:spPr>
          <a:xfrm>
            <a:off x="646705" y="449834"/>
            <a:ext cx="5438139" cy="577214"/>
          </a:xfrm>
          <a:prstGeom prst="rect">
            <a:avLst/>
          </a:prstGeom>
        </p:spPr>
        <p:txBody>
          <a:bodyPr vert="horz" wrap="square" lIns="0" tIns="45720" rIns="91440" bIns="45720" rtlCol="0" anchor="t">
            <a:noAutofit/>
          </a:bodyPr>
          <a:lstStyle/>
          <a:p>
            <a:pPr marL="0" marR="0" indent="0" algn="l" defTabSz="914400" rtl="0" eaLnBrk="1" fontAlgn="auto" latinLnBrk="0" hangingPunct="1">
              <a:lnSpc>
                <a:spcPct val="100000"/>
              </a:lnSpc>
              <a:spcBef>
                <a:spcPct val="0"/>
              </a:spcBef>
              <a:spcAft>
                <a:spcPts val="0"/>
              </a:spcAft>
              <a:buClrTx/>
              <a:buSzTx/>
              <a:buFontTx/>
              <a:buNone/>
              <a:tabLst>
                <a:tab pos="1162050" algn="l"/>
              </a:tabLst>
            </a:pPr>
            <a:r>
              <a:rPr lang="de-DE" sz="4000" b="1" dirty="0">
                <a:solidFill>
                  <a:srgbClr val="35528C"/>
                </a:solidFill>
                <a:latin typeface="+mj-lt"/>
                <a:ea typeface="+mj-ea"/>
                <a:cs typeface="+mj-cs"/>
              </a:rPr>
              <a:t>Beispiel B</a:t>
            </a:r>
          </a:p>
          <a:p>
            <a:pPr marL="0" marR="0" indent="0" algn="l" defTabSz="914400" rtl="0" eaLnBrk="1" fontAlgn="auto" latinLnBrk="0" hangingPunct="1">
              <a:lnSpc>
                <a:spcPct val="100000"/>
              </a:lnSpc>
              <a:spcBef>
                <a:spcPct val="0"/>
              </a:spcBef>
              <a:spcAft>
                <a:spcPts val="0"/>
              </a:spcAft>
              <a:buClrTx/>
              <a:buSzTx/>
              <a:buFontTx/>
              <a:buNone/>
              <a:tabLst>
                <a:tab pos="1162050" algn="l"/>
              </a:tabLst>
            </a:pPr>
            <a:r>
              <a:rPr kumimoji="0" lang="de-DE" sz="4000" b="1" i="0" u="none" strike="noStrike" kern="1200" cap="none" spc="0" normalizeH="0" baseline="0" noProof="0" dirty="0">
                <a:ln>
                  <a:noFill/>
                </a:ln>
                <a:solidFill>
                  <a:srgbClr val="35528C"/>
                </a:solidFill>
                <a:effectLst/>
                <a:uLnTx/>
                <a:uFillTx/>
                <a:latin typeface="+mj-lt"/>
                <a:ea typeface="+mj-ea"/>
                <a:cs typeface="+mj-cs"/>
              </a:rPr>
              <a:t>Meinungspost</a:t>
            </a:r>
          </a:p>
        </p:txBody>
      </p:sp>
      <p:pic>
        <p:nvPicPr>
          <p:cNvPr id="4" name="Grafik 3" descr="Ein Bild, das Text, Screenshot, Brief, Design enthält.&#10;&#10;KI-generierte Inhalte können fehlerhaft sein.">
            <a:extLst>
              <a:ext uri="{FF2B5EF4-FFF2-40B4-BE49-F238E27FC236}">
                <a16:creationId xmlns:a16="http://schemas.microsoft.com/office/drawing/2014/main" id="{0134AC3F-75B6-D7D1-7F96-EB666B368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578" y="0"/>
            <a:ext cx="2240844" cy="6858000"/>
          </a:xfrm>
          <a:prstGeom prst="rect">
            <a:avLst/>
          </a:prstGeom>
        </p:spPr>
      </p:pic>
      <p:sp>
        <p:nvSpPr>
          <p:cNvPr id="2" name="TextBox 4">
            <a:extLst>
              <a:ext uri="{FF2B5EF4-FFF2-40B4-BE49-F238E27FC236}">
                <a16:creationId xmlns:a16="http://schemas.microsoft.com/office/drawing/2014/main" id="{63B2F5E9-341F-BA3B-EF21-4770037D9C30}"/>
              </a:ext>
            </a:extLst>
          </p:cNvPr>
          <p:cNvSpPr txBox="1"/>
          <p:nvPr/>
        </p:nvSpPr>
        <p:spPr>
          <a:xfrm>
            <a:off x="646705" y="2034440"/>
            <a:ext cx="3468095" cy="3508653"/>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a:tabLst>
                <a:tab pos="1162050" algn="l"/>
              </a:tabLst>
            </a:pPr>
            <a:r>
              <a:rPr lang="de-DE" sz="2600" b="1" u="sng" dirty="0">
                <a:solidFill>
                  <a:srgbClr val="FF0000"/>
                </a:solidFill>
                <a:latin typeface="+mj-lt"/>
                <a:ea typeface="+mj-ea"/>
                <a:cs typeface="Calibri"/>
              </a:rPr>
              <a:t>Aufbau:</a:t>
            </a:r>
          </a:p>
          <a:p>
            <a:pPr>
              <a:tabLst>
                <a:tab pos="1162050" algn="l"/>
              </a:tabLst>
            </a:pPr>
            <a:endParaRPr lang="de-DE" sz="2600" b="1" dirty="0">
              <a:solidFill>
                <a:srgbClr val="FF0000"/>
              </a:solidFill>
              <a:latin typeface="+mj-lt"/>
              <a:ea typeface="+mj-ea"/>
              <a:cs typeface="Calibri"/>
            </a:endParaRPr>
          </a:p>
          <a:p>
            <a:pPr marL="514350" indent="-514350">
              <a:buAutoNum type="arabicPeriod"/>
              <a:tabLst>
                <a:tab pos="1162050" algn="l"/>
              </a:tabLst>
            </a:pPr>
            <a:r>
              <a:rPr lang="de-DE" sz="2600" b="1" dirty="0">
                <a:solidFill>
                  <a:srgbClr val="FF0000"/>
                </a:solidFill>
                <a:latin typeface="+mj-lt"/>
                <a:ea typeface="+mj-ea"/>
                <a:cs typeface="Calibri"/>
              </a:rPr>
              <a:t>Aussage tätigen.</a:t>
            </a:r>
          </a:p>
          <a:p>
            <a:pPr marL="514350" indent="-514350">
              <a:buAutoNum type="arabicPeriod"/>
              <a:tabLst>
                <a:tab pos="1162050" algn="l"/>
              </a:tabLst>
            </a:pPr>
            <a:r>
              <a:rPr lang="de-DE" sz="2400" b="1" dirty="0">
                <a:solidFill>
                  <a:srgbClr val="FF0000"/>
                </a:solidFill>
                <a:latin typeface="+mj-lt"/>
                <a:ea typeface="Calibri"/>
                <a:cs typeface="Calibri"/>
              </a:rPr>
              <a:t>Aussage begründen.</a:t>
            </a:r>
          </a:p>
          <a:p>
            <a:pPr marL="514350" indent="-514350">
              <a:buAutoNum type="arabicPeriod"/>
              <a:tabLst>
                <a:tab pos="1162050" algn="l"/>
              </a:tabLst>
            </a:pPr>
            <a:r>
              <a:rPr lang="de-DE" sz="2400" b="1" dirty="0">
                <a:solidFill>
                  <a:srgbClr val="FF0000"/>
                </a:solidFill>
                <a:latin typeface="+mj-lt"/>
                <a:ea typeface="Calibri"/>
                <a:cs typeface="Calibri"/>
              </a:rPr>
              <a:t>Aussage mit Beispiel untermauern.</a:t>
            </a:r>
          </a:p>
          <a:p>
            <a:pPr marL="514350" indent="-514350">
              <a:buAutoNum type="arabicPeriod"/>
              <a:tabLst>
                <a:tab pos="1162050" algn="l"/>
              </a:tabLst>
            </a:pPr>
            <a:r>
              <a:rPr lang="de-DE" sz="2400" b="1" dirty="0">
                <a:solidFill>
                  <a:srgbClr val="FF0000"/>
                </a:solidFill>
                <a:latin typeface="+mj-lt"/>
                <a:ea typeface="Calibri"/>
                <a:cs typeface="Calibri"/>
              </a:rPr>
              <a:t>Rückbezug zur Aussage (Schlussfolgerung).</a:t>
            </a:r>
            <a:endParaRPr lang="de-DE" sz="2400" dirty="0">
              <a:solidFill>
                <a:srgbClr val="FF0000"/>
              </a:solidFill>
              <a:latin typeface="+mj-lt"/>
              <a:ea typeface="Calibri"/>
              <a:cs typeface="Calibri"/>
            </a:endParaRPr>
          </a:p>
        </p:txBody>
      </p:sp>
    </p:spTree>
    <p:extLst>
      <p:ext uri="{BB962C8B-B14F-4D97-AF65-F5344CB8AC3E}">
        <p14:creationId xmlns:p14="http://schemas.microsoft.com/office/powerpoint/2010/main" val="1744738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32FDB-E8A0-37FF-714C-C11993E724C0}"/>
            </a:ext>
          </a:extLst>
        </p:cNvPr>
        <p:cNvGrpSpPr/>
        <p:nvPr/>
      </p:nvGrpSpPr>
      <p:grpSpPr>
        <a:xfrm>
          <a:off x="0" y="0"/>
          <a:ext cx="0" cy="0"/>
          <a:chOff x="0" y="0"/>
          <a:chExt cx="0" cy="0"/>
        </a:xfrm>
      </p:grpSpPr>
      <p:pic>
        <p:nvPicPr>
          <p:cNvPr id="3" name="Grafik 2" descr="Ein Bild, das Text, Design, Schrift, Grafiken enthält.&#10;&#10;KI-generierte Inhalte können fehlerhaft sein.">
            <a:extLst>
              <a:ext uri="{FF2B5EF4-FFF2-40B4-BE49-F238E27FC236}">
                <a16:creationId xmlns:a16="http://schemas.microsoft.com/office/drawing/2014/main" id="{6142B593-1B9B-5B09-7B94-272EE406D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302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145C18-2E75-E357-AE87-120D62B0438E}"/>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4" name="Rechteck: abgerundete Ecken 3">
            <a:extLst>
              <a:ext uri="{FF2B5EF4-FFF2-40B4-BE49-F238E27FC236}">
                <a16:creationId xmlns:a16="http://schemas.microsoft.com/office/drawing/2014/main" id="{00401422-ACE2-6AA2-0BEC-3F4107E9E65F}"/>
              </a:ext>
            </a:extLst>
          </p:cNvPr>
          <p:cNvSpPr/>
          <p:nvPr/>
        </p:nvSpPr>
        <p:spPr>
          <a:xfrm>
            <a:off x="750573" y="1290080"/>
            <a:ext cx="10690855" cy="525886"/>
          </a:xfrm>
          <a:prstGeom prst="roundRect">
            <a:avLst/>
          </a:prstGeom>
          <a:solidFill>
            <a:srgbClr val="970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err="1">
                <a:solidFill>
                  <a:srgbClr val="FFFFFF"/>
                </a:solidFill>
                <a:ea typeface="Source Sans Pro"/>
                <a:cs typeface="Source Sans Pro" charset="0"/>
                <a:sym typeface="Wingdings" panose="05000000000000000000" pitchFamily="2" charset="2"/>
              </a:rPr>
              <a:t>Hate</a:t>
            </a:r>
            <a:r>
              <a:rPr lang="de-DE" sz="2400" b="1" kern="0" dirty="0">
                <a:solidFill>
                  <a:srgbClr val="FFFFFF"/>
                </a:solidFill>
                <a:ea typeface="Source Sans Pro"/>
                <a:cs typeface="Source Sans Pro" charset="0"/>
                <a:sym typeface="Wingdings" panose="05000000000000000000" pitchFamily="2" charset="2"/>
              </a:rPr>
              <a:t> Speech</a:t>
            </a:r>
            <a:endParaRPr lang="de-DE" sz="2400" b="1" kern="0" dirty="0">
              <a:solidFill>
                <a:srgbClr val="FFFFFF"/>
              </a:solidFill>
              <a:ea typeface="Source Sans Pro" charset="0"/>
              <a:cs typeface="Source Sans Pro" charset="0"/>
            </a:endParaRPr>
          </a:p>
        </p:txBody>
      </p:sp>
      <p:sp>
        <p:nvSpPr>
          <p:cNvPr id="5" name="Rechteck: abgerundete Ecken 4">
            <a:extLst>
              <a:ext uri="{FF2B5EF4-FFF2-40B4-BE49-F238E27FC236}">
                <a16:creationId xmlns:a16="http://schemas.microsoft.com/office/drawing/2014/main" id="{8D8AAB28-FCA4-6DDF-AE85-C65BD699CC21}"/>
              </a:ext>
            </a:extLst>
          </p:cNvPr>
          <p:cNvSpPr/>
          <p:nvPr/>
        </p:nvSpPr>
        <p:spPr>
          <a:xfrm>
            <a:off x="750572" y="1953073"/>
            <a:ext cx="10690855" cy="77723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dirty="0">
                <a:solidFill>
                  <a:srgbClr val="C00000"/>
                </a:solidFill>
                <a:effectLst/>
                <a:latin typeface="Calibri" panose="020F0502020204030204" pitchFamily="34" charset="0"/>
                <a:ea typeface="Calibri" panose="020F0502020204030204" pitchFamily="34" charset="0"/>
              </a:rPr>
              <a:t>„Frauen sind weniger Wert als Männer und nur fürs Kinder kriegen genug.“</a:t>
            </a:r>
            <a:endParaRPr lang="de-DE" sz="2400" b="1" kern="0" dirty="0">
              <a:solidFill>
                <a:srgbClr val="C00000"/>
              </a:solidFill>
              <a:ea typeface="Source Sans Pro" charset="0"/>
              <a:cs typeface="Source Sans Pro" charset="0"/>
            </a:endParaRPr>
          </a:p>
        </p:txBody>
      </p:sp>
      <p:sp>
        <p:nvSpPr>
          <p:cNvPr id="6" name="Rechteck: abgerundete Ecken 5">
            <a:extLst>
              <a:ext uri="{FF2B5EF4-FFF2-40B4-BE49-F238E27FC236}">
                <a16:creationId xmlns:a16="http://schemas.microsoft.com/office/drawing/2014/main" id="{F82B7307-6288-3E86-A667-A861614D0540}"/>
              </a:ext>
            </a:extLst>
          </p:cNvPr>
          <p:cNvSpPr/>
          <p:nvPr/>
        </p:nvSpPr>
        <p:spPr>
          <a:xfrm>
            <a:off x="750571" y="2867419"/>
            <a:ext cx="10690855" cy="1533131"/>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400" u="sng" dirty="0">
                <a:solidFill>
                  <a:schemeClr val="bg1"/>
                </a:solidFill>
                <a:effectLst/>
                <a:latin typeface="Calibri" panose="020F0502020204030204" pitchFamily="34" charset="0"/>
                <a:ea typeface="Calibri" panose="020F0502020204030204" pitchFamily="34" charset="0"/>
              </a:rPr>
              <a:t>1. Warum ist diese Aussage diskriminierend?</a:t>
            </a:r>
          </a:p>
          <a:p>
            <a:pPr lvl="0">
              <a:defRPr/>
            </a:pPr>
            <a:r>
              <a:rPr lang="de-DE" sz="2400" kern="0" dirty="0">
                <a:solidFill>
                  <a:schemeClr val="bg1"/>
                </a:solidFill>
                <a:latin typeface="Calibri" panose="020F0502020204030204" pitchFamily="34" charset="0"/>
                <a:ea typeface="Calibri" panose="020F0502020204030204" pitchFamily="34" charset="0"/>
              </a:rPr>
              <a:t>Grundgesetz (GG)</a:t>
            </a:r>
            <a:r>
              <a:rPr lang="de-DE" sz="2400" kern="0" dirty="0">
                <a:solidFill>
                  <a:schemeClr val="bg1"/>
                </a:solidFill>
                <a:effectLst/>
                <a:latin typeface="Calibri" panose="020F0502020204030204" pitchFamily="34" charset="0"/>
                <a:ea typeface="Calibri" panose="020F0502020204030204" pitchFamily="34" charset="0"/>
              </a:rPr>
              <a:t>: </a:t>
            </a:r>
          </a:p>
          <a:p>
            <a:pPr lvl="0">
              <a:defRPr/>
            </a:pPr>
            <a:r>
              <a:rPr lang="de-DE" sz="2400" kern="0" dirty="0">
                <a:solidFill>
                  <a:schemeClr val="bg1"/>
                </a:solidFill>
                <a:latin typeface="Calibri" panose="020F0502020204030204" pitchFamily="34" charset="0"/>
                <a:ea typeface="Calibri" panose="020F0502020204030204" pitchFamily="34" charset="0"/>
              </a:rPr>
              <a:t>Artikel 3 (1): Alle Menschen sind vor dem Gesetz gleich. </a:t>
            </a:r>
          </a:p>
          <a:p>
            <a:pPr lvl="0">
              <a:defRPr/>
            </a:pPr>
            <a:r>
              <a:rPr lang="de-DE" sz="2400" kern="0" dirty="0">
                <a:solidFill>
                  <a:schemeClr val="bg1"/>
                </a:solidFill>
                <a:effectLst/>
                <a:latin typeface="Calibri" panose="020F0502020204030204" pitchFamily="34" charset="0"/>
                <a:ea typeface="Calibri" panose="020F0502020204030204" pitchFamily="34" charset="0"/>
              </a:rPr>
              <a:t>Artikel 3 (2): Männer und Frauen sind gleichberechtigt.</a:t>
            </a:r>
            <a:endParaRPr lang="de-DE" sz="2400" kern="0" dirty="0">
              <a:solidFill>
                <a:schemeClr val="bg1"/>
              </a:solidFill>
              <a:effectLst/>
              <a:latin typeface="Calibri" panose="020F0502020204030204" pitchFamily="34" charset="0"/>
              <a:ea typeface="Source Sans Pro" charset="0"/>
            </a:endParaRPr>
          </a:p>
        </p:txBody>
      </p:sp>
      <p:sp>
        <p:nvSpPr>
          <p:cNvPr id="7" name="Rechteck: abgerundete Ecken 6">
            <a:extLst>
              <a:ext uri="{FF2B5EF4-FFF2-40B4-BE49-F238E27FC236}">
                <a16:creationId xmlns:a16="http://schemas.microsoft.com/office/drawing/2014/main" id="{470B0FB6-A7F6-A5A9-76C6-86C5EF732F9E}"/>
              </a:ext>
            </a:extLst>
          </p:cNvPr>
          <p:cNvSpPr/>
          <p:nvPr/>
        </p:nvSpPr>
        <p:spPr>
          <a:xfrm>
            <a:off x="750571" y="4537658"/>
            <a:ext cx="10690855" cy="1843712"/>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400" u="sng" dirty="0">
                <a:solidFill>
                  <a:schemeClr val="bg1"/>
                </a:solidFill>
                <a:effectLst/>
                <a:latin typeface="Calibri" panose="020F0502020204030204" pitchFamily="34" charset="0"/>
                <a:ea typeface="Calibri" panose="020F0502020204030204" pitchFamily="34" charset="0"/>
              </a:rPr>
              <a:t>2. Warum ist diese Aussage strafbar?</a:t>
            </a:r>
          </a:p>
          <a:p>
            <a:pPr lvl="0">
              <a:defRPr/>
            </a:pPr>
            <a:r>
              <a:rPr lang="de-DE" sz="2400" kern="0" dirty="0">
                <a:solidFill>
                  <a:schemeClr val="bg1"/>
                </a:solidFill>
                <a:latin typeface="Calibri" panose="020F0502020204030204" pitchFamily="34" charset="0"/>
                <a:ea typeface="Calibri" panose="020F0502020204030204" pitchFamily="34" charset="0"/>
              </a:rPr>
              <a:t>Strafgesetzbuch (StGB)</a:t>
            </a:r>
            <a:r>
              <a:rPr lang="de-DE" sz="2400" kern="0" dirty="0">
                <a:solidFill>
                  <a:schemeClr val="bg1"/>
                </a:solidFill>
                <a:effectLst/>
                <a:latin typeface="Calibri" panose="020F0502020204030204" pitchFamily="34" charset="0"/>
                <a:ea typeface="Calibri" panose="020F0502020204030204" pitchFamily="34" charset="0"/>
              </a:rPr>
              <a:t>: </a:t>
            </a:r>
          </a:p>
          <a:p>
            <a:pPr lvl="0">
              <a:defRPr/>
            </a:pPr>
            <a:r>
              <a:rPr lang="de-DE" sz="2400" kern="0" dirty="0">
                <a:solidFill>
                  <a:schemeClr val="bg1"/>
                </a:solidFill>
                <a:latin typeface="Calibri" panose="020F0502020204030204" pitchFamily="34" charset="0"/>
                <a:ea typeface="Calibri" panose="020F0502020204030204" pitchFamily="34" charset="0"/>
              </a:rPr>
              <a:t>§ 130: Volksverhetzung </a:t>
            </a:r>
            <a:r>
              <a:rPr lang="de-DE" sz="2400" kern="0" dirty="0">
                <a:solidFill>
                  <a:schemeClr val="bg1"/>
                </a:solidFill>
                <a:latin typeface="Calibri" panose="020F0502020204030204" pitchFamily="34" charset="0"/>
                <a:ea typeface="Calibri" panose="020F0502020204030204" pitchFamily="34" charset="0"/>
                <a:sym typeface="Wingdings" panose="05000000000000000000" pitchFamily="2" charset="2"/>
              </a:rPr>
              <a:t> Hass gegen eine bestimmte Gruppe (hier: Frauen)</a:t>
            </a:r>
            <a:endParaRPr lang="de-DE" sz="2400" kern="0" dirty="0">
              <a:solidFill>
                <a:schemeClr val="bg1"/>
              </a:solidFill>
              <a:latin typeface="Calibri" panose="020F0502020204030204" pitchFamily="34" charset="0"/>
              <a:ea typeface="Calibri" panose="020F0502020204030204" pitchFamily="34" charset="0"/>
            </a:endParaRPr>
          </a:p>
          <a:p>
            <a:pPr lvl="0">
              <a:defRPr/>
            </a:pPr>
            <a:r>
              <a:rPr lang="de-DE" sz="2400" kern="0" dirty="0">
                <a:solidFill>
                  <a:schemeClr val="bg1"/>
                </a:solidFill>
                <a:latin typeface="Calibri" panose="020F0502020204030204" pitchFamily="34" charset="0"/>
                <a:ea typeface="Calibri" panose="020F0502020204030204" pitchFamily="34" charset="0"/>
              </a:rPr>
              <a:t>§ 185: Beleidigung </a:t>
            </a:r>
            <a:r>
              <a:rPr lang="de-DE" sz="2400" kern="0" dirty="0">
                <a:solidFill>
                  <a:schemeClr val="bg1"/>
                </a:solidFill>
                <a:latin typeface="Calibri" panose="020F0502020204030204" pitchFamily="34" charset="0"/>
                <a:ea typeface="Calibri" panose="020F0502020204030204" pitchFamily="34" charset="0"/>
                <a:sym typeface="Wingdings" panose="05000000000000000000" pitchFamily="2" charset="2"/>
              </a:rPr>
              <a:t> wenn sie konkret an eine Person gerichtet ist</a:t>
            </a:r>
            <a:br>
              <a:rPr lang="de-DE" sz="2400" kern="0" dirty="0">
                <a:solidFill>
                  <a:schemeClr val="bg1"/>
                </a:solidFill>
                <a:latin typeface="Calibri" panose="020F0502020204030204" pitchFamily="34" charset="0"/>
                <a:ea typeface="Calibri" panose="020F0502020204030204" pitchFamily="34" charset="0"/>
              </a:rPr>
            </a:br>
            <a:r>
              <a:rPr lang="de-DE" sz="2400" kern="0" dirty="0">
                <a:solidFill>
                  <a:srgbClr val="C00000"/>
                </a:solidFill>
                <a:latin typeface="Calibri" panose="020F0502020204030204" pitchFamily="34" charset="0"/>
                <a:ea typeface="Calibri" panose="020F0502020204030204" pitchFamily="34" charset="0"/>
              </a:rPr>
              <a:t>Strafe je nach Fall: bis zu 5 Jahren Gefängnis oder Geldstrafen</a:t>
            </a:r>
          </a:p>
        </p:txBody>
      </p:sp>
    </p:spTree>
    <p:extLst>
      <p:ext uri="{BB962C8B-B14F-4D97-AF65-F5344CB8AC3E}">
        <p14:creationId xmlns:p14="http://schemas.microsoft.com/office/powerpoint/2010/main" val="410000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145C18-2E75-E357-AE87-120D62B0438E}"/>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4" name="Rechteck: abgerundete Ecken 3">
            <a:extLst>
              <a:ext uri="{FF2B5EF4-FFF2-40B4-BE49-F238E27FC236}">
                <a16:creationId xmlns:a16="http://schemas.microsoft.com/office/drawing/2014/main" id="{00401422-ACE2-6AA2-0BEC-3F4107E9E65F}"/>
              </a:ext>
            </a:extLst>
          </p:cNvPr>
          <p:cNvSpPr/>
          <p:nvPr/>
        </p:nvSpPr>
        <p:spPr>
          <a:xfrm>
            <a:off x="750573" y="1290080"/>
            <a:ext cx="10690855" cy="525886"/>
          </a:xfrm>
          <a:prstGeom prst="roundRect">
            <a:avLst/>
          </a:prstGeom>
          <a:solidFill>
            <a:srgbClr val="970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err="1">
                <a:solidFill>
                  <a:srgbClr val="FFFFFF"/>
                </a:solidFill>
                <a:ea typeface="Source Sans Pro"/>
                <a:cs typeface="Source Sans Pro" charset="0"/>
                <a:sym typeface="Wingdings" panose="05000000000000000000" pitchFamily="2" charset="2"/>
              </a:rPr>
              <a:t>Hate</a:t>
            </a:r>
            <a:r>
              <a:rPr lang="de-DE" sz="2400" b="1" kern="0" dirty="0">
                <a:solidFill>
                  <a:srgbClr val="FFFFFF"/>
                </a:solidFill>
                <a:ea typeface="Source Sans Pro"/>
                <a:cs typeface="Source Sans Pro" charset="0"/>
                <a:sym typeface="Wingdings" panose="05000000000000000000" pitchFamily="2" charset="2"/>
              </a:rPr>
              <a:t> Speech</a:t>
            </a:r>
            <a:endParaRPr lang="de-DE" sz="2400" b="1" kern="0" dirty="0">
              <a:solidFill>
                <a:srgbClr val="FFFFFF"/>
              </a:solidFill>
              <a:ea typeface="Source Sans Pro" charset="0"/>
              <a:cs typeface="Source Sans Pro" charset="0"/>
            </a:endParaRPr>
          </a:p>
        </p:txBody>
      </p:sp>
      <p:sp>
        <p:nvSpPr>
          <p:cNvPr id="5" name="Rechteck: abgerundete Ecken 4">
            <a:extLst>
              <a:ext uri="{FF2B5EF4-FFF2-40B4-BE49-F238E27FC236}">
                <a16:creationId xmlns:a16="http://schemas.microsoft.com/office/drawing/2014/main" id="{8D8AAB28-FCA4-6DDF-AE85-C65BD699CC21}"/>
              </a:ext>
            </a:extLst>
          </p:cNvPr>
          <p:cNvSpPr/>
          <p:nvPr/>
        </p:nvSpPr>
        <p:spPr>
          <a:xfrm>
            <a:off x="750572" y="1953073"/>
            <a:ext cx="10690855" cy="77723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dirty="0">
                <a:solidFill>
                  <a:srgbClr val="C00000"/>
                </a:solidFill>
              </a:rPr>
              <a:t>„Alle Geflüchteten gehören aus Deutschland raus – die nehmen uns nur das Geld weg und sind kriminell.“</a:t>
            </a:r>
            <a:endParaRPr lang="de-DE" sz="2400" b="1" kern="0" dirty="0">
              <a:solidFill>
                <a:srgbClr val="C00000"/>
              </a:solidFill>
              <a:ea typeface="Source Sans Pro" charset="0"/>
              <a:cs typeface="Source Sans Pro" charset="0"/>
            </a:endParaRPr>
          </a:p>
        </p:txBody>
      </p:sp>
      <p:sp>
        <p:nvSpPr>
          <p:cNvPr id="6" name="Rechteck: abgerundete Ecken 5">
            <a:extLst>
              <a:ext uri="{FF2B5EF4-FFF2-40B4-BE49-F238E27FC236}">
                <a16:creationId xmlns:a16="http://schemas.microsoft.com/office/drawing/2014/main" id="{F82B7307-6288-3E86-A667-A861614D0540}"/>
              </a:ext>
            </a:extLst>
          </p:cNvPr>
          <p:cNvSpPr/>
          <p:nvPr/>
        </p:nvSpPr>
        <p:spPr>
          <a:xfrm>
            <a:off x="750571" y="2867419"/>
            <a:ext cx="10690855" cy="1944611"/>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000" u="sng" dirty="0">
                <a:solidFill>
                  <a:schemeClr val="bg1"/>
                </a:solidFill>
                <a:effectLst/>
                <a:latin typeface="Calibri" panose="020F0502020204030204" pitchFamily="34" charset="0"/>
                <a:ea typeface="Calibri" panose="020F0502020204030204" pitchFamily="34" charset="0"/>
              </a:rPr>
              <a:t>1. Warum ist diese Aussage diskriminierend?</a:t>
            </a:r>
          </a:p>
          <a:p>
            <a:pPr lvl="0">
              <a:defRPr/>
            </a:pPr>
            <a:r>
              <a:rPr lang="de-DE" sz="2000" kern="0" dirty="0">
                <a:solidFill>
                  <a:schemeClr val="bg1"/>
                </a:solidFill>
                <a:latin typeface="Calibri" panose="020F0502020204030204" pitchFamily="34" charset="0"/>
                <a:ea typeface="Calibri" panose="020F0502020204030204" pitchFamily="34" charset="0"/>
              </a:rPr>
              <a:t>Grundgesetz (GG)</a:t>
            </a:r>
            <a:r>
              <a:rPr lang="de-DE" sz="2000" kern="0" dirty="0">
                <a:solidFill>
                  <a:schemeClr val="bg1"/>
                </a:solidFill>
                <a:effectLst/>
                <a:latin typeface="Calibri" panose="020F0502020204030204" pitchFamily="34" charset="0"/>
                <a:ea typeface="Calibri" panose="020F0502020204030204" pitchFamily="34" charset="0"/>
              </a:rPr>
              <a:t>: </a:t>
            </a:r>
          </a:p>
          <a:p>
            <a:pPr lvl="0">
              <a:defRPr/>
            </a:pPr>
            <a:r>
              <a:rPr lang="de-DE" sz="2000" kern="0" dirty="0">
                <a:solidFill>
                  <a:schemeClr val="bg1"/>
                </a:solidFill>
                <a:latin typeface="Calibri" panose="020F0502020204030204" pitchFamily="34" charset="0"/>
                <a:ea typeface="Calibri" panose="020F0502020204030204" pitchFamily="34" charset="0"/>
              </a:rPr>
              <a:t>Artikel 1 (1): Die Würde des Menschen ist unantastbar.</a:t>
            </a:r>
          </a:p>
          <a:p>
            <a:pPr lvl="0">
              <a:defRPr/>
            </a:pPr>
            <a:r>
              <a:rPr lang="de-DE" sz="2000" kern="0" dirty="0">
                <a:solidFill>
                  <a:schemeClr val="bg1"/>
                </a:solidFill>
                <a:effectLst/>
                <a:latin typeface="Calibri" panose="020F0502020204030204" pitchFamily="34" charset="0"/>
                <a:ea typeface="Source Sans Pro" charset="0"/>
              </a:rPr>
              <a:t>Artikel 3 (3):</a:t>
            </a:r>
            <a:r>
              <a:rPr lang="de-DE" sz="2000" kern="0" dirty="0">
                <a:solidFill>
                  <a:schemeClr val="bg1"/>
                </a:solidFill>
                <a:latin typeface="Calibri" panose="020F0502020204030204" pitchFamily="34" charset="0"/>
                <a:ea typeface="Calibri" panose="020F0502020204030204" pitchFamily="34" charset="0"/>
              </a:rPr>
              <a:t> Niemand darf wegen […] seiner Heimat und Herkunft […] benachteiligt oder bevorzugt werden.</a:t>
            </a:r>
          </a:p>
          <a:p>
            <a:pPr lvl="0">
              <a:defRPr/>
            </a:pPr>
            <a:r>
              <a:rPr lang="de-DE" sz="2000" kern="0" dirty="0">
                <a:solidFill>
                  <a:schemeClr val="bg1"/>
                </a:solidFill>
                <a:effectLst/>
                <a:latin typeface="Calibri" panose="020F0502020204030204" pitchFamily="34" charset="0"/>
                <a:ea typeface="Calibri" panose="020F0502020204030204" pitchFamily="34" charset="0"/>
              </a:rPr>
              <a:t>Arti</a:t>
            </a:r>
            <a:r>
              <a:rPr lang="de-DE" sz="2000" kern="0" dirty="0">
                <a:solidFill>
                  <a:schemeClr val="bg1"/>
                </a:solidFill>
                <a:latin typeface="Calibri" panose="020F0502020204030204" pitchFamily="34" charset="0"/>
                <a:ea typeface="Calibri" panose="020F0502020204030204" pitchFamily="34" charset="0"/>
              </a:rPr>
              <a:t>kel 16a: Grundrecht auf Asyl </a:t>
            </a:r>
            <a:r>
              <a:rPr lang="de-DE" sz="2000" kern="0" dirty="0">
                <a:solidFill>
                  <a:schemeClr val="bg1"/>
                </a:solidFill>
                <a:latin typeface="Calibri" panose="020F0502020204030204" pitchFamily="34" charset="0"/>
                <a:ea typeface="Calibri" panose="020F0502020204030204" pitchFamily="34" charset="0"/>
                <a:sym typeface="Wingdings" panose="05000000000000000000" pitchFamily="2" charset="2"/>
              </a:rPr>
              <a:t> Deutschland muss geflüchteten Menschen Schutz gewähren.</a:t>
            </a:r>
            <a:endParaRPr lang="de-DE" sz="2000" kern="0" dirty="0">
              <a:solidFill>
                <a:schemeClr val="bg1"/>
              </a:solidFill>
              <a:effectLst/>
              <a:latin typeface="Calibri" panose="020F0502020204030204" pitchFamily="34" charset="0"/>
              <a:ea typeface="Source Sans Pro" charset="0"/>
            </a:endParaRPr>
          </a:p>
        </p:txBody>
      </p:sp>
      <p:sp>
        <p:nvSpPr>
          <p:cNvPr id="7" name="Rechteck: abgerundete Ecken 6">
            <a:extLst>
              <a:ext uri="{FF2B5EF4-FFF2-40B4-BE49-F238E27FC236}">
                <a16:creationId xmlns:a16="http://schemas.microsoft.com/office/drawing/2014/main" id="{470B0FB6-A7F6-A5A9-76C6-86C5EF732F9E}"/>
              </a:ext>
            </a:extLst>
          </p:cNvPr>
          <p:cNvSpPr/>
          <p:nvPr/>
        </p:nvSpPr>
        <p:spPr>
          <a:xfrm>
            <a:off x="750571" y="4949190"/>
            <a:ext cx="10690855" cy="1432180"/>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000" u="sng" dirty="0">
                <a:solidFill>
                  <a:schemeClr val="bg1"/>
                </a:solidFill>
                <a:effectLst/>
                <a:latin typeface="Calibri" panose="020F0502020204030204" pitchFamily="34" charset="0"/>
                <a:ea typeface="Calibri" panose="020F0502020204030204" pitchFamily="34" charset="0"/>
              </a:rPr>
              <a:t>2. Warum ist diese Aussage strafbar?</a:t>
            </a:r>
          </a:p>
          <a:p>
            <a:pPr lvl="0">
              <a:defRPr/>
            </a:pPr>
            <a:r>
              <a:rPr lang="de-DE" sz="2000" kern="0" dirty="0">
                <a:solidFill>
                  <a:schemeClr val="bg1"/>
                </a:solidFill>
                <a:latin typeface="Calibri" panose="020F0502020204030204" pitchFamily="34" charset="0"/>
                <a:ea typeface="Calibri" panose="020F0502020204030204" pitchFamily="34" charset="0"/>
              </a:rPr>
              <a:t>Strafgesetzbuch (StGB)</a:t>
            </a:r>
            <a:r>
              <a:rPr lang="de-DE" sz="2000" kern="0" dirty="0">
                <a:solidFill>
                  <a:schemeClr val="bg1"/>
                </a:solidFill>
                <a:effectLst/>
                <a:latin typeface="Calibri" panose="020F0502020204030204" pitchFamily="34" charset="0"/>
                <a:ea typeface="Calibri" panose="020F0502020204030204" pitchFamily="34" charset="0"/>
              </a:rPr>
              <a:t>: </a:t>
            </a:r>
          </a:p>
          <a:p>
            <a:pPr lvl="0">
              <a:defRPr/>
            </a:pPr>
            <a:r>
              <a:rPr lang="de-DE" sz="2000" kern="0" dirty="0">
                <a:solidFill>
                  <a:schemeClr val="bg1"/>
                </a:solidFill>
                <a:latin typeface="Calibri" panose="020F0502020204030204" pitchFamily="34" charset="0"/>
                <a:ea typeface="Calibri" panose="020F0502020204030204" pitchFamily="34" charset="0"/>
              </a:rPr>
              <a:t>§ 130: Volksverhetzung </a:t>
            </a:r>
            <a:r>
              <a:rPr lang="de-DE" sz="2000" kern="0" dirty="0">
                <a:solidFill>
                  <a:schemeClr val="bg1"/>
                </a:solidFill>
                <a:latin typeface="Calibri" panose="020F0502020204030204" pitchFamily="34" charset="0"/>
                <a:ea typeface="Calibri" panose="020F0502020204030204" pitchFamily="34" charset="0"/>
                <a:sym typeface="Wingdings" panose="05000000000000000000" pitchFamily="2" charset="2"/>
              </a:rPr>
              <a:t> Hass gegen eine bestimmte Gruppe (hier: Geflüchtete)</a:t>
            </a:r>
            <a:br>
              <a:rPr lang="de-DE" sz="2000" kern="0" dirty="0">
                <a:solidFill>
                  <a:schemeClr val="bg1"/>
                </a:solidFill>
                <a:latin typeface="Calibri" panose="020F0502020204030204" pitchFamily="34" charset="0"/>
                <a:ea typeface="Calibri" panose="020F0502020204030204" pitchFamily="34" charset="0"/>
              </a:rPr>
            </a:br>
            <a:r>
              <a:rPr lang="de-DE" sz="2000" kern="0" dirty="0">
                <a:solidFill>
                  <a:srgbClr val="C00000"/>
                </a:solidFill>
                <a:latin typeface="Calibri" panose="020F0502020204030204" pitchFamily="34" charset="0"/>
                <a:ea typeface="Calibri" panose="020F0502020204030204" pitchFamily="34" charset="0"/>
              </a:rPr>
              <a:t>Strafe je nach Fall: bis zu 5 Jahren Gefängnis oder Geldstrafen</a:t>
            </a:r>
          </a:p>
        </p:txBody>
      </p:sp>
    </p:spTree>
    <p:extLst>
      <p:ext uri="{BB962C8B-B14F-4D97-AF65-F5344CB8AC3E}">
        <p14:creationId xmlns:p14="http://schemas.microsoft.com/office/powerpoint/2010/main" val="2900238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145C18-2E75-E357-AE87-120D62B0438E}"/>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4" name="Rechteck: abgerundete Ecken 3">
            <a:extLst>
              <a:ext uri="{FF2B5EF4-FFF2-40B4-BE49-F238E27FC236}">
                <a16:creationId xmlns:a16="http://schemas.microsoft.com/office/drawing/2014/main" id="{00401422-ACE2-6AA2-0BEC-3F4107E9E65F}"/>
              </a:ext>
            </a:extLst>
          </p:cNvPr>
          <p:cNvSpPr/>
          <p:nvPr/>
        </p:nvSpPr>
        <p:spPr>
          <a:xfrm>
            <a:off x="750573" y="1290080"/>
            <a:ext cx="10690855" cy="525886"/>
          </a:xfrm>
          <a:prstGeom prst="roundRect">
            <a:avLst/>
          </a:prstGeom>
          <a:solidFill>
            <a:srgbClr val="970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err="1">
                <a:solidFill>
                  <a:srgbClr val="FFFFFF"/>
                </a:solidFill>
                <a:ea typeface="Source Sans Pro"/>
                <a:cs typeface="Source Sans Pro" charset="0"/>
                <a:sym typeface="Wingdings" panose="05000000000000000000" pitchFamily="2" charset="2"/>
              </a:rPr>
              <a:t>Hate</a:t>
            </a:r>
            <a:r>
              <a:rPr lang="de-DE" sz="2400" b="1" kern="0" dirty="0">
                <a:solidFill>
                  <a:srgbClr val="FFFFFF"/>
                </a:solidFill>
                <a:ea typeface="Source Sans Pro"/>
                <a:cs typeface="Source Sans Pro" charset="0"/>
                <a:sym typeface="Wingdings" panose="05000000000000000000" pitchFamily="2" charset="2"/>
              </a:rPr>
              <a:t> Speech</a:t>
            </a:r>
            <a:endParaRPr lang="de-DE" sz="2400" b="1" kern="0" dirty="0">
              <a:solidFill>
                <a:srgbClr val="FFFFFF"/>
              </a:solidFill>
              <a:ea typeface="Source Sans Pro" charset="0"/>
              <a:cs typeface="Source Sans Pro" charset="0"/>
            </a:endParaRPr>
          </a:p>
        </p:txBody>
      </p:sp>
      <p:sp>
        <p:nvSpPr>
          <p:cNvPr id="5" name="Rechteck: abgerundete Ecken 4">
            <a:extLst>
              <a:ext uri="{FF2B5EF4-FFF2-40B4-BE49-F238E27FC236}">
                <a16:creationId xmlns:a16="http://schemas.microsoft.com/office/drawing/2014/main" id="{8D8AAB28-FCA4-6DDF-AE85-C65BD699CC21}"/>
              </a:ext>
            </a:extLst>
          </p:cNvPr>
          <p:cNvSpPr/>
          <p:nvPr/>
        </p:nvSpPr>
        <p:spPr>
          <a:xfrm>
            <a:off x="750572" y="1953073"/>
            <a:ext cx="10690855" cy="77723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dirty="0">
                <a:solidFill>
                  <a:srgbClr val="C00000"/>
                </a:solidFill>
              </a:rPr>
              <a:t>„Homosexuelle Menschen sind eine Gefahr für unsere Kinder und sollten deswegen nicht in Kitas arbeiten dürfen.“</a:t>
            </a:r>
            <a:endParaRPr lang="de-DE" sz="2400" b="1" kern="0" dirty="0">
              <a:solidFill>
                <a:srgbClr val="C00000"/>
              </a:solidFill>
              <a:ea typeface="Source Sans Pro" charset="0"/>
              <a:cs typeface="Source Sans Pro" charset="0"/>
            </a:endParaRPr>
          </a:p>
        </p:txBody>
      </p:sp>
      <p:sp>
        <p:nvSpPr>
          <p:cNvPr id="6" name="Rechteck: abgerundete Ecken 5">
            <a:extLst>
              <a:ext uri="{FF2B5EF4-FFF2-40B4-BE49-F238E27FC236}">
                <a16:creationId xmlns:a16="http://schemas.microsoft.com/office/drawing/2014/main" id="{F82B7307-6288-3E86-A667-A861614D0540}"/>
              </a:ext>
            </a:extLst>
          </p:cNvPr>
          <p:cNvSpPr/>
          <p:nvPr/>
        </p:nvSpPr>
        <p:spPr>
          <a:xfrm>
            <a:off x="750571" y="2867419"/>
            <a:ext cx="10690855" cy="1841741"/>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200" u="sng" dirty="0">
                <a:solidFill>
                  <a:schemeClr val="bg1"/>
                </a:solidFill>
                <a:effectLst/>
                <a:latin typeface="Calibri" panose="020F0502020204030204" pitchFamily="34" charset="0"/>
                <a:ea typeface="Calibri" panose="020F0502020204030204" pitchFamily="34" charset="0"/>
              </a:rPr>
              <a:t>1. Warum ist diese Aussage diskriminierend?</a:t>
            </a:r>
          </a:p>
          <a:p>
            <a:pPr lvl="0">
              <a:defRPr/>
            </a:pPr>
            <a:r>
              <a:rPr lang="de-DE" sz="2200" kern="0" dirty="0">
                <a:solidFill>
                  <a:schemeClr val="bg1"/>
                </a:solidFill>
                <a:latin typeface="Calibri" panose="020F0502020204030204" pitchFamily="34" charset="0"/>
                <a:ea typeface="Calibri" panose="020F0502020204030204" pitchFamily="34" charset="0"/>
              </a:rPr>
              <a:t>Grundgesetz (GG)</a:t>
            </a:r>
            <a:r>
              <a:rPr lang="de-DE" sz="2200" kern="0" dirty="0">
                <a:solidFill>
                  <a:schemeClr val="bg1"/>
                </a:solidFill>
                <a:effectLst/>
                <a:latin typeface="Calibri" panose="020F0502020204030204" pitchFamily="34" charset="0"/>
                <a:ea typeface="Calibri" panose="020F0502020204030204" pitchFamily="34" charset="0"/>
              </a:rPr>
              <a:t>: </a:t>
            </a:r>
          </a:p>
          <a:p>
            <a:pPr lvl="0">
              <a:defRPr/>
            </a:pPr>
            <a:r>
              <a:rPr lang="de-DE" sz="2200" kern="0" dirty="0">
                <a:solidFill>
                  <a:schemeClr val="bg1"/>
                </a:solidFill>
                <a:latin typeface="Calibri" panose="020F0502020204030204" pitchFamily="34" charset="0"/>
                <a:ea typeface="Calibri" panose="020F0502020204030204" pitchFamily="34" charset="0"/>
              </a:rPr>
              <a:t>Artikel 3 (1): Alle Menschen sind vor dem Gesetz gleich. </a:t>
            </a:r>
          </a:p>
          <a:p>
            <a:pPr lvl="0">
              <a:defRPr/>
            </a:pPr>
            <a:r>
              <a:rPr lang="de-DE" sz="2200" kern="0" dirty="0">
                <a:solidFill>
                  <a:schemeClr val="bg1"/>
                </a:solidFill>
                <a:effectLst/>
                <a:latin typeface="Calibri" panose="020F0502020204030204" pitchFamily="34" charset="0"/>
                <a:ea typeface="Calibri" panose="020F0502020204030204" pitchFamily="34" charset="0"/>
              </a:rPr>
              <a:t>Allgemeines Gleichbehandlungsgesetz</a:t>
            </a:r>
            <a:r>
              <a:rPr lang="de-DE" sz="2200" kern="0" dirty="0">
                <a:solidFill>
                  <a:schemeClr val="bg1"/>
                </a:solidFill>
                <a:latin typeface="Calibri" panose="020F0502020204030204" pitchFamily="34" charset="0"/>
                <a:ea typeface="Calibri" panose="020F0502020204030204" pitchFamily="34" charset="0"/>
              </a:rPr>
              <a:t> (AGG): Schützt Menschen vor Benachteiligung – u.a. wegen der sexuellen Identität – z. B. im Beruf</a:t>
            </a:r>
            <a:endParaRPr lang="de-DE" sz="2200" kern="0" dirty="0">
              <a:solidFill>
                <a:schemeClr val="bg1"/>
              </a:solidFill>
              <a:effectLst/>
              <a:latin typeface="Calibri" panose="020F0502020204030204" pitchFamily="34" charset="0"/>
              <a:ea typeface="Source Sans Pro" charset="0"/>
            </a:endParaRPr>
          </a:p>
        </p:txBody>
      </p:sp>
      <p:sp>
        <p:nvSpPr>
          <p:cNvPr id="7" name="Rechteck: abgerundete Ecken 6">
            <a:extLst>
              <a:ext uri="{FF2B5EF4-FFF2-40B4-BE49-F238E27FC236}">
                <a16:creationId xmlns:a16="http://schemas.microsoft.com/office/drawing/2014/main" id="{470B0FB6-A7F6-A5A9-76C6-86C5EF732F9E}"/>
              </a:ext>
            </a:extLst>
          </p:cNvPr>
          <p:cNvSpPr/>
          <p:nvPr/>
        </p:nvSpPr>
        <p:spPr>
          <a:xfrm>
            <a:off x="750571" y="4848238"/>
            <a:ext cx="10690855" cy="1725824"/>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200" u="sng" dirty="0">
                <a:solidFill>
                  <a:schemeClr val="bg1"/>
                </a:solidFill>
                <a:effectLst/>
                <a:latin typeface="Calibri" panose="020F0502020204030204" pitchFamily="34" charset="0"/>
                <a:ea typeface="Calibri" panose="020F0502020204030204" pitchFamily="34" charset="0"/>
              </a:rPr>
              <a:t>2. Warum ist diese Aussage strafbar?</a:t>
            </a:r>
          </a:p>
          <a:p>
            <a:pPr lvl="0">
              <a:defRPr/>
            </a:pPr>
            <a:r>
              <a:rPr lang="de-DE" sz="2200" kern="0" dirty="0">
                <a:solidFill>
                  <a:schemeClr val="bg1"/>
                </a:solidFill>
                <a:latin typeface="Calibri" panose="020F0502020204030204" pitchFamily="34" charset="0"/>
                <a:ea typeface="Calibri" panose="020F0502020204030204" pitchFamily="34" charset="0"/>
              </a:rPr>
              <a:t>Strafgesetzbuch (StGB)</a:t>
            </a:r>
            <a:r>
              <a:rPr lang="de-DE" sz="2200" kern="0" dirty="0">
                <a:solidFill>
                  <a:schemeClr val="bg1"/>
                </a:solidFill>
                <a:effectLst/>
                <a:latin typeface="Calibri" panose="020F0502020204030204" pitchFamily="34" charset="0"/>
                <a:ea typeface="Calibri" panose="020F0502020204030204" pitchFamily="34" charset="0"/>
              </a:rPr>
              <a:t>: </a:t>
            </a:r>
          </a:p>
          <a:p>
            <a:pPr lvl="0">
              <a:defRPr/>
            </a:pPr>
            <a:r>
              <a:rPr lang="de-DE" sz="2200" kern="0" dirty="0">
                <a:solidFill>
                  <a:schemeClr val="bg1"/>
                </a:solidFill>
                <a:latin typeface="Calibri" panose="020F0502020204030204" pitchFamily="34" charset="0"/>
                <a:ea typeface="Calibri" panose="020F0502020204030204" pitchFamily="34" charset="0"/>
              </a:rPr>
              <a:t>§ 130: Volksverhetzung </a:t>
            </a:r>
            <a:r>
              <a:rPr lang="de-DE" sz="2200" kern="0" dirty="0">
                <a:solidFill>
                  <a:schemeClr val="bg1"/>
                </a:solidFill>
                <a:latin typeface="Calibri" panose="020F0502020204030204" pitchFamily="34" charset="0"/>
                <a:ea typeface="Calibri" panose="020F0502020204030204" pitchFamily="34" charset="0"/>
                <a:sym typeface="Wingdings" panose="05000000000000000000" pitchFamily="2" charset="2"/>
              </a:rPr>
              <a:t> Hass gegen eine bestimmte Gruppe (hier: homosexuelle Menschen; Fachbegriff: Homophobie)</a:t>
            </a:r>
            <a:endParaRPr lang="de-DE" sz="2200" kern="0" dirty="0">
              <a:solidFill>
                <a:schemeClr val="bg1"/>
              </a:solidFill>
              <a:latin typeface="Calibri" panose="020F0502020204030204" pitchFamily="34" charset="0"/>
              <a:ea typeface="Calibri" panose="020F0502020204030204" pitchFamily="34" charset="0"/>
            </a:endParaRPr>
          </a:p>
          <a:p>
            <a:pPr lvl="0">
              <a:defRPr/>
            </a:pPr>
            <a:r>
              <a:rPr lang="de-DE" sz="2200" kern="0" dirty="0">
                <a:solidFill>
                  <a:srgbClr val="C00000"/>
                </a:solidFill>
                <a:latin typeface="Calibri" panose="020F0502020204030204" pitchFamily="34" charset="0"/>
                <a:ea typeface="Calibri" panose="020F0502020204030204" pitchFamily="34" charset="0"/>
              </a:rPr>
              <a:t>Strafe je nach Fall: bis zu 5 Jahren Gefängnis oder Geldstrafen</a:t>
            </a:r>
          </a:p>
        </p:txBody>
      </p:sp>
    </p:spTree>
    <p:extLst>
      <p:ext uri="{BB962C8B-B14F-4D97-AF65-F5344CB8AC3E}">
        <p14:creationId xmlns:p14="http://schemas.microsoft.com/office/powerpoint/2010/main" val="397568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145C18-2E75-E357-AE87-120D62B0438E}"/>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4" name="Rechteck: abgerundete Ecken 3">
            <a:extLst>
              <a:ext uri="{FF2B5EF4-FFF2-40B4-BE49-F238E27FC236}">
                <a16:creationId xmlns:a16="http://schemas.microsoft.com/office/drawing/2014/main" id="{00401422-ACE2-6AA2-0BEC-3F4107E9E65F}"/>
              </a:ext>
            </a:extLst>
          </p:cNvPr>
          <p:cNvSpPr/>
          <p:nvPr/>
        </p:nvSpPr>
        <p:spPr>
          <a:xfrm>
            <a:off x="750573" y="1290080"/>
            <a:ext cx="10690855" cy="525886"/>
          </a:xfrm>
          <a:prstGeom prst="roundRect">
            <a:avLst/>
          </a:prstGeom>
          <a:solidFill>
            <a:srgbClr val="970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kern="0" dirty="0" err="1">
                <a:solidFill>
                  <a:srgbClr val="FFFFFF"/>
                </a:solidFill>
                <a:ea typeface="Source Sans Pro"/>
                <a:cs typeface="Source Sans Pro" charset="0"/>
                <a:sym typeface="Wingdings" panose="05000000000000000000" pitchFamily="2" charset="2"/>
              </a:rPr>
              <a:t>Hate</a:t>
            </a:r>
            <a:r>
              <a:rPr lang="de-DE" sz="2400" b="1" kern="0" dirty="0">
                <a:solidFill>
                  <a:srgbClr val="FFFFFF"/>
                </a:solidFill>
                <a:ea typeface="Source Sans Pro"/>
                <a:cs typeface="Source Sans Pro" charset="0"/>
                <a:sym typeface="Wingdings" panose="05000000000000000000" pitchFamily="2" charset="2"/>
              </a:rPr>
              <a:t> Speech</a:t>
            </a:r>
            <a:endParaRPr lang="de-DE" sz="2400" b="1" kern="0" dirty="0">
              <a:solidFill>
                <a:srgbClr val="FFFFFF"/>
              </a:solidFill>
              <a:ea typeface="Source Sans Pro" charset="0"/>
              <a:cs typeface="Source Sans Pro" charset="0"/>
            </a:endParaRPr>
          </a:p>
        </p:txBody>
      </p:sp>
      <p:sp>
        <p:nvSpPr>
          <p:cNvPr id="5" name="Rechteck: abgerundete Ecken 4">
            <a:extLst>
              <a:ext uri="{FF2B5EF4-FFF2-40B4-BE49-F238E27FC236}">
                <a16:creationId xmlns:a16="http://schemas.microsoft.com/office/drawing/2014/main" id="{8D8AAB28-FCA4-6DDF-AE85-C65BD699CC21}"/>
              </a:ext>
            </a:extLst>
          </p:cNvPr>
          <p:cNvSpPr/>
          <p:nvPr/>
        </p:nvSpPr>
        <p:spPr>
          <a:xfrm>
            <a:off x="750572" y="1953073"/>
            <a:ext cx="10690855" cy="77723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800"/>
              </a:spcAft>
              <a:defRPr/>
            </a:pPr>
            <a:r>
              <a:rPr lang="de-DE" sz="2400" b="1" dirty="0">
                <a:solidFill>
                  <a:srgbClr val="C00000"/>
                </a:solidFill>
              </a:rPr>
              <a:t>„Der Holocaust ist die größte und nachhaltigste Lüge der Geschichte.“</a:t>
            </a:r>
            <a:endParaRPr lang="de-DE" sz="2400" b="1" kern="0" dirty="0">
              <a:solidFill>
                <a:srgbClr val="C00000"/>
              </a:solidFill>
              <a:ea typeface="Source Sans Pro" charset="0"/>
              <a:cs typeface="Source Sans Pro" charset="0"/>
            </a:endParaRPr>
          </a:p>
        </p:txBody>
      </p:sp>
      <p:sp>
        <p:nvSpPr>
          <p:cNvPr id="6" name="Rechteck: abgerundete Ecken 5">
            <a:extLst>
              <a:ext uri="{FF2B5EF4-FFF2-40B4-BE49-F238E27FC236}">
                <a16:creationId xmlns:a16="http://schemas.microsoft.com/office/drawing/2014/main" id="{F82B7307-6288-3E86-A667-A861614D0540}"/>
              </a:ext>
            </a:extLst>
          </p:cNvPr>
          <p:cNvSpPr/>
          <p:nvPr/>
        </p:nvSpPr>
        <p:spPr>
          <a:xfrm>
            <a:off x="750571" y="2867419"/>
            <a:ext cx="10690855" cy="1533131"/>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400" u="sng" dirty="0">
                <a:solidFill>
                  <a:schemeClr val="bg1"/>
                </a:solidFill>
                <a:effectLst/>
                <a:latin typeface="Calibri" panose="020F0502020204030204" pitchFamily="34" charset="0"/>
                <a:ea typeface="Calibri" panose="020F0502020204030204" pitchFamily="34" charset="0"/>
              </a:rPr>
              <a:t>1. Warum ist diese Aussage diskriminierend?</a:t>
            </a:r>
          </a:p>
          <a:p>
            <a:pPr lvl="0">
              <a:defRPr/>
            </a:pPr>
            <a:r>
              <a:rPr lang="de-DE" sz="2400" kern="0" dirty="0">
                <a:solidFill>
                  <a:schemeClr val="bg1"/>
                </a:solidFill>
                <a:latin typeface="Calibri" panose="020F0502020204030204" pitchFamily="34" charset="0"/>
                <a:ea typeface="Calibri" panose="020F0502020204030204" pitchFamily="34" charset="0"/>
              </a:rPr>
              <a:t>Grundgesetz (GG)</a:t>
            </a:r>
            <a:r>
              <a:rPr lang="de-DE" sz="2400" kern="0" dirty="0">
                <a:solidFill>
                  <a:schemeClr val="bg1"/>
                </a:solidFill>
                <a:effectLst/>
                <a:latin typeface="Calibri" panose="020F0502020204030204" pitchFamily="34" charset="0"/>
                <a:ea typeface="Calibri" panose="020F0502020204030204" pitchFamily="34" charset="0"/>
              </a:rPr>
              <a:t>: </a:t>
            </a:r>
          </a:p>
          <a:p>
            <a:pPr lvl="0">
              <a:defRPr/>
            </a:pPr>
            <a:r>
              <a:rPr lang="de-DE" sz="2400" kern="0" dirty="0">
                <a:solidFill>
                  <a:schemeClr val="bg1"/>
                </a:solidFill>
                <a:latin typeface="Calibri" panose="020F0502020204030204" pitchFamily="34" charset="0"/>
                <a:ea typeface="Calibri" panose="020F0502020204030204" pitchFamily="34" charset="0"/>
              </a:rPr>
              <a:t>Artikel 3 (3): Niemand darf wegen […] seines Glaubens, seiner religiösen oder politischen Anschauung benachteiligt oder bevorzugt werden.</a:t>
            </a:r>
            <a:endParaRPr lang="de-DE" sz="2400" kern="0" dirty="0">
              <a:solidFill>
                <a:schemeClr val="bg1"/>
              </a:solidFill>
              <a:effectLst/>
              <a:latin typeface="Calibri" panose="020F0502020204030204" pitchFamily="34" charset="0"/>
              <a:ea typeface="Source Sans Pro" charset="0"/>
            </a:endParaRPr>
          </a:p>
        </p:txBody>
      </p:sp>
      <p:sp>
        <p:nvSpPr>
          <p:cNvPr id="7" name="Rechteck: abgerundete Ecken 6">
            <a:extLst>
              <a:ext uri="{FF2B5EF4-FFF2-40B4-BE49-F238E27FC236}">
                <a16:creationId xmlns:a16="http://schemas.microsoft.com/office/drawing/2014/main" id="{470B0FB6-A7F6-A5A9-76C6-86C5EF732F9E}"/>
              </a:ext>
            </a:extLst>
          </p:cNvPr>
          <p:cNvSpPr/>
          <p:nvPr/>
        </p:nvSpPr>
        <p:spPr>
          <a:xfrm>
            <a:off x="750571" y="4537658"/>
            <a:ext cx="10690855" cy="1843712"/>
          </a:xfrm>
          <a:prstGeom prst="roundRect">
            <a:avLst/>
          </a:prstGeom>
          <a:noFill/>
          <a:ln>
            <a:solidFill>
              <a:srgbClr val="355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de-DE" sz="2400" u="sng" dirty="0">
                <a:solidFill>
                  <a:schemeClr val="bg1"/>
                </a:solidFill>
                <a:effectLst/>
                <a:latin typeface="Calibri" panose="020F0502020204030204" pitchFamily="34" charset="0"/>
                <a:ea typeface="Calibri" panose="020F0502020204030204" pitchFamily="34" charset="0"/>
              </a:rPr>
              <a:t>2. Warum ist diese Aussage strafbar?</a:t>
            </a:r>
          </a:p>
          <a:p>
            <a:pPr lvl="0">
              <a:defRPr/>
            </a:pPr>
            <a:r>
              <a:rPr lang="de-DE" sz="2400" kern="0" dirty="0">
                <a:solidFill>
                  <a:schemeClr val="bg1"/>
                </a:solidFill>
                <a:latin typeface="Calibri" panose="020F0502020204030204" pitchFamily="34" charset="0"/>
                <a:ea typeface="Calibri" panose="020F0502020204030204" pitchFamily="34" charset="0"/>
              </a:rPr>
              <a:t>Strafgesetzbuch (StGB)</a:t>
            </a:r>
            <a:r>
              <a:rPr lang="de-DE" sz="2400" kern="0" dirty="0">
                <a:solidFill>
                  <a:schemeClr val="bg1"/>
                </a:solidFill>
                <a:effectLst/>
                <a:latin typeface="Calibri" panose="020F0502020204030204" pitchFamily="34" charset="0"/>
                <a:ea typeface="Calibri" panose="020F0502020204030204" pitchFamily="34" charset="0"/>
              </a:rPr>
              <a:t>: </a:t>
            </a:r>
          </a:p>
          <a:p>
            <a:pPr lvl="0">
              <a:defRPr/>
            </a:pPr>
            <a:r>
              <a:rPr lang="de-DE" sz="2400" kern="0" dirty="0">
                <a:solidFill>
                  <a:schemeClr val="bg1"/>
                </a:solidFill>
                <a:latin typeface="Calibri" panose="020F0502020204030204" pitchFamily="34" charset="0"/>
                <a:ea typeface="Calibri" panose="020F0502020204030204" pitchFamily="34" charset="0"/>
              </a:rPr>
              <a:t>§ 130: Volksverhetzung </a:t>
            </a:r>
            <a:r>
              <a:rPr lang="de-DE" sz="2400" kern="0" dirty="0">
                <a:solidFill>
                  <a:schemeClr val="bg1"/>
                </a:solidFill>
                <a:latin typeface="Calibri" panose="020F0502020204030204" pitchFamily="34" charset="0"/>
                <a:ea typeface="Calibri" panose="020F0502020204030204" pitchFamily="34" charset="0"/>
                <a:sym typeface="Wingdings" panose="05000000000000000000" pitchFamily="2" charset="2"/>
              </a:rPr>
              <a:t> Hass gegen eine bestimmte Gruppe (hier: jüdische Menschen; Fachbegriff: Antisemitismus)</a:t>
            </a:r>
            <a:endParaRPr lang="de-DE" sz="2400" kern="0" dirty="0">
              <a:solidFill>
                <a:schemeClr val="bg1"/>
              </a:solidFill>
              <a:latin typeface="Calibri" panose="020F0502020204030204" pitchFamily="34" charset="0"/>
              <a:ea typeface="Calibri" panose="020F0502020204030204" pitchFamily="34" charset="0"/>
            </a:endParaRPr>
          </a:p>
          <a:p>
            <a:pPr lvl="0">
              <a:defRPr/>
            </a:pPr>
            <a:r>
              <a:rPr lang="de-DE" sz="2400" kern="0" dirty="0">
                <a:solidFill>
                  <a:srgbClr val="C00000"/>
                </a:solidFill>
                <a:latin typeface="Calibri" panose="020F0502020204030204" pitchFamily="34" charset="0"/>
                <a:ea typeface="Calibri" panose="020F0502020204030204" pitchFamily="34" charset="0"/>
              </a:rPr>
              <a:t>Strafe je nach Fall: bis zu 5 Jahren Gefängnis oder Geldstrafen</a:t>
            </a:r>
          </a:p>
        </p:txBody>
      </p:sp>
    </p:spTree>
    <p:extLst>
      <p:ext uri="{BB962C8B-B14F-4D97-AF65-F5344CB8AC3E}">
        <p14:creationId xmlns:p14="http://schemas.microsoft.com/office/powerpoint/2010/main" val="1898858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53464" y="1156522"/>
            <a:ext cx="10793706" cy="2147511"/>
          </a:xfrm>
          <a:prstGeom prst="rect">
            <a:avLst/>
          </a:prstGeom>
          <a:noFill/>
        </p:spPr>
        <p:txBody>
          <a:bodyPr wrap="square" lIns="0" tIns="0" rIns="0" bIns="0" rtlCol="0" anchor="t">
            <a:spAutoFit/>
          </a:bodyPr>
          <a:lstStyle/>
          <a:p>
            <a:pPr>
              <a:lnSpc>
                <a:spcPct val="150000"/>
              </a:lnSpc>
            </a:pPr>
            <a:r>
              <a:rPr lang="de-DE" sz="2400" b="1" i="0" dirty="0">
                <a:solidFill>
                  <a:srgbClr val="F25C05"/>
                </a:solidFill>
                <a:effectLst/>
                <a:latin typeface="Arial" panose="020B0604020202020204" pitchFamily="34" charset="0"/>
              </a:rPr>
              <a:t>Artikel 5 (1) im Grundgesetz</a:t>
            </a:r>
          </a:p>
          <a:p>
            <a:pPr>
              <a:lnSpc>
                <a:spcPct val="150000"/>
              </a:lnSpc>
            </a:pPr>
            <a:r>
              <a:rPr lang="de-DE" sz="2400" dirty="0">
                <a:latin typeface="Arial" panose="020B0604020202020204" pitchFamily="34" charset="0"/>
                <a:cs typeface="Arial" panose="020B0604020202020204" pitchFamily="34" charset="0"/>
              </a:rPr>
              <a:t>Jeder hat das Recht, seine </a:t>
            </a:r>
            <a:r>
              <a:rPr lang="de-DE" sz="2400" b="1" dirty="0">
                <a:latin typeface="Arial" panose="020B0604020202020204" pitchFamily="34" charset="0"/>
                <a:cs typeface="Arial" panose="020B0604020202020204" pitchFamily="34" charset="0"/>
              </a:rPr>
              <a:t>Meinung in Wort, Schrift und Bild frei zu äußern </a:t>
            </a:r>
            <a:r>
              <a:rPr lang="de-DE" sz="2400" dirty="0">
                <a:latin typeface="Arial" panose="020B0604020202020204" pitchFamily="34" charset="0"/>
                <a:cs typeface="Arial" panose="020B0604020202020204" pitchFamily="34" charset="0"/>
              </a:rPr>
              <a:t>[…] Die </a:t>
            </a:r>
            <a:r>
              <a:rPr lang="de-DE" sz="2400" b="1" dirty="0">
                <a:latin typeface="Arial" panose="020B0604020202020204" pitchFamily="34" charset="0"/>
                <a:cs typeface="Arial" panose="020B0604020202020204" pitchFamily="34" charset="0"/>
              </a:rPr>
              <a:t>Pressefreiheit und die Freiheit der Berichterstattung </a:t>
            </a:r>
            <a:r>
              <a:rPr lang="de-DE" sz="2400" dirty="0">
                <a:latin typeface="Arial" panose="020B0604020202020204" pitchFamily="34" charset="0"/>
                <a:cs typeface="Arial" panose="020B0604020202020204" pitchFamily="34" charset="0"/>
              </a:rPr>
              <a:t>durch Rundfunk und Film werden gewährleistet. </a:t>
            </a:r>
            <a:r>
              <a:rPr lang="de-DE" sz="2400" b="1" dirty="0">
                <a:latin typeface="Arial" panose="020B0604020202020204" pitchFamily="34" charset="0"/>
                <a:cs typeface="Arial" panose="020B0604020202020204" pitchFamily="34" charset="0"/>
              </a:rPr>
              <a:t>Eine Zensur findet nicht statt.</a:t>
            </a:r>
            <a:endParaRPr lang="de-DE" sz="2400" b="1" i="0" dirty="0">
              <a:solidFill>
                <a:schemeClr val="bg1"/>
              </a:solidFill>
              <a:effectLst/>
              <a:latin typeface="Arial" panose="020B0604020202020204" pitchFamily="34" charset="0"/>
            </a:endParaRP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893" y="648842"/>
            <a:ext cx="1236214" cy="1337749"/>
          </a:xfrm>
          <a:prstGeom prst="rect">
            <a:avLst/>
          </a:prstGeom>
        </p:spPr>
      </p:pic>
      <p:grpSp>
        <p:nvGrpSpPr>
          <p:cNvPr id="3" name="Gruppieren 2">
            <a:extLst>
              <a:ext uri="{FF2B5EF4-FFF2-40B4-BE49-F238E27FC236}">
                <a16:creationId xmlns:a16="http://schemas.microsoft.com/office/drawing/2014/main" id="{F9B4FDD1-4E90-A77A-85A8-0FB1F6DA55AB}"/>
              </a:ext>
            </a:extLst>
          </p:cNvPr>
          <p:cNvGrpSpPr/>
          <p:nvPr/>
        </p:nvGrpSpPr>
        <p:grpSpPr>
          <a:xfrm>
            <a:off x="4788541" y="3458038"/>
            <a:ext cx="2614918" cy="732069"/>
            <a:chOff x="2622391" y="5652911"/>
            <a:chExt cx="4838700" cy="1015663"/>
          </a:xfrm>
        </p:grpSpPr>
        <p:sp>
          <p:nvSpPr>
            <p:cNvPr id="5" name="Rechteck: abgerundete Ecken 4">
              <a:extLst>
                <a:ext uri="{FF2B5EF4-FFF2-40B4-BE49-F238E27FC236}">
                  <a16:creationId xmlns:a16="http://schemas.microsoft.com/office/drawing/2014/main" id="{2EFFEF38-C56B-D038-5476-EF328AE6D07B}"/>
                </a:ext>
              </a:extLst>
            </p:cNvPr>
            <p:cNvSpPr/>
            <p:nvPr/>
          </p:nvSpPr>
          <p:spPr>
            <a:xfrm>
              <a:off x="2622391" y="5751743"/>
              <a:ext cx="4838700"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CDBD7B04-C9B2-8270-9A1B-FA3849A393D1}"/>
                </a:ext>
              </a:extLst>
            </p:cNvPr>
            <p:cNvSpPr txBox="1"/>
            <p:nvPr/>
          </p:nvSpPr>
          <p:spPr>
            <a:xfrm>
              <a:off x="2781144" y="5652911"/>
              <a:ext cx="4521194" cy="854010"/>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000" b="1" kern="0" dirty="0">
                  <a:solidFill>
                    <a:schemeClr val="bg2"/>
                  </a:solidFill>
                  <a:latin typeface="Calibri"/>
                  <a:ea typeface="Lato" charset="0"/>
                  <a:cs typeface="Lato" charset="0"/>
                </a:rPr>
                <a:t>Kurzgesagt:</a:t>
              </a:r>
            </a:p>
          </p:txBody>
        </p:sp>
      </p:grpSp>
      <p:grpSp>
        <p:nvGrpSpPr>
          <p:cNvPr id="17" name="Gruppieren 16">
            <a:extLst>
              <a:ext uri="{FF2B5EF4-FFF2-40B4-BE49-F238E27FC236}">
                <a16:creationId xmlns:a16="http://schemas.microsoft.com/office/drawing/2014/main" id="{A1827783-527B-6784-0BCC-CF930A4D204F}"/>
              </a:ext>
            </a:extLst>
          </p:cNvPr>
          <p:cNvGrpSpPr/>
          <p:nvPr/>
        </p:nvGrpSpPr>
        <p:grpSpPr>
          <a:xfrm>
            <a:off x="815993" y="5452456"/>
            <a:ext cx="10627087" cy="928913"/>
            <a:chOff x="815993" y="5452456"/>
            <a:chExt cx="10627087" cy="928913"/>
          </a:xfrm>
        </p:grpSpPr>
        <p:sp>
          <p:nvSpPr>
            <p:cNvPr id="9" name="Rechteck: abgerundete Ecken 8">
              <a:extLst>
                <a:ext uri="{FF2B5EF4-FFF2-40B4-BE49-F238E27FC236}">
                  <a16:creationId xmlns:a16="http://schemas.microsoft.com/office/drawing/2014/main" id="{F37A3D62-4B89-C8CC-6D19-311F590CF530}"/>
                </a:ext>
              </a:extLst>
            </p:cNvPr>
            <p:cNvSpPr/>
            <p:nvPr/>
          </p:nvSpPr>
          <p:spPr>
            <a:xfrm>
              <a:off x="1616001" y="5464538"/>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Medien/Journalist*innen dürfen frei informieren. Die Regierung darf sie nicht an ihrer Arbeit hindern oder ihnen etwas verbieten.</a:t>
              </a:r>
            </a:p>
          </p:txBody>
        </p:sp>
        <p:sp>
          <p:nvSpPr>
            <p:cNvPr id="12" name="Rechteck: abgerundete Ecken 11">
              <a:extLst>
                <a:ext uri="{FF2B5EF4-FFF2-40B4-BE49-F238E27FC236}">
                  <a16:creationId xmlns:a16="http://schemas.microsoft.com/office/drawing/2014/main" id="{C0986EDD-9DA2-2063-A3A6-071641C94A1D}"/>
                </a:ext>
              </a:extLst>
            </p:cNvPr>
            <p:cNvSpPr/>
            <p:nvPr/>
          </p:nvSpPr>
          <p:spPr>
            <a:xfrm>
              <a:off x="815993" y="5452456"/>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Logo, Symbol, Schrift, Grafiken enthält.&#10;&#10;KI-generierte Inhalte können fehlerhaft sein.">
              <a:extLst>
                <a:ext uri="{FF2B5EF4-FFF2-40B4-BE49-F238E27FC236}">
                  <a16:creationId xmlns:a16="http://schemas.microsoft.com/office/drawing/2014/main" id="{0862750D-FC6A-FE18-D507-AE5EDB481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63" y="5593410"/>
              <a:ext cx="634921" cy="634921"/>
            </a:xfrm>
            <a:prstGeom prst="rect">
              <a:avLst/>
            </a:prstGeom>
          </p:spPr>
        </p:pic>
      </p:grpSp>
      <p:grpSp>
        <p:nvGrpSpPr>
          <p:cNvPr id="16" name="Gruppieren 15">
            <a:extLst>
              <a:ext uri="{FF2B5EF4-FFF2-40B4-BE49-F238E27FC236}">
                <a16:creationId xmlns:a16="http://schemas.microsoft.com/office/drawing/2014/main" id="{BE972D5E-68A5-20ED-8543-F4703DC02A72}"/>
              </a:ext>
            </a:extLst>
          </p:cNvPr>
          <p:cNvGrpSpPr/>
          <p:nvPr/>
        </p:nvGrpSpPr>
        <p:grpSpPr>
          <a:xfrm>
            <a:off x="815993" y="4508052"/>
            <a:ext cx="10627087" cy="928913"/>
            <a:chOff x="815993" y="4508052"/>
            <a:chExt cx="10627087" cy="928913"/>
          </a:xfrm>
        </p:grpSpPr>
        <p:sp>
          <p:nvSpPr>
            <p:cNvPr id="8" name="Rechteck: abgerundete Ecken 7">
              <a:extLst>
                <a:ext uri="{FF2B5EF4-FFF2-40B4-BE49-F238E27FC236}">
                  <a16:creationId xmlns:a16="http://schemas.microsoft.com/office/drawing/2014/main" id="{306CA4BD-041D-4EBD-27F5-5BD7FE028F90}"/>
                </a:ext>
              </a:extLst>
            </p:cNvPr>
            <p:cNvSpPr/>
            <p:nvPr/>
          </p:nvSpPr>
          <p:spPr>
            <a:xfrm>
              <a:off x="1616001" y="4520134"/>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In Deutschland herrscht grundsätzlich Meinungsfreiheit! Niemand wird wegen einer Meinung eingesperrt oder verurteilt.</a:t>
              </a:r>
            </a:p>
          </p:txBody>
        </p:sp>
        <p:sp>
          <p:nvSpPr>
            <p:cNvPr id="10" name="Rechteck: abgerundete Ecken 9">
              <a:extLst>
                <a:ext uri="{FF2B5EF4-FFF2-40B4-BE49-F238E27FC236}">
                  <a16:creationId xmlns:a16="http://schemas.microsoft.com/office/drawing/2014/main" id="{1A8F8F80-E413-308D-FA52-FCD92C4DB06F}"/>
                </a:ext>
              </a:extLst>
            </p:cNvPr>
            <p:cNvSpPr/>
            <p:nvPr/>
          </p:nvSpPr>
          <p:spPr>
            <a:xfrm>
              <a:off x="815993" y="4508052"/>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Ein Bild, das Symbol enthält.&#10;&#10;KI-generierte Inhalte können fehlerhaft sein.">
              <a:extLst>
                <a:ext uri="{FF2B5EF4-FFF2-40B4-BE49-F238E27FC236}">
                  <a16:creationId xmlns:a16="http://schemas.microsoft.com/office/drawing/2014/main" id="{8E657408-B871-C604-838B-CF1A6A024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662" y="4649006"/>
              <a:ext cx="634921" cy="634921"/>
            </a:xfrm>
            <a:prstGeom prst="rect">
              <a:avLst/>
            </a:prstGeom>
          </p:spPr>
        </p:pic>
      </p:grpSp>
    </p:spTree>
    <p:extLst>
      <p:ext uri="{BB962C8B-B14F-4D97-AF65-F5344CB8AC3E}">
        <p14:creationId xmlns:p14="http://schemas.microsoft.com/office/powerpoint/2010/main" val="2472971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53464" y="1156522"/>
            <a:ext cx="10793706" cy="2147511"/>
          </a:xfrm>
          <a:prstGeom prst="rect">
            <a:avLst/>
          </a:prstGeom>
          <a:noFill/>
        </p:spPr>
        <p:txBody>
          <a:bodyPr wrap="square" lIns="0" tIns="0" rIns="0" bIns="0" rtlCol="0" anchor="t">
            <a:spAutoFit/>
          </a:bodyPr>
          <a:lstStyle/>
          <a:p>
            <a:pPr>
              <a:lnSpc>
                <a:spcPct val="150000"/>
              </a:lnSpc>
            </a:pPr>
            <a:r>
              <a:rPr lang="de-DE" sz="2400" b="1" i="0" dirty="0">
                <a:solidFill>
                  <a:srgbClr val="F25C05"/>
                </a:solidFill>
                <a:effectLst/>
                <a:latin typeface="Arial" panose="020B0604020202020204" pitchFamily="34" charset="0"/>
              </a:rPr>
              <a:t>Artikel 5 (1) im Grundgesetz</a:t>
            </a:r>
          </a:p>
          <a:p>
            <a:pPr>
              <a:lnSpc>
                <a:spcPct val="150000"/>
              </a:lnSpc>
            </a:pPr>
            <a:r>
              <a:rPr lang="de-DE" sz="2400" dirty="0">
                <a:latin typeface="Arial" panose="020B0604020202020204" pitchFamily="34" charset="0"/>
                <a:cs typeface="Arial" panose="020B0604020202020204" pitchFamily="34" charset="0"/>
              </a:rPr>
              <a:t>Jeder hat das Recht, seine </a:t>
            </a:r>
            <a:r>
              <a:rPr lang="de-DE" sz="2400" b="1" dirty="0">
                <a:latin typeface="Arial" panose="020B0604020202020204" pitchFamily="34" charset="0"/>
                <a:cs typeface="Arial" panose="020B0604020202020204" pitchFamily="34" charset="0"/>
              </a:rPr>
              <a:t>Meinung in Wort, Schrift und Bild frei zu äußern </a:t>
            </a:r>
            <a:r>
              <a:rPr lang="de-DE" sz="2400" dirty="0">
                <a:latin typeface="Arial" panose="020B0604020202020204" pitchFamily="34" charset="0"/>
                <a:cs typeface="Arial" panose="020B0604020202020204" pitchFamily="34" charset="0"/>
              </a:rPr>
              <a:t>[…] Die </a:t>
            </a:r>
            <a:r>
              <a:rPr lang="de-DE" sz="2400" b="1" dirty="0">
                <a:latin typeface="Arial" panose="020B0604020202020204" pitchFamily="34" charset="0"/>
                <a:cs typeface="Arial" panose="020B0604020202020204" pitchFamily="34" charset="0"/>
              </a:rPr>
              <a:t>Pressefreiheit und die Freiheit der Berichterstattung </a:t>
            </a:r>
            <a:r>
              <a:rPr lang="de-DE" sz="2400" dirty="0">
                <a:latin typeface="Arial" panose="020B0604020202020204" pitchFamily="34" charset="0"/>
                <a:cs typeface="Arial" panose="020B0604020202020204" pitchFamily="34" charset="0"/>
              </a:rPr>
              <a:t>durch Rundfunk und Film werden gewährleistet. </a:t>
            </a:r>
            <a:r>
              <a:rPr lang="de-DE" sz="2400" b="1" dirty="0">
                <a:latin typeface="Arial" panose="020B0604020202020204" pitchFamily="34" charset="0"/>
                <a:cs typeface="Arial" panose="020B0604020202020204" pitchFamily="34" charset="0"/>
              </a:rPr>
              <a:t>Eine Zensur findet nicht statt.</a:t>
            </a:r>
            <a:endParaRPr lang="de-DE" sz="2400" b="1" i="0" dirty="0">
              <a:solidFill>
                <a:schemeClr val="bg1"/>
              </a:solidFill>
              <a:effectLst/>
              <a:latin typeface="Arial" panose="020B0604020202020204" pitchFamily="34" charset="0"/>
            </a:endParaRP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893" y="648842"/>
            <a:ext cx="1236214" cy="1337749"/>
          </a:xfrm>
          <a:prstGeom prst="rect">
            <a:avLst/>
          </a:prstGeom>
        </p:spPr>
      </p:pic>
      <p:grpSp>
        <p:nvGrpSpPr>
          <p:cNvPr id="3" name="Gruppieren 2">
            <a:extLst>
              <a:ext uri="{FF2B5EF4-FFF2-40B4-BE49-F238E27FC236}">
                <a16:creationId xmlns:a16="http://schemas.microsoft.com/office/drawing/2014/main" id="{F9B4FDD1-4E90-A77A-85A8-0FB1F6DA55AB}"/>
              </a:ext>
            </a:extLst>
          </p:cNvPr>
          <p:cNvGrpSpPr/>
          <p:nvPr/>
        </p:nvGrpSpPr>
        <p:grpSpPr>
          <a:xfrm>
            <a:off x="4788541" y="3458038"/>
            <a:ext cx="2614918" cy="732069"/>
            <a:chOff x="2622391" y="5652911"/>
            <a:chExt cx="4838700" cy="1015663"/>
          </a:xfrm>
        </p:grpSpPr>
        <p:sp>
          <p:nvSpPr>
            <p:cNvPr id="5" name="Rechteck: abgerundete Ecken 4">
              <a:extLst>
                <a:ext uri="{FF2B5EF4-FFF2-40B4-BE49-F238E27FC236}">
                  <a16:creationId xmlns:a16="http://schemas.microsoft.com/office/drawing/2014/main" id="{2EFFEF38-C56B-D038-5476-EF328AE6D07B}"/>
                </a:ext>
              </a:extLst>
            </p:cNvPr>
            <p:cNvSpPr/>
            <p:nvPr/>
          </p:nvSpPr>
          <p:spPr>
            <a:xfrm>
              <a:off x="2622391" y="5751743"/>
              <a:ext cx="4838700"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CDBD7B04-C9B2-8270-9A1B-FA3849A393D1}"/>
                </a:ext>
              </a:extLst>
            </p:cNvPr>
            <p:cNvSpPr txBox="1"/>
            <p:nvPr/>
          </p:nvSpPr>
          <p:spPr>
            <a:xfrm>
              <a:off x="2781144" y="5652911"/>
              <a:ext cx="4521194" cy="854010"/>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000" b="1" kern="0" dirty="0">
                  <a:solidFill>
                    <a:schemeClr val="bg2"/>
                  </a:solidFill>
                  <a:latin typeface="Calibri"/>
                  <a:ea typeface="Lato" charset="0"/>
                  <a:cs typeface="Lato" charset="0"/>
                </a:rPr>
                <a:t>Kurzgesagt:</a:t>
              </a:r>
            </a:p>
          </p:txBody>
        </p:sp>
      </p:grpSp>
      <p:grpSp>
        <p:nvGrpSpPr>
          <p:cNvPr id="17" name="Gruppieren 16">
            <a:extLst>
              <a:ext uri="{FF2B5EF4-FFF2-40B4-BE49-F238E27FC236}">
                <a16:creationId xmlns:a16="http://schemas.microsoft.com/office/drawing/2014/main" id="{A1827783-527B-6784-0BCC-CF930A4D204F}"/>
              </a:ext>
            </a:extLst>
          </p:cNvPr>
          <p:cNvGrpSpPr/>
          <p:nvPr/>
        </p:nvGrpSpPr>
        <p:grpSpPr>
          <a:xfrm>
            <a:off x="815993" y="5452456"/>
            <a:ext cx="10627087" cy="928913"/>
            <a:chOff x="815993" y="5452456"/>
            <a:chExt cx="10627087" cy="928913"/>
          </a:xfrm>
        </p:grpSpPr>
        <p:sp>
          <p:nvSpPr>
            <p:cNvPr id="9" name="Rechteck: abgerundete Ecken 8">
              <a:extLst>
                <a:ext uri="{FF2B5EF4-FFF2-40B4-BE49-F238E27FC236}">
                  <a16:creationId xmlns:a16="http://schemas.microsoft.com/office/drawing/2014/main" id="{F37A3D62-4B89-C8CC-6D19-311F590CF530}"/>
                </a:ext>
              </a:extLst>
            </p:cNvPr>
            <p:cNvSpPr/>
            <p:nvPr/>
          </p:nvSpPr>
          <p:spPr>
            <a:xfrm>
              <a:off x="1616001" y="5464538"/>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Medien/Journalist*innen dürfen frei informieren. Die Regierung darf sie nicht an ihrer Arbeit hindern oder ihnen etwas verbieten.</a:t>
              </a:r>
            </a:p>
          </p:txBody>
        </p:sp>
        <p:sp>
          <p:nvSpPr>
            <p:cNvPr id="12" name="Rechteck: abgerundete Ecken 11">
              <a:extLst>
                <a:ext uri="{FF2B5EF4-FFF2-40B4-BE49-F238E27FC236}">
                  <a16:creationId xmlns:a16="http://schemas.microsoft.com/office/drawing/2014/main" id="{C0986EDD-9DA2-2063-A3A6-071641C94A1D}"/>
                </a:ext>
              </a:extLst>
            </p:cNvPr>
            <p:cNvSpPr/>
            <p:nvPr/>
          </p:nvSpPr>
          <p:spPr>
            <a:xfrm>
              <a:off x="815993" y="5452456"/>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Logo, Symbol, Schrift, Grafiken enthält.&#10;&#10;KI-generierte Inhalte können fehlerhaft sein.">
              <a:extLst>
                <a:ext uri="{FF2B5EF4-FFF2-40B4-BE49-F238E27FC236}">
                  <a16:creationId xmlns:a16="http://schemas.microsoft.com/office/drawing/2014/main" id="{0862750D-FC6A-FE18-D507-AE5EDB481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63" y="5593410"/>
              <a:ext cx="634921" cy="634921"/>
            </a:xfrm>
            <a:prstGeom prst="rect">
              <a:avLst/>
            </a:prstGeom>
          </p:spPr>
        </p:pic>
      </p:grpSp>
      <p:grpSp>
        <p:nvGrpSpPr>
          <p:cNvPr id="16" name="Gruppieren 15">
            <a:extLst>
              <a:ext uri="{FF2B5EF4-FFF2-40B4-BE49-F238E27FC236}">
                <a16:creationId xmlns:a16="http://schemas.microsoft.com/office/drawing/2014/main" id="{BE972D5E-68A5-20ED-8543-F4703DC02A72}"/>
              </a:ext>
            </a:extLst>
          </p:cNvPr>
          <p:cNvGrpSpPr/>
          <p:nvPr/>
        </p:nvGrpSpPr>
        <p:grpSpPr>
          <a:xfrm>
            <a:off x="815993" y="4508052"/>
            <a:ext cx="10627087" cy="928913"/>
            <a:chOff x="815993" y="4508052"/>
            <a:chExt cx="10627087" cy="928913"/>
          </a:xfrm>
        </p:grpSpPr>
        <p:sp>
          <p:nvSpPr>
            <p:cNvPr id="8" name="Rechteck: abgerundete Ecken 7">
              <a:extLst>
                <a:ext uri="{FF2B5EF4-FFF2-40B4-BE49-F238E27FC236}">
                  <a16:creationId xmlns:a16="http://schemas.microsoft.com/office/drawing/2014/main" id="{306CA4BD-041D-4EBD-27F5-5BD7FE028F90}"/>
                </a:ext>
              </a:extLst>
            </p:cNvPr>
            <p:cNvSpPr/>
            <p:nvPr/>
          </p:nvSpPr>
          <p:spPr>
            <a:xfrm>
              <a:off x="1616001" y="4520134"/>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In Deutschland herrscht grundsätzlich Meinungsfreiheit! Niemand wird wegen einer Meinung eingesperrt oder verurteilt.</a:t>
              </a:r>
            </a:p>
          </p:txBody>
        </p:sp>
        <p:sp>
          <p:nvSpPr>
            <p:cNvPr id="10" name="Rechteck: abgerundete Ecken 9">
              <a:extLst>
                <a:ext uri="{FF2B5EF4-FFF2-40B4-BE49-F238E27FC236}">
                  <a16:creationId xmlns:a16="http://schemas.microsoft.com/office/drawing/2014/main" id="{1A8F8F80-E413-308D-FA52-FCD92C4DB06F}"/>
                </a:ext>
              </a:extLst>
            </p:cNvPr>
            <p:cNvSpPr/>
            <p:nvPr/>
          </p:nvSpPr>
          <p:spPr>
            <a:xfrm>
              <a:off x="815993" y="4508052"/>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Ein Bild, das Symbol enthält.&#10;&#10;KI-generierte Inhalte können fehlerhaft sein.">
              <a:extLst>
                <a:ext uri="{FF2B5EF4-FFF2-40B4-BE49-F238E27FC236}">
                  <a16:creationId xmlns:a16="http://schemas.microsoft.com/office/drawing/2014/main" id="{8E657408-B871-C604-838B-CF1A6A024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662" y="4649006"/>
              <a:ext cx="634921" cy="634921"/>
            </a:xfrm>
            <a:prstGeom prst="rect">
              <a:avLst/>
            </a:prstGeom>
          </p:spPr>
        </p:pic>
      </p:grpSp>
      <p:sp>
        <p:nvSpPr>
          <p:cNvPr id="14" name="Rechteck 13">
            <a:extLst>
              <a:ext uri="{FF2B5EF4-FFF2-40B4-BE49-F238E27FC236}">
                <a16:creationId xmlns:a16="http://schemas.microsoft.com/office/drawing/2014/main" id="{FFF54382-F54A-AFAE-3081-A410E35627A1}"/>
              </a:ext>
            </a:extLst>
          </p:cNvPr>
          <p:cNvSpPr/>
          <p:nvPr/>
        </p:nvSpPr>
        <p:spPr>
          <a:xfrm>
            <a:off x="-153203" y="-114300"/>
            <a:ext cx="12401550" cy="7086600"/>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E2A0AEB-3B60-28B9-72D2-80758265DE5F}"/>
              </a:ext>
            </a:extLst>
          </p:cNvPr>
          <p:cNvSpPr/>
          <p:nvPr/>
        </p:nvSpPr>
        <p:spPr>
          <a:xfrm rot="20157758">
            <a:off x="1925360" y="2572084"/>
            <a:ext cx="8244425" cy="17475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800" b="1" dirty="0">
                <a:solidFill>
                  <a:srgbClr val="FFFFFF"/>
                </a:solidFill>
                <a:latin typeface="Arial" panose="020B0604020202020204" pitchFamily="34" charset="0"/>
                <a:cs typeface="Arial" panose="020B0604020202020204" pitchFamily="34" charset="0"/>
              </a:rPr>
              <a:t>ABER:</a:t>
            </a:r>
          </a:p>
        </p:txBody>
      </p:sp>
    </p:spTree>
    <p:extLst>
      <p:ext uri="{BB962C8B-B14F-4D97-AF65-F5344CB8AC3E}">
        <p14:creationId xmlns:p14="http://schemas.microsoft.com/office/powerpoint/2010/main" val="171618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BE0489-2D01-6A38-DC25-D23C608409AA}"/>
              </a:ext>
            </a:extLst>
          </p:cNvPr>
          <p:cNvSpPr txBox="1"/>
          <p:nvPr/>
        </p:nvSpPr>
        <p:spPr>
          <a:xfrm>
            <a:off x="0" y="476631"/>
            <a:ext cx="3683953" cy="525886"/>
          </a:xfrm>
          <a:prstGeom prst="rect">
            <a:avLst/>
          </a:prstGeom>
          <a:solidFill>
            <a:schemeClr val="bg1"/>
          </a:solidFill>
          <a:effectLst>
            <a:outerShdw blurRad="50800" dist="38100" dir="2700000" algn="tl" rotWithShape="0">
              <a:prstClr val="black">
                <a:alpha val="40000"/>
              </a:prstClr>
            </a:outerShdw>
          </a:effectLst>
        </p:spPr>
        <p:txBody>
          <a:bodyPr wrap="none" lIns="360000" tIns="108000" rIns="180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srgbClr val="FFFFFF"/>
                </a:solidFill>
                <a:effectLst/>
                <a:uLnTx/>
                <a:uFillTx/>
                <a:latin typeface="Calibri"/>
                <a:ea typeface="Source Sans Pro" charset="0"/>
                <a:cs typeface="Source Sans Pro" charset="0"/>
              </a:rPr>
              <a:t>Meinungs- und Pressefreiheit</a:t>
            </a:r>
          </a:p>
        </p:txBody>
      </p:sp>
      <p:sp>
        <p:nvSpPr>
          <p:cNvPr id="7" name="Rectangle 1">
            <a:extLst>
              <a:ext uri="{FF2B5EF4-FFF2-40B4-BE49-F238E27FC236}">
                <a16:creationId xmlns:a16="http://schemas.microsoft.com/office/drawing/2014/main" id="{6FF826FF-B2E8-03D2-0724-3E365E7CA7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D9A915AD-4ECC-0C02-28E1-B6665120E8C9}"/>
              </a:ext>
            </a:extLst>
          </p:cNvPr>
          <p:cNvSpPr txBox="1"/>
          <p:nvPr/>
        </p:nvSpPr>
        <p:spPr>
          <a:xfrm>
            <a:off x="853464" y="1156522"/>
            <a:ext cx="10793706" cy="2156360"/>
          </a:xfrm>
          <a:prstGeom prst="rect">
            <a:avLst/>
          </a:prstGeom>
          <a:noFill/>
        </p:spPr>
        <p:txBody>
          <a:bodyPr wrap="square" lIns="0" tIns="0" rIns="0" bIns="0" rtlCol="0" anchor="t">
            <a:spAutoFit/>
          </a:bodyPr>
          <a:lstStyle/>
          <a:p>
            <a:pPr>
              <a:lnSpc>
                <a:spcPct val="150000"/>
              </a:lnSpc>
            </a:pPr>
            <a:r>
              <a:rPr lang="de-DE" sz="2400" b="1" i="0" dirty="0">
                <a:solidFill>
                  <a:srgbClr val="F25C05"/>
                </a:solidFill>
                <a:effectLst/>
                <a:latin typeface="Arial" panose="020B0604020202020204" pitchFamily="34" charset="0"/>
              </a:rPr>
              <a:t>Artikel 5 (2) im Grundgesetz</a:t>
            </a:r>
          </a:p>
          <a:p>
            <a:pPr>
              <a:lnSpc>
                <a:spcPct val="150000"/>
              </a:lnSpc>
            </a:pPr>
            <a:r>
              <a:rPr lang="de-DE" sz="2400" dirty="0">
                <a:latin typeface="Arial" panose="020B0604020202020204" pitchFamily="34" charset="0"/>
                <a:cs typeface="Arial" panose="020B0604020202020204" pitchFamily="34" charset="0"/>
              </a:rPr>
              <a:t>Diese Rechte finden ihre Schranken in den </a:t>
            </a:r>
            <a:r>
              <a:rPr lang="de-DE" sz="2400" b="1" dirty="0">
                <a:latin typeface="Arial" panose="020B0604020202020204" pitchFamily="34" charset="0"/>
                <a:cs typeface="Arial" panose="020B0604020202020204" pitchFamily="34" charset="0"/>
              </a:rPr>
              <a:t>Vorschriften der allgemeinen Gesetze</a:t>
            </a:r>
            <a:r>
              <a:rPr lang="de-DE" sz="2400" dirty="0">
                <a:latin typeface="Arial" panose="020B0604020202020204" pitchFamily="34" charset="0"/>
                <a:cs typeface="Arial" panose="020B0604020202020204" pitchFamily="34" charset="0"/>
              </a:rPr>
              <a:t>, den gesetzlichen Bestimmungen zum </a:t>
            </a:r>
            <a:r>
              <a:rPr lang="de-DE" sz="2400" b="1" dirty="0">
                <a:latin typeface="Arial" panose="020B0604020202020204" pitchFamily="34" charset="0"/>
                <a:cs typeface="Arial" panose="020B0604020202020204" pitchFamily="34" charset="0"/>
              </a:rPr>
              <a:t>Schutze der Jugend </a:t>
            </a:r>
            <a:r>
              <a:rPr lang="de-DE" sz="2400" dirty="0">
                <a:latin typeface="Arial" panose="020B0604020202020204" pitchFamily="34" charset="0"/>
                <a:cs typeface="Arial" panose="020B0604020202020204" pitchFamily="34" charset="0"/>
              </a:rPr>
              <a:t>und in dem </a:t>
            </a:r>
            <a:r>
              <a:rPr lang="de-DE" sz="2400" b="1" dirty="0">
                <a:latin typeface="Arial" panose="020B0604020202020204" pitchFamily="34" charset="0"/>
                <a:cs typeface="Arial" panose="020B0604020202020204" pitchFamily="34" charset="0"/>
              </a:rPr>
              <a:t>Recht der persönlichen Ehre</a:t>
            </a:r>
            <a:r>
              <a:rPr lang="de-DE" sz="2400" dirty="0">
                <a:latin typeface="Arial" panose="020B0604020202020204" pitchFamily="34" charset="0"/>
                <a:cs typeface="Arial" panose="020B0604020202020204" pitchFamily="34" charset="0"/>
              </a:rPr>
              <a:t>.</a:t>
            </a:r>
            <a:endParaRPr lang="de-DE" sz="2400" b="1" i="0" dirty="0">
              <a:solidFill>
                <a:schemeClr val="bg1"/>
              </a:solidFill>
              <a:effectLst/>
              <a:latin typeface="Arial" panose="020B0604020202020204" pitchFamily="34" charset="0"/>
              <a:cs typeface="Arial" panose="020B0604020202020204" pitchFamily="34" charset="0"/>
            </a:endParaRPr>
          </a:p>
        </p:txBody>
      </p:sp>
      <p:pic>
        <p:nvPicPr>
          <p:cNvPr id="11" name="Grafik 10" descr="Ein Bild, das Clipart, Zeichnung, Entwurf, Darstellung enthält.&#10;&#10;Automatisch generierte Beschreibung">
            <a:extLst>
              <a:ext uri="{FF2B5EF4-FFF2-40B4-BE49-F238E27FC236}">
                <a16:creationId xmlns:a16="http://schemas.microsoft.com/office/drawing/2014/main" id="{366FF6F7-3E36-EA44-8354-000A27E26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893" y="648842"/>
            <a:ext cx="1236214" cy="1337749"/>
          </a:xfrm>
          <a:prstGeom prst="rect">
            <a:avLst/>
          </a:prstGeom>
        </p:spPr>
      </p:pic>
      <p:grpSp>
        <p:nvGrpSpPr>
          <p:cNvPr id="3" name="Gruppieren 2">
            <a:extLst>
              <a:ext uri="{FF2B5EF4-FFF2-40B4-BE49-F238E27FC236}">
                <a16:creationId xmlns:a16="http://schemas.microsoft.com/office/drawing/2014/main" id="{F9B4FDD1-4E90-A77A-85A8-0FB1F6DA55AB}"/>
              </a:ext>
            </a:extLst>
          </p:cNvPr>
          <p:cNvGrpSpPr/>
          <p:nvPr/>
        </p:nvGrpSpPr>
        <p:grpSpPr>
          <a:xfrm>
            <a:off x="4788541" y="3466887"/>
            <a:ext cx="2614918" cy="723220"/>
            <a:chOff x="2622391" y="5665188"/>
            <a:chExt cx="4838700" cy="1003386"/>
          </a:xfrm>
        </p:grpSpPr>
        <p:sp>
          <p:nvSpPr>
            <p:cNvPr id="5" name="Rechteck: abgerundete Ecken 4">
              <a:extLst>
                <a:ext uri="{FF2B5EF4-FFF2-40B4-BE49-F238E27FC236}">
                  <a16:creationId xmlns:a16="http://schemas.microsoft.com/office/drawing/2014/main" id="{2EFFEF38-C56B-D038-5476-EF328AE6D07B}"/>
                </a:ext>
              </a:extLst>
            </p:cNvPr>
            <p:cNvSpPr/>
            <p:nvPr/>
          </p:nvSpPr>
          <p:spPr>
            <a:xfrm>
              <a:off x="2622391" y="5751743"/>
              <a:ext cx="4838700"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CDBD7B04-C9B2-8270-9A1B-FA3849A393D1}"/>
                </a:ext>
              </a:extLst>
            </p:cNvPr>
            <p:cNvSpPr txBox="1"/>
            <p:nvPr/>
          </p:nvSpPr>
          <p:spPr>
            <a:xfrm>
              <a:off x="2781144" y="5665188"/>
              <a:ext cx="4521194" cy="854010"/>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000" b="1" kern="0" dirty="0">
                  <a:solidFill>
                    <a:schemeClr val="bg2"/>
                  </a:solidFill>
                  <a:latin typeface="Calibri"/>
                  <a:ea typeface="Lato" charset="0"/>
                  <a:cs typeface="Lato" charset="0"/>
                </a:rPr>
                <a:t>Kurzgesagt:</a:t>
              </a:r>
            </a:p>
          </p:txBody>
        </p:sp>
      </p:grpSp>
      <p:grpSp>
        <p:nvGrpSpPr>
          <p:cNvPr id="17" name="Gruppieren 16">
            <a:extLst>
              <a:ext uri="{FF2B5EF4-FFF2-40B4-BE49-F238E27FC236}">
                <a16:creationId xmlns:a16="http://schemas.microsoft.com/office/drawing/2014/main" id="{A1827783-527B-6784-0BCC-CF930A4D204F}"/>
              </a:ext>
            </a:extLst>
          </p:cNvPr>
          <p:cNvGrpSpPr/>
          <p:nvPr/>
        </p:nvGrpSpPr>
        <p:grpSpPr>
          <a:xfrm>
            <a:off x="815993" y="5452456"/>
            <a:ext cx="10627087" cy="928913"/>
            <a:chOff x="815993" y="5452456"/>
            <a:chExt cx="10627087" cy="928913"/>
          </a:xfrm>
        </p:grpSpPr>
        <p:sp>
          <p:nvSpPr>
            <p:cNvPr id="9" name="Rechteck: abgerundete Ecken 8">
              <a:extLst>
                <a:ext uri="{FF2B5EF4-FFF2-40B4-BE49-F238E27FC236}">
                  <a16:creationId xmlns:a16="http://schemas.microsoft.com/office/drawing/2014/main" id="{F37A3D62-4B89-C8CC-6D19-311F590CF530}"/>
                </a:ext>
              </a:extLst>
            </p:cNvPr>
            <p:cNvSpPr/>
            <p:nvPr/>
          </p:nvSpPr>
          <p:spPr>
            <a:xfrm>
              <a:off x="1616001" y="5464538"/>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Beispiele: Beleidigungen, Verbreitung von Hass, Androhung von Gewalt, Veröffentlichung und Verbreitung von privaten Bildern usw.</a:t>
              </a:r>
            </a:p>
          </p:txBody>
        </p:sp>
        <p:sp>
          <p:nvSpPr>
            <p:cNvPr id="12" name="Rechteck: abgerundete Ecken 11">
              <a:extLst>
                <a:ext uri="{FF2B5EF4-FFF2-40B4-BE49-F238E27FC236}">
                  <a16:creationId xmlns:a16="http://schemas.microsoft.com/office/drawing/2014/main" id="{C0986EDD-9DA2-2063-A3A6-071641C94A1D}"/>
                </a:ext>
              </a:extLst>
            </p:cNvPr>
            <p:cNvSpPr/>
            <p:nvPr/>
          </p:nvSpPr>
          <p:spPr>
            <a:xfrm>
              <a:off x="815993" y="5452456"/>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 name="Gruppieren 15">
            <a:extLst>
              <a:ext uri="{FF2B5EF4-FFF2-40B4-BE49-F238E27FC236}">
                <a16:creationId xmlns:a16="http://schemas.microsoft.com/office/drawing/2014/main" id="{BE972D5E-68A5-20ED-8543-F4703DC02A72}"/>
              </a:ext>
            </a:extLst>
          </p:cNvPr>
          <p:cNvGrpSpPr/>
          <p:nvPr/>
        </p:nvGrpSpPr>
        <p:grpSpPr>
          <a:xfrm>
            <a:off x="815993" y="4508052"/>
            <a:ext cx="10627087" cy="928913"/>
            <a:chOff x="815993" y="4508052"/>
            <a:chExt cx="10627087" cy="928913"/>
          </a:xfrm>
        </p:grpSpPr>
        <p:sp>
          <p:nvSpPr>
            <p:cNvPr id="8" name="Rechteck: abgerundete Ecken 7">
              <a:extLst>
                <a:ext uri="{FF2B5EF4-FFF2-40B4-BE49-F238E27FC236}">
                  <a16:creationId xmlns:a16="http://schemas.microsoft.com/office/drawing/2014/main" id="{306CA4BD-041D-4EBD-27F5-5BD7FE028F90}"/>
                </a:ext>
              </a:extLst>
            </p:cNvPr>
            <p:cNvSpPr/>
            <p:nvPr/>
          </p:nvSpPr>
          <p:spPr>
            <a:xfrm>
              <a:off x="1616001" y="4520134"/>
              <a:ext cx="9827079" cy="916831"/>
            </a:xfrm>
            <a:prstGeom prst="roundRect">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Meinungs- und Pressefreiheit ist nur okay, wenn die Grundrechte von anderen Personen nicht verletzt werden! </a:t>
              </a:r>
            </a:p>
          </p:txBody>
        </p:sp>
        <p:sp>
          <p:nvSpPr>
            <p:cNvPr id="10" name="Rechteck: abgerundete Ecken 9">
              <a:extLst>
                <a:ext uri="{FF2B5EF4-FFF2-40B4-BE49-F238E27FC236}">
                  <a16:creationId xmlns:a16="http://schemas.microsoft.com/office/drawing/2014/main" id="{1A8F8F80-E413-308D-FA52-FCD92C4DB06F}"/>
                </a:ext>
              </a:extLst>
            </p:cNvPr>
            <p:cNvSpPr/>
            <p:nvPr/>
          </p:nvSpPr>
          <p:spPr>
            <a:xfrm>
              <a:off x="815993" y="4508052"/>
              <a:ext cx="952262" cy="916831"/>
            </a:xfrm>
            <a:prstGeom prst="roundRect">
              <a:avLst/>
            </a:prstGeom>
            <a:solidFill>
              <a:srgbClr val="355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8" name="Grafik 17" descr="Verärgertes Gesicht mit einfarbiger Füllung mit einfarbiger Füllung">
            <a:extLst>
              <a:ext uri="{FF2B5EF4-FFF2-40B4-BE49-F238E27FC236}">
                <a16:creationId xmlns:a16="http://schemas.microsoft.com/office/drawing/2014/main" id="{D5A9FAF6-6A88-3C48-E8D1-D063E195D0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137" y="5505886"/>
            <a:ext cx="809969" cy="809969"/>
          </a:xfrm>
          <a:prstGeom prst="rect">
            <a:avLst/>
          </a:prstGeom>
        </p:spPr>
      </p:pic>
      <p:pic>
        <p:nvPicPr>
          <p:cNvPr id="22" name="Grafik 21" descr="Marke Herz mit einfarbiger Füllung">
            <a:extLst>
              <a:ext uri="{FF2B5EF4-FFF2-40B4-BE49-F238E27FC236}">
                <a16:creationId xmlns:a16="http://schemas.microsoft.com/office/drawing/2014/main" id="{9F141B71-643C-9F9B-6D84-5E53D313BA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985" y="4547457"/>
            <a:ext cx="862184" cy="862184"/>
          </a:xfrm>
          <a:prstGeom prst="rect">
            <a:avLst/>
          </a:prstGeom>
        </p:spPr>
      </p:pic>
    </p:spTree>
    <p:extLst>
      <p:ext uri="{BB962C8B-B14F-4D97-AF65-F5344CB8AC3E}">
        <p14:creationId xmlns:p14="http://schemas.microsoft.com/office/powerpoint/2010/main" val="2872908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SWmS_PPT_140804">
  <a:themeElements>
    <a:clrScheme name="SWmS">
      <a:dk1>
        <a:srgbClr val="35528C"/>
      </a:dk1>
      <a:lt1>
        <a:srgbClr val="35528C"/>
      </a:lt1>
      <a:dk2>
        <a:srgbClr val="FFFFFF"/>
      </a:dk2>
      <a:lt2>
        <a:srgbClr val="FFFFFF"/>
      </a:lt2>
      <a:accent1>
        <a:srgbClr val="F25C05"/>
      </a:accent1>
      <a:accent2>
        <a:srgbClr val="970F1E"/>
      </a:accent2>
      <a:accent3>
        <a:srgbClr val="35528C"/>
      </a:accent3>
      <a:accent4>
        <a:srgbClr val="27CDF2"/>
      </a:accent4>
      <a:accent5>
        <a:srgbClr val="48CC5A"/>
      </a:accent5>
      <a:accent6>
        <a:srgbClr val="FFFFFF"/>
      </a:accent6>
      <a:hlink>
        <a:srgbClr val="F25C05"/>
      </a:hlink>
      <a:folHlink>
        <a:srgbClr val="3552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45720" rIns="91440" bIns="45720" rtlCol="0" anchor="t">
        <a:noAutofit/>
      </a:bodyPr>
      <a:lstStyle>
        <a:defPPr marL="0" marR="0" indent="0" algn="l" defTabSz="914400" rtl="0" eaLnBrk="1" fontAlgn="auto" latinLnBrk="0" hangingPunct="1">
          <a:lnSpc>
            <a:spcPct val="100000"/>
          </a:lnSpc>
          <a:spcBef>
            <a:spcPct val="0"/>
          </a:spcBef>
          <a:spcAft>
            <a:spcPts val="0"/>
          </a:spcAft>
          <a:buClrTx/>
          <a:buSzTx/>
          <a:buFontTx/>
          <a:buNone/>
          <a:tabLst>
            <a:tab pos="1162050" algn="l"/>
          </a:tabLst>
          <a:defRPr kumimoji="0" sz="4800" b="1" i="0" u="none" strike="noStrike" kern="1200" cap="none" spc="0" normalizeH="0" baseline="0" noProof="0" dirty="0" smtClean="0">
            <a:ln>
              <a:noFill/>
            </a:ln>
            <a:solidFill>
              <a:schemeClr val="bg2"/>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Master SWmS 16-9.pptx" id="{3EA50829-6D06-49CC-9F1D-0D8D142B4C66}" vid="{09609F97-F78D-4DED-9029-A05EDEF220EB}"/>
    </a:ext>
  </a:extLst>
</a:theme>
</file>

<file path=ppt/theme/theme2.xml><?xml version="1.0" encoding="utf-8"?>
<a:theme xmlns:a="http://schemas.openxmlformats.org/drawingml/2006/main" name="1_SWmS_PPT_140804">
  <a:themeElements>
    <a:clrScheme name="SWmS">
      <a:dk1>
        <a:srgbClr val="35528C"/>
      </a:dk1>
      <a:lt1>
        <a:srgbClr val="35528C"/>
      </a:lt1>
      <a:dk2>
        <a:srgbClr val="FFFFFF"/>
      </a:dk2>
      <a:lt2>
        <a:srgbClr val="FFFFFF"/>
      </a:lt2>
      <a:accent1>
        <a:srgbClr val="F25C05"/>
      </a:accent1>
      <a:accent2>
        <a:srgbClr val="970F1E"/>
      </a:accent2>
      <a:accent3>
        <a:srgbClr val="35528C"/>
      </a:accent3>
      <a:accent4>
        <a:srgbClr val="27CDF2"/>
      </a:accent4>
      <a:accent5>
        <a:srgbClr val="48CC5A"/>
      </a:accent5>
      <a:accent6>
        <a:srgbClr val="FFFFFF"/>
      </a:accent6>
      <a:hlink>
        <a:srgbClr val="F25C05"/>
      </a:hlink>
      <a:folHlink>
        <a:srgbClr val="3552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45720" rIns="91440" bIns="45720" rtlCol="0" anchor="t">
        <a:noAutofit/>
      </a:bodyPr>
      <a:lstStyle>
        <a:defPPr marL="0" marR="0" indent="0" algn="l" defTabSz="914400" rtl="0" eaLnBrk="1" fontAlgn="auto" latinLnBrk="0" hangingPunct="1">
          <a:lnSpc>
            <a:spcPct val="100000"/>
          </a:lnSpc>
          <a:spcBef>
            <a:spcPct val="0"/>
          </a:spcBef>
          <a:spcAft>
            <a:spcPts val="0"/>
          </a:spcAft>
          <a:buClrTx/>
          <a:buSzTx/>
          <a:buFontTx/>
          <a:buNone/>
          <a:tabLst>
            <a:tab pos="1162050" algn="l"/>
          </a:tabLst>
          <a:defRPr kumimoji="0" sz="4800" b="1" i="0" u="none" strike="noStrike" kern="1200" cap="none" spc="0" normalizeH="0" baseline="0" noProof="0" dirty="0" smtClean="0">
            <a:ln>
              <a:noFill/>
            </a:ln>
            <a:solidFill>
              <a:schemeClr val="bg2"/>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Master SWmS 16-9.pptx" id="{3EA50829-6D06-49CC-9F1D-0D8D142B4C66}" vid="{5ED73836-580E-4C6A-9B28-4B1E45383597}"/>
    </a:ext>
  </a:extLst>
</a:theme>
</file>

<file path=ppt/theme/theme3.xml><?xml version="1.0" encoding="utf-8"?>
<a:theme xmlns:a="http://schemas.openxmlformats.org/drawingml/2006/main" name="2_SWmS_PPT_140804">
  <a:themeElements>
    <a:clrScheme name="SWmS">
      <a:dk1>
        <a:srgbClr val="35528C"/>
      </a:dk1>
      <a:lt1>
        <a:srgbClr val="35528C"/>
      </a:lt1>
      <a:dk2>
        <a:srgbClr val="FFFFFF"/>
      </a:dk2>
      <a:lt2>
        <a:srgbClr val="FFFFFF"/>
      </a:lt2>
      <a:accent1>
        <a:srgbClr val="F25C05"/>
      </a:accent1>
      <a:accent2>
        <a:srgbClr val="970F1E"/>
      </a:accent2>
      <a:accent3>
        <a:srgbClr val="35528C"/>
      </a:accent3>
      <a:accent4>
        <a:srgbClr val="27CDF2"/>
      </a:accent4>
      <a:accent5>
        <a:srgbClr val="48CC5A"/>
      </a:accent5>
      <a:accent6>
        <a:srgbClr val="FFFFFF"/>
      </a:accent6>
      <a:hlink>
        <a:srgbClr val="F25C05"/>
      </a:hlink>
      <a:folHlink>
        <a:srgbClr val="3552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45720" rIns="91440" bIns="45720" rtlCol="0" anchor="t">
        <a:noAutofit/>
      </a:bodyPr>
      <a:lstStyle>
        <a:defPPr marL="0" marR="0" indent="0" algn="l" defTabSz="914400" rtl="0" eaLnBrk="1" fontAlgn="auto" latinLnBrk="0" hangingPunct="1">
          <a:lnSpc>
            <a:spcPct val="100000"/>
          </a:lnSpc>
          <a:spcBef>
            <a:spcPct val="0"/>
          </a:spcBef>
          <a:spcAft>
            <a:spcPts val="0"/>
          </a:spcAft>
          <a:buClrTx/>
          <a:buSzTx/>
          <a:buFontTx/>
          <a:buNone/>
          <a:tabLst>
            <a:tab pos="1162050" algn="l"/>
          </a:tabLst>
          <a:defRPr kumimoji="0" sz="4800" b="1" i="0" u="none" strike="noStrike" kern="1200" cap="none" spc="0" normalizeH="0" baseline="0" noProof="0" dirty="0" smtClean="0">
            <a:ln>
              <a:noFill/>
            </a:ln>
            <a:solidFill>
              <a:schemeClr val="bg2"/>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Master SWmS.potx" id="{C0DDCFD8-9E65-4F7A-88A9-B182FE7748A5}" vid="{AB878B17-3BB3-480D-A270-8FEE90993D4C}"/>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SWmS 16-9</Template>
  <TotalTime>0</TotalTime>
  <Words>2877</Words>
  <Application>Microsoft Office PowerPoint</Application>
  <PresentationFormat>Breitbild</PresentationFormat>
  <Paragraphs>281</Paragraphs>
  <Slides>26</Slides>
  <Notes>26</Notes>
  <HiddenSlides>6</HiddenSlides>
  <MMClips>4</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26</vt:i4>
      </vt:variant>
    </vt:vector>
  </HeadingPairs>
  <TitlesOfParts>
    <vt:vector size="37" baseType="lpstr">
      <vt:lpstr>-apple-system</vt:lpstr>
      <vt:lpstr>Arial</vt:lpstr>
      <vt:lpstr>Arial,Sans-Serif</vt:lpstr>
      <vt:lpstr>Calibri</vt:lpstr>
      <vt:lpstr>Calibri Light</vt:lpstr>
      <vt:lpstr>Franklin Gothic Book</vt:lpstr>
      <vt:lpstr>Source Sans Pro</vt:lpstr>
      <vt:lpstr>Wingdings</vt:lpstr>
      <vt:lpstr>2_SWmS_PPT_140804</vt:lpstr>
      <vt:lpstr>1_SWmS_PPT_140804</vt:lpstr>
      <vt:lpstr>2_SWmS_PPT_140804</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Burghardt, Marcel (SRH Fernhochschule Student)</dc:creator>
  <cp:lastModifiedBy>Mirjam Gall</cp:lastModifiedBy>
  <cp:revision>168</cp:revision>
  <dcterms:created xsi:type="dcterms:W3CDTF">2018-12-14T21:20:18Z</dcterms:created>
  <dcterms:modified xsi:type="dcterms:W3CDTF">2025-07-29T13:12:36Z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3d13871-04ca-409e-a995-eb251e2693ca_Enabled">
    <vt:lpwstr>true</vt:lpwstr>
  </property>
  <property fmtid="{D5CDD505-2E9C-101B-9397-08002B2CF9AE}" pid="3" name="MSIP_Label_33d13871-04ca-409e-a995-eb251e2693ca_SetDate">
    <vt:lpwstr>2024-10-28T10:09:09Z</vt:lpwstr>
  </property>
  <property fmtid="{D5CDD505-2E9C-101B-9397-08002B2CF9AE}" pid="4" name="MSIP_Label_33d13871-04ca-409e-a995-eb251e2693ca_Method">
    <vt:lpwstr>Standard</vt:lpwstr>
  </property>
  <property fmtid="{D5CDD505-2E9C-101B-9397-08002B2CF9AE}" pid="5" name="MSIP_Label_33d13871-04ca-409e-a995-eb251e2693ca_Name">
    <vt:lpwstr>Intern</vt:lpwstr>
  </property>
  <property fmtid="{D5CDD505-2E9C-101B-9397-08002B2CF9AE}" pid="6" name="MSIP_Label_33d13871-04ca-409e-a995-eb251e2693ca_SiteId">
    <vt:lpwstr>7e7ffc63-c878-4435-afb3-23547295f6e3</vt:lpwstr>
  </property>
  <property fmtid="{D5CDD505-2E9C-101B-9397-08002B2CF9AE}" pid="7" name="MSIP_Label_33d13871-04ca-409e-a995-eb251e2693ca_ActionId">
    <vt:lpwstr>dce45a62-8be4-4223-93dc-913488edb649</vt:lpwstr>
  </property>
  <property fmtid="{D5CDD505-2E9C-101B-9397-08002B2CF9AE}" pid="8" name="MSIP_Label_33d13871-04ca-409e-a995-eb251e2693ca_ContentBits">
    <vt:lpwstr>0</vt:lpwstr>
  </property>
</Properties>
</file>