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686" r:id="rId2"/>
    <p:sldMasterId id="2147483728" r:id="rId3"/>
  </p:sldMasterIdLst>
  <p:notesMasterIdLst>
    <p:notesMasterId r:id="rId39"/>
  </p:notesMasterIdLst>
  <p:handoutMasterIdLst>
    <p:handoutMasterId r:id="rId40"/>
  </p:handoutMasterIdLst>
  <p:sldIdLst>
    <p:sldId id="1233" r:id="rId4"/>
    <p:sldId id="2317" r:id="rId5"/>
    <p:sldId id="412" r:id="rId6"/>
    <p:sldId id="413" r:id="rId7"/>
    <p:sldId id="1192" r:id="rId8"/>
    <p:sldId id="1194" r:id="rId9"/>
    <p:sldId id="410" r:id="rId10"/>
    <p:sldId id="2147" r:id="rId11"/>
    <p:sldId id="414" r:id="rId12"/>
    <p:sldId id="1228" r:id="rId13"/>
    <p:sldId id="1223" r:id="rId14"/>
    <p:sldId id="2300" r:id="rId15"/>
    <p:sldId id="2316" r:id="rId16"/>
    <p:sldId id="2144" r:id="rId17"/>
    <p:sldId id="2298" r:id="rId18"/>
    <p:sldId id="2299" r:id="rId19"/>
    <p:sldId id="472" r:id="rId20"/>
    <p:sldId id="1203" r:id="rId21"/>
    <p:sldId id="456" r:id="rId22"/>
    <p:sldId id="1157" r:id="rId23"/>
    <p:sldId id="1213" r:id="rId24"/>
    <p:sldId id="1214" r:id="rId25"/>
    <p:sldId id="1215" r:id="rId26"/>
    <p:sldId id="1216" r:id="rId27"/>
    <p:sldId id="586" r:id="rId28"/>
    <p:sldId id="588" r:id="rId29"/>
    <p:sldId id="585" r:id="rId30"/>
    <p:sldId id="1151" r:id="rId31"/>
    <p:sldId id="1148" r:id="rId32"/>
    <p:sldId id="1147" r:id="rId33"/>
    <p:sldId id="1145" r:id="rId34"/>
    <p:sldId id="1146" r:id="rId35"/>
    <p:sldId id="1150" r:id="rId36"/>
    <p:sldId id="1149" r:id="rId37"/>
    <p:sldId id="2318" r:id="rId3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2" userDrawn="1">
          <p15:clr>
            <a:srgbClr val="A4A3A4"/>
          </p15:clr>
        </p15:guide>
        <p15:guide id="2" orient="horz" pos="300" userDrawn="1">
          <p15:clr>
            <a:srgbClr val="A4A3A4"/>
          </p15:clr>
        </p15:guide>
        <p15:guide id="3" orient="horz" pos="799" userDrawn="1">
          <p15:clr>
            <a:srgbClr val="A4A3A4"/>
          </p15:clr>
        </p15:guide>
        <p15:guide id="4" orient="horz" pos="3861" userDrawn="1">
          <p15:clr>
            <a:srgbClr val="A4A3A4"/>
          </p15:clr>
        </p15:guide>
        <p15:guide id="5" orient="horz" pos="1706" userDrawn="1">
          <p15:clr>
            <a:srgbClr val="A4A3A4"/>
          </p15:clr>
        </p15:guide>
        <p15:guide id="6" orient="horz" pos="1191" userDrawn="1">
          <p15:clr>
            <a:srgbClr val="A4A3A4"/>
          </p15:clr>
        </p15:guide>
        <p15:guide id="7" orient="horz" pos="1661" userDrawn="1">
          <p15:clr>
            <a:srgbClr val="A4A3A4"/>
          </p15:clr>
        </p15:guide>
        <p15:guide id="8" orient="horz" pos="1162" userDrawn="1">
          <p15:clr>
            <a:srgbClr val="A4A3A4"/>
          </p15:clr>
        </p15:guide>
        <p15:guide id="9" pos="3659" userDrawn="1">
          <p15:clr>
            <a:srgbClr val="A4A3A4"/>
          </p15:clr>
        </p15:guide>
        <p15:guide id="10" pos="332" userDrawn="1">
          <p15:clr>
            <a:srgbClr val="A4A3A4"/>
          </p15:clr>
        </p15:guide>
        <p15:guide id="11" pos="7348" userDrawn="1">
          <p15:clr>
            <a:srgbClr val="A4A3A4"/>
          </p15:clr>
        </p15:guide>
        <p15:guide id="12" pos="4021" userDrawn="1">
          <p15:clr>
            <a:srgbClr val="A4A3A4"/>
          </p15:clr>
        </p15:guide>
        <p15:guide id="13" pos="2479" userDrawn="1">
          <p15:clr>
            <a:srgbClr val="A4A3A4"/>
          </p15:clr>
        </p15:guide>
        <p15:guide id="14" pos="5231" userDrawn="1">
          <p15:clr>
            <a:srgbClr val="A4A3A4"/>
          </p15:clr>
        </p15:guide>
        <p15:guide id="15" pos="7679" userDrawn="1">
          <p15:clr>
            <a:srgbClr val="A4A3A4"/>
          </p15:clr>
        </p15:guide>
        <p15:guide id="16" pos="489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n Stritzke" initials="KS" lastIdx="42" clrIdx="0"/>
  <p:cmAuthor id="1" name="Hendrik Pigola" initials="HP" lastIdx="8" clrIdx="1"/>
  <p:cmAuthor id="2" name="Marcel" initials="M" lastIdx="2" clrIdx="2">
    <p:extLst>
      <p:ext uri="{19B8F6BF-5375-455C-9EA6-DF929625EA0E}">
        <p15:presenceInfo xmlns:p15="http://schemas.microsoft.com/office/powerpoint/2012/main" userId="S::2003247@stud.mobile-university.de::432ff017-47c3-4cca-bc94-de0f620d27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28C"/>
    <a:srgbClr val="F25C05"/>
    <a:srgbClr val="FFFFFF"/>
    <a:srgbClr val="000000"/>
    <a:srgbClr val="18163B"/>
    <a:srgbClr val="94004C"/>
    <a:srgbClr val="CC00CC"/>
    <a:srgbClr val="0032C0"/>
    <a:srgbClr val="0045DE"/>
    <a:srgbClr val="45A3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9659" autoAdjust="0"/>
  </p:normalViewPr>
  <p:slideViewPr>
    <p:cSldViewPr snapToGrid="0">
      <p:cViewPr varScale="1">
        <p:scale>
          <a:sx n="99" d="100"/>
          <a:sy n="99" d="100"/>
        </p:scale>
        <p:origin x="1038" y="84"/>
      </p:cViewPr>
      <p:guideLst>
        <p:guide orient="horz" pos="1072"/>
        <p:guide orient="horz" pos="300"/>
        <p:guide orient="horz" pos="799"/>
        <p:guide orient="horz" pos="3861"/>
        <p:guide orient="horz" pos="1706"/>
        <p:guide orient="horz" pos="1191"/>
        <p:guide orient="horz" pos="1661"/>
        <p:guide orient="horz" pos="1162"/>
        <p:guide pos="3659"/>
        <p:guide pos="332"/>
        <p:guide pos="7348"/>
        <p:guide pos="4021"/>
        <p:guide pos="2479"/>
        <p:guide pos="5231"/>
        <p:guide pos="7679"/>
        <p:guide pos="489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113A54-8A58-4E08-B0DB-5144F1AF850D}" type="datetimeFigureOut">
              <a:rPr lang="de-DE" smtClean="0"/>
              <a:t>29.07.2025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1F40F6-DBFC-4FFC-9E22-FB2C1BC25263}" type="slidenum">
              <a:rPr lang="de-DE" smtClean="0"/>
              <a:t>‹Nr.›</a:t>
            </a:fld>
            <a:endParaRPr lang="de-DE"/>
          </a:p>
        </p:txBody>
      </p:sp>
    </p:spTree>
    <p:extLst>
      <p:ext uri="{BB962C8B-B14F-4D97-AF65-F5344CB8AC3E}">
        <p14:creationId xmlns:p14="http://schemas.microsoft.com/office/powerpoint/2010/main" val="2857430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2FCD6-7250-41EA-84E3-370154B3EE8A}" type="datetimeFigureOut">
              <a:rPr lang="de-DE" smtClean="0"/>
              <a:t>29.07.2025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E64D35-DB5D-4FDC-82F4-A5D684DD8D7B}" type="slidenum">
              <a:rPr lang="de-DE" smtClean="0"/>
              <a:t>‹Nr.›</a:t>
            </a:fld>
            <a:endParaRPr lang="de-DE"/>
          </a:p>
        </p:txBody>
      </p:sp>
    </p:spTree>
    <p:extLst>
      <p:ext uri="{BB962C8B-B14F-4D97-AF65-F5344CB8AC3E}">
        <p14:creationId xmlns:p14="http://schemas.microsoft.com/office/powerpoint/2010/main" val="304221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1p.de/f7jy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oogle.de/imghp?hl=de"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citizenevidence.amnestyusa.org/" TargetMode="External"/><Relationship Id="rId4" Type="http://schemas.openxmlformats.org/officeDocument/2006/relationships/hyperlink" Target="https://tineye.co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a:t>
            </a:fld>
            <a:endParaRPr lang="de-DE"/>
          </a:p>
        </p:txBody>
      </p:sp>
    </p:spTree>
    <p:extLst>
      <p:ext uri="{BB962C8B-B14F-4D97-AF65-F5344CB8AC3E}">
        <p14:creationId xmlns:p14="http://schemas.microsoft.com/office/powerpoint/2010/main" val="315954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Zitat von Steve Bannon (ehem. Chefstratege im Kabinett von Trump, leitete bis 2018 rechtsradikale Website Breitbart News Network)</a:t>
            </a:r>
          </a:p>
          <a:p>
            <a:endParaRPr lang="de-DE" dirty="0"/>
          </a:p>
          <a:p>
            <a:r>
              <a:rPr lang="en-US" b="0" i="0" dirty="0">
                <a:solidFill>
                  <a:srgbClr val="4C4E4D"/>
                </a:solidFill>
                <a:effectLst/>
                <a:latin typeface="Balto"/>
              </a:rPr>
              <a:t>“The real opposition is the media. And the way to deal with them is to flood the zone with shit.”</a:t>
            </a:r>
          </a:p>
          <a:p>
            <a:endParaRPr lang="en-US" b="0" i="0" dirty="0">
              <a:solidFill>
                <a:srgbClr val="4C4E4D"/>
              </a:solidFill>
              <a:effectLst/>
              <a:latin typeface="Balto"/>
            </a:endParaRPr>
          </a:p>
          <a:p>
            <a:r>
              <a:rPr lang="en-US" b="0" i="0" dirty="0">
                <a:solidFill>
                  <a:srgbClr val="4C4E4D"/>
                </a:solidFill>
                <a:effectLst/>
                <a:latin typeface="Balto"/>
              </a:rPr>
              <a:t>Ruprecht </a:t>
            </a:r>
            <a:r>
              <a:rPr lang="en-US" b="0" i="0" dirty="0" err="1">
                <a:solidFill>
                  <a:srgbClr val="4C4E4D"/>
                </a:solidFill>
                <a:effectLst/>
                <a:latin typeface="Balto"/>
              </a:rPr>
              <a:t>Polenz</a:t>
            </a:r>
            <a:r>
              <a:rPr lang="en-US" b="0" i="0" dirty="0">
                <a:solidFill>
                  <a:srgbClr val="4C4E4D"/>
                </a:solidFill>
                <a:effectLst/>
                <a:latin typeface="Balto"/>
              </a:rPr>
              <a:t> (CDU-</a:t>
            </a:r>
            <a:r>
              <a:rPr lang="en-US" b="0" i="0" dirty="0" err="1">
                <a:solidFill>
                  <a:srgbClr val="4C4E4D"/>
                </a:solidFill>
                <a:effectLst/>
                <a:latin typeface="Balto"/>
              </a:rPr>
              <a:t>Politiker</a:t>
            </a:r>
            <a:r>
              <a:rPr lang="en-US" b="0" i="0" dirty="0">
                <a:solidFill>
                  <a:srgbClr val="4C4E4D"/>
                </a:solidFill>
                <a:effectLst/>
                <a:latin typeface="Balto"/>
              </a:rPr>
              <a:t>): </a:t>
            </a:r>
            <a:r>
              <a:rPr lang="de-DE" b="0" i="0" dirty="0">
                <a:effectLst/>
                <a:latin typeface="-apple-system"/>
              </a:rPr>
              <a:t>„Ziel der AfD-Propaganda ist hier nicht, dass man ihr glaubt, sondern dass man gar nichts mehr glaubt.“</a:t>
            </a:r>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10</a:t>
            </a:fld>
            <a:endParaRPr lang="de-DE"/>
          </a:p>
        </p:txBody>
      </p:sp>
    </p:spTree>
    <p:extLst>
      <p:ext uri="{BB962C8B-B14F-4D97-AF65-F5344CB8AC3E}">
        <p14:creationId xmlns:p14="http://schemas.microsoft.com/office/powerpoint/2010/main" val="133203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Keine direkte Fake News -&gt; Verzerrung, Weglassen von Informationen</a:t>
            </a:r>
          </a:p>
          <a:p>
            <a:endParaRPr lang="de-DE" dirty="0"/>
          </a:p>
          <a:p>
            <a:r>
              <a:rPr lang="de-DE" dirty="0"/>
              <a:t>Brexit-Kampagne in Großbritannien</a:t>
            </a:r>
          </a:p>
          <a:p>
            <a:endParaRPr lang="de-DE" dirty="0"/>
          </a:p>
          <a:p>
            <a:r>
              <a:rPr lang="de-DE" b="0" i="0" dirty="0">
                <a:solidFill>
                  <a:srgbClr val="000000"/>
                </a:solidFill>
                <a:effectLst/>
                <a:latin typeface="SpiegelSerifUI"/>
              </a:rPr>
              <a:t>„Dank des Sonderstatus, den Margaret Thatcher 1984 aushandelte, reduziert sich die wöchentliche Zahlung der Briten auf 250 Millionen Pfund. Zieht man dann noch die Milliarden ab, die jährlich von der EU auf die Insel fließen, bleiben noch 110 Millionen Pfund, die Großbritannien netto pro Woche zahlt. Nicht wenig, aber längst nicht die Horrorsumme, mit der Johnson und die "</a:t>
            </a:r>
            <a:r>
              <a:rPr lang="de-DE" b="0" i="0" dirty="0" err="1">
                <a:solidFill>
                  <a:srgbClr val="000000"/>
                </a:solidFill>
                <a:effectLst/>
                <a:latin typeface="SpiegelSerifUI"/>
              </a:rPr>
              <a:t>Leave</a:t>
            </a:r>
            <a:r>
              <a:rPr lang="de-DE" b="0" i="0" dirty="0">
                <a:solidFill>
                  <a:srgbClr val="000000"/>
                </a:solidFill>
                <a:effectLst/>
                <a:latin typeface="SpiegelSerifUI"/>
              </a:rPr>
              <a:t>"-Kampagne um Stimmen werben.“</a:t>
            </a:r>
          </a:p>
          <a:p>
            <a:endParaRPr lang="de-DE" b="0" i="0" dirty="0">
              <a:solidFill>
                <a:srgbClr val="000000"/>
              </a:solidFill>
              <a:effectLst/>
              <a:latin typeface="SpiegelSerifUI"/>
            </a:endParaRPr>
          </a:p>
          <a:p>
            <a:r>
              <a:rPr lang="de-DE" dirty="0"/>
              <a:t>https://www.spiegel.de/politik/ausland/brexit-faktenchecker-von-infacts-entlarven-die-350-millionen-luege-a-1099198.html</a:t>
            </a:r>
          </a:p>
        </p:txBody>
      </p:sp>
      <p:sp>
        <p:nvSpPr>
          <p:cNvPr id="4" name="Foliennummernplatzhalter 3"/>
          <p:cNvSpPr>
            <a:spLocks noGrp="1"/>
          </p:cNvSpPr>
          <p:nvPr>
            <p:ph type="sldNum" sz="quarter" idx="5"/>
          </p:nvPr>
        </p:nvSpPr>
        <p:spPr/>
        <p:txBody>
          <a:bodyPr/>
          <a:lstStyle/>
          <a:p>
            <a:fld id="{6AE64D35-DB5D-4FDC-82F4-A5D684DD8D7B}" type="slidenum">
              <a:rPr lang="de-DE" smtClean="0"/>
              <a:t>11</a:t>
            </a:fld>
            <a:endParaRPr lang="de-DE"/>
          </a:p>
        </p:txBody>
      </p:sp>
    </p:spTree>
    <p:extLst>
      <p:ext uri="{BB962C8B-B14F-4D97-AF65-F5344CB8AC3E}">
        <p14:creationId xmlns:p14="http://schemas.microsoft.com/office/powerpoint/2010/main" val="40392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a:t>Der Fall: </a:t>
            </a:r>
          </a:p>
          <a:p>
            <a:pPr marL="0" indent="0">
              <a:buFontTx/>
              <a:buNone/>
            </a:pPr>
            <a:r>
              <a:rPr lang="de-DE" u="none" dirty="0">
                <a:sym typeface="Wingdings" panose="05000000000000000000" pitchFamily="2" charset="2"/>
              </a:rPr>
              <a:t> Im Zuge des US-Wahlkampfs kursierten plötzlich Bilder im Netz, die Popstar Taylor Swift als Unterstützerin von Donald Trump darstellen sollten.</a:t>
            </a:r>
            <a:endParaRPr lang="de-DE" u="none" dirty="0"/>
          </a:p>
          <a:p>
            <a:pPr marL="171450" indent="-171450">
              <a:buFontTx/>
              <a:buChar char="-"/>
            </a:pPr>
            <a:r>
              <a:rPr lang="de-DE" u="none" dirty="0"/>
              <a:t>Auf den Fotos ist sie auf einer Art Wahlplakat für Trump zu sehen, daneben junge Menschen in T-Shirts mit dem Aufdruck „</a:t>
            </a:r>
            <a:r>
              <a:rPr lang="de-DE" u="none" dirty="0" err="1"/>
              <a:t>Swifties</a:t>
            </a:r>
            <a:r>
              <a:rPr lang="de-DE" u="none" dirty="0"/>
              <a:t> </a:t>
            </a:r>
            <a:r>
              <a:rPr lang="de-DE" u="none" dirty="0" err="1"/>
              <a:t>for</a:t>
            </a:r>
            <a:r>
              <a:rPr lang="de-DE" u="none" dirty="0"/>
              <a:t> Trump“</a:t>
            </a:r>
          </a:p>
          <a:p>
            <a:pPr marL="171450" indent="-171450">
              <a:buFontTx/>
              <a:buChar char="-"/>
            </a:pPr>
            <a:r>
              <a:rPr lang="de-DE" u="none" dirty="0"/>
              <a:t>Die Bilder wurden im US-Wahlkampf von Donald Trump und seinen Anhänger*innen in sozialen Netzwerken verbreitet </a:t>
            </a:r>
          </a:p>
          <a:p>
            <a:pPr marL="171450" indent="-171450">
              <a:buFontTx/>
              <a:buChar char="-"/>
            </a:pPr>
            <a:r>
              <a:rPr lang="de-DE" u="none" dirty="0"/>
              <a:t>Besonders auf X (ehemals Twitter) gingen die Fotos viral</a:t>
            </a:r>
          </a:p>
          <a:p>
            <a:pPr marL="171450" indent="-171450">
              <a:buFontTx/>
              <a:buChar char="-"/>
            </a:pPr>
            <a:r>
              <a:rPr lang="de-DE" u="none" dirty="0"/>
              <a:t>Bei den Bildern handelt es sich um KI-generierte Deepfakes</a:t>
            </a:r>
          </a:p>
          <a:p>
            <a:endParaRPr lang="de-DE" u="sng" dirty="0"/>
          </a:p>
          <a:p>
            <a:r>
              <a:rPr lang="de-DE" u="sng" dirty="0"/>
              <a:t>Bildquellen: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Taylor Swift Bild </a:t>
            </a:r>
            <a:r>
              <a:rPr lang="de-DE" dirty="0">
                <a:sym typeface="Wingdings" panose="05000000000000000000" pitchFamily="2" charset="2"/>
              </a:rPr>
              <a:t></a:t>
            </a:r>
            <a:r>
              <a:rPr lang="de-DE" dirty="0"/>
              <a:t> </a:t>
            </a:r>
            <a:r>
              <a:rPr lang="de-DE" sz="1200" dirty="0">
                <a:solidFill>
                  <a:srgbClr val="35528C"/>
                </a:solidFill>
              </a:rPr>
              <a:t>https://www.rte.ie/news/us/2024/0819/1465726-trump-swift/ Zugriff am: 22.04.2025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solidFill>
                  <a:srgbClr val="35528C"/>
                </a:solidFill>
              </a:rPr>
              <a:t>Swifties</a:t>
            </a:r>
            <a:r>
              <a:rPr lang="de-DE" sz="1200" dirty="0">
                <a:solidFill>
                  <a:srgbClr val="35528C"/>
                </a:solidFill>
              </a:rPr>
              <a:t> </a:t>
            </a:r>
            <a:r>
              <a:rPr lang="de-DE" sz="1200" dirty="0" err="1">
                <a:solidFill>
                  <a:srgbClr val="35528C"/>
                </a:solidFill>
              </a:rPr>
              <a:t>for</a:t>
            </a:r>
            <a:r>
              <a:rPr lang="de-DE" sz="1200" dirty="0">
                <a:solidFill>
                  <a:srgbClr val="35528C"/>
                </a:solidFill>
              </a:rPr>
              <a:t> Trump </a:t>
            </a:r>
            <a:r>
              <a:rPr lang="de-DE" sz="1200" dirty="0">
                <a:solidFill>
                  <a:srgbClr val="35528C"/>
                </a:solidFill>
                <a:sym typeface="Wingdings" panose="05000000000000000000" pitchFamily="2" charset="2"/>
              </a:rPr>
              <a:t></a:t>
            </a:r>
            <a:r>
              <a:rPr lang="de-DE" sz="1200" dirty="0">
                <a:solidFill>
                  <a:srgbClr val="35528C"/>
                </a:solidFill>
              </a:rPr>
              <a:t> https://www.thetimes.com/world/us-world/article/donald-trump-taylor-swift-ai-truth-social-0btsbsng5 Zugriff am: 22.04.2025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35528C"/>
              </a:solidFill>
            </a:endParaRPr>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12</a:t>
            </a:fld>
            <a:endParaRPr lang="de-DE"/>
          </a:p>
        </p:txBody>
      </p:sp>
    </p:spTree>
    <p:extLst>
      <p:ext uri="{BB962C8B-B14F-4D97-AF65-F5344CB8AC3E}">
        <p14:creationId xmlns:p14="http://schemas.microsoft.com/office/powerpoint/2010/main" val="2957398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u="sng" dirty="0">
                <a:solidFill>
                  <a:srgbClr val="35528C"/>
                </a:solidFill>
              </a:rPr>
              <a:t>Der Fall: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solidFill>
                  <a:srgbClr val="35528C"/>
                </a:solidFill>
              </a:rPr>
              <a:t>Donald Trump hat im Wahlkampf, bereits kursierende Fake News aufgegriffen.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solidFill>
                  <a:srgbClr val="35528C"/>
                </a:solidFill>
              </a:rPr>
              <a:t>Die Behauptung: illegale Einwanderer würden in Springfield, Ohio Haustiere essen: „In Springfield essen sie die Hunde – die Leute, die hierhergekommen sind – sie essen die Katzen. Sie essen die Haustiere der Menschen, die dort leben.“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solidFill>
                  <a:srgbClr val="35528C"/>
                </a:solidFill>
              </a:rPr>
              <a:t>Diese Behauptung wurde in einer Live-Fernsehdebatte geäußert und kursierte zuvor auf X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solidFill>
                  <a:srgbClr val="35528C"/>
                </a:solidFill>
              </a:rPr>
              <a:t>Trump wollte wohl seine Anti-Immigrations-Agenda untermauern und erntete stattdessen Spot und </a:t>
            </a:r>
            <a:r>
              <a:rPr lang="de-DE" sz="1200" dirty="0" err="1">
                <a:solidFill>
                  <a:srgbClr val="35528C"/>
                </a:solidFill>
              </a:rPr>
              <a:t>Memes</a:t>
            </a:r>
            <a:r>
              <a:rPr lang="de-DE" sz="1200" dirty="0">
                <a:solidFill>
                  <a:srgbClr val="35528C"/>
                </a:solidFill>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dirty="0">
                <a:solidFill>
                  <a:srgbClr val="35528C"/>
                </a:solidFill>
                <a:sym typeface="Wingdings" panose="05000000000000000000" pitchFamily="2" charset="2"/>
              </a:rPr>
              <a:t>LÖSUNG: Keine Belege: Viele vermeintliche Beweisvideos ohne Quelle, keine Ortsangaben, nicht ersichtlich was genau passiert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rgbClr val="35528C"/>
                </a:solidFill>
              </a:rPr>
              <a:t>siehe Parodie Videos </a:t>
            </a:r>
            <a:r>
              <a:rPr lang="de-DE" sz="1200" dirty="0">
                <a:solidFill>
                  <a:srgbClr val="35528C"/>
                </a:solidFill>
                <a:sym typeface="Wingdings" panose="05000000000000000000" pitchFamily="2" charset="2"/>
              </a:rPr>
              <a:t> https://www.youtube.com/watch?v=3BrCvZmSnKA  ; https://www.youtube.com/watch?v=IStRiNCfbkw  ; https://www.youtube.com/shorts/YyMxMu4KnHU</a:t>
            </a:r>
            <a:endParaRPr lang="de-DE" sz="1200" dirty="0">
              <a:solidFill>
                <a:srgbClr val="35528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35528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35528C"/>
                </a:solidFill>
              </a:rPr>
              <a:t>Quellen: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35528C"/>
                </a:solidFill>
              </a:rPr>
              <a:t>Tagesschau </a:t>
            </a:r>
            <a:r>
              <a:rPr lang="de-DE" sz="1200" dirty="0">
                <a:solidFill>
                  <a:srgbClr val="35528C"/>
                </a:solidFill>
                <a:sym typeface="Wingdings" panose="05000000000000000000" pitchFamily="2" charset="2"/>
              </a:rPr>
              <a:t> https://www.tagesschau.de/ausland/uswahl/fake-news-ki-us-wahlkampf-100.html</a:t>
            </a:r>
            <a:endParaRPr lang="de-DE" sz="1200" u="none" dirty="0">
              <a:solidFill>
                <a:srgbClr val="35528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35528C"/>
                </a:solidFill>
              </a:rPr>
              <a:t>Bildquellen: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35528C"/>
                </a:solidFill>
              </a:rPr>
              <a:t>Cat </a:t>
            </a:r>
            <a:r>
              <a:rPr lang="de-DE" sz="1200" dirty="0">
                <a:solidFill>
                  <a:srgbClr val="35528C"/>
                </a:solidFill>
                <a:sym typeface="Wingdings" panose="05000000000000000000" pitchFamily="2" charset="2"/>
              </a:rPr>
              <a:t> </a:t>
            </a:r>
            <a:r>
              <a:rPr lang="de-DE" sz="1200" dirty="0">
                <a:solidFill>
                  <a:srgbClr val="35528C"/>
                </a:solidFill>
              </a:rPr>
              <a:t>https://www.instagram.com/stephanierabus/reel/C_18-VAufKH/</a:t>
            </a:r>
          </a:p>
          <a:p>
            <a:r>
              <a:rPr lang="de-DE" dirty="0" err="1"/>
              <a:t>Karrikatur</a:t>
            </a:r>
            <a:r>
              <a:rPr lang="de-DE" dirty="0"/>
              <a:t> </a:t>
            </a:r>
            <a:r>
              <a:rPr lang="de-DE" dirty="0">
                <a:sym typeface="Wingdings" panose="05000000000000000000" pitchFamily="2" charset="2"/>
              </a:rPr>
              <a:t> https://www.amazon.de/Theyre-Eating-Dogs-Cats-Soos/dp/B0DJFJH6JG </a:t>
            </a:r>
          </a:p>
          <a:p>
            <a:r>
              <a:rPr lang="de-DE" dirty="0">
                <a:sym typeface="Wingdings" panose="05000000000000000000" pitchFamily="2" charset="2"/>
              </a:rPr>
              <a:t>Video  https://www.youtube.com/watch?v=5llMaZ80ErY</a:t>
            </a:r>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13</a:t>
            </a:fld>
            <a:endParaRPr lang="de-DE"/>
          </a:p>
        </p:txBody>
      </p:sp>
    </p:spTree>
    <p:extLst>
      <p:ext uri="{BB962C8B-B14F-4D97-AF65-F5344CB8AC3E}">
        <p14:creationId xmlns:p14="http://schemas.microsoft.com/office/powerpoint/2010/main" val="3230798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https://www.br.de/nachrichten/bayern/csu-will-haustiere-vor-gruenen-retten-spott-im-netz,UQbSn0u</a:t>
            </a:r>
          </a:p>
          <a:p>
            <a:endParaRPr lang="de-DE" dirty="0"/>
          </a:p>
          <a:p>
            <a:r>
              <a:rPr lang="de-DE" dirty="0"/>
              <a:t>https://www.instagram.com/p/DBYpMz3IL_1/?utm_source=ig_embed&amp;utm_campaign=embed_video_watch_again</a:t>
            </a:r>
          </a:p>
          <a:p>
            <a:endParaRPr lang="de-DE" dirty="0"/>
          </a:p>
          <a:p>
            <a:pPr marL="171450" indent="-171450">
              <a:buFont typeface="Wingdings" panose="05000000000000000000" pitchFamily="2" charset="2"/>
              <a:buChar char="à"/>
            </a:pPr>
            <a:r>
              <a:rPr lang="de-DE" dirty="0">
                <a:sym typeface="Wingdings" panose="05000000000000000000" pitchFamily="2" charset="2"/>
              </a:rPr>
              <a:t>Weglassen von Informationen, aus dem Kontext gerissen </a:t>
            </a:r>
          </a:p>
          <a:p>
            <a:pPr marL="171450" indent="-171450">
              <a:buFont typeface="Wingdings" panose="05000000000000000000" pitchFamily="2" charset="2"/>
              <a:buChar char="à"/>
            </a:pPr>
            <a:r>
              <a:rPr lang="de-DE" dirty="0">
                <a:sym typeface="Wingdings" panose="05000000000000000000" pitchFamily="2" charset="2"/>
              </a:rPr>
              <a:t>Ging eigentlich um Verbindung von CO2 und Tieren  Tiere sind Luxus und Züchtung von neuen Tieren sollte verboten werden</a:t>
            </a:r>
          </a:p>
          <a:p>
            <a:pPr marL="171450" indent="-171450">
              <a:buFont typeface="Wingdings" panose="05000000000000000000" pitchFamily="2" charset="2"/>
              <a:buChar char="à"/>
            </a:pPr>
            <a:r>
              <a:rPr lang="de-DE" dirty="0">
                <a:sym typeface="Wingdings" panose="05000000000000000000" pitchFamily="2" charset="2"/>
              </a:rPr>
              <a:t>Fake News, die verbreitet wurde: Grüne wollen Haustiere abschaffen</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14</a:t>
            </a:fld>
            <a:endParaRPr lang="de-DE"/>
          </a:p>
        </p:txBody>
      </p:sp>
    </p:spTree>
    <p:extLst>
      <p:ext uri="{BB962C8B-B14F-4D97-AF65-F5344CB8AC3E}">
        <p14:creationId xmlns:p14="http://schemas.microsoft.com/office/powerpoint/2010/main" val="3294285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Vermeintlicher iranischer Angriff auf Flughafen in Tel Aviv </a:t>
            </a:r>
            <a:r>
              <a:rPr lang="de-DE" dirty="0">
                <a:sym typeface="Wingdings" panose="05000000000000000000" pitchFamily="2" charset="2"/>
              </a:rPr>
              <a:t> </a:t>
            </a:r>
            <a:r>
              <a:rPr lang="de-DE" dirty="0"/>
              <a:t>Video mit Künstlicher Intelligenz erstellt</a:t>
            </a:r>
          </a:p>
          <a:p>
            <a:r>
              <a:rPr lang="de-DE" dirty="0"/>
              <a:t>Auflösung:</a:t>
            </a:r>
          </a:p>
          <a:p>
            <a:pPr marL="171450" indent="-171450">
              <a:buFontTx/>
              <a:buChar char="-"/>
            </a:pPr>
            <a:r>
              <a:rPr lang="de-DE" dirty="0"/>
              <a:t>Keine mediale Berichterstattung darüber</a:t>
            </a:r>
          </a:p>
          <a:p>
            <a:pPr marL="171450" indent="-171450">
              <a:buFontTx/>
              <a:buChar char="-"/>
            </a:pPr>
            <a:r>
              <a:rPr lang="de-DE" dirty="0"/>
              <a:t>Autos verschwinden einfach in Schutthaufen</a:t>
            </a:r>
          </a:p>
          <a:p>
            <a:pPr marL="171450" indent="-171450">
              <a:buFontTx/>
              <a:buChar char="-"/>
            </a:pPr>
            <a:r>
              <a:rPr lang="de-DE" dirty="0"/>
              <a:t>Größenverhältnisse von Gebäuden zu Flugzeugen passen nicht</a:t>
            </a:r>
          </a:p>
          <a:p>
            <a:endParaRPr lang="de-DE" dirty="0"/>
          </a:p>
          <a:p>
            <a:r>
              <a:rPr lang="de-DE" dirty="0"/>
              <a:t>Links zum Video:</a:t>
            </a:r>
            <a:br>
              <a:rPr lang="de-DE" dirty="0"/>
            </a:br>
            <a:r>
              <a:rPr lang="de-DE" dirty="0"/>
              <a:t>Instagram (</a:t>
            </a:r>
            <a:r>
              <a:rPr lang="de-DE" dirty="0" err="1"/>
              <a:t>perma</a:t>
            </a:r>
            <a:r>
              <a:rPr lang="de-DE" dirty="0"/>
              <a:t>): https://perma.cc/P3N7-KL39</a:t>
            </a:r>
          </a:p>
          <a:p>
            <a:r>
              <a:rPr lang="de-DE" dirty="0"/>
              <a:t>Instagram (Originalseite): https://www.instagram.com/reel/DK4ZQSBNXi2/</a:t>
            </a:r>
            <a:br>
              <a:rPr lang="de-DE" dirty="0"/>
            </a:br>
            <a:r>
              <a:rPr lang="de-DE" dirty="0"/>
              <a:t>X (</a:t>
            </a:r>
            <a:r>
              <a:rPr lang="de-DE" dirty="0" err="1"/>
              <a:t>perma</a:t>
            </a:r>
            <a:r>
              <a:rPr lang="de-DE" dirty="0"/>
              <a:t>): https://perma.cc/D8CD-4RKE</a:t>
            </a:r>
            <a:br>
              <a:rPr lang="de-DE" dirty="0"/>
            </a:br>
            <a:r>
              <a:rPr lang="de-DE" dirty="0"/>
              <a:t>X (Originalseite): https://x.com/SquatJogz/status/1933899239039377722</a:t>
            </a:r>
            <a:br>
              <a:rPr lang="de-DE" dirty="0"/>
            </a:br>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15</a:t>
            </a:fld>
            <a:endParaRPr lang="de-DE"/>
          </a:p>
        </p:txBody>
      </p:sp>
    </p:spTree>
    <p:extLst>
      <p:ext uri="{BB962C8B-B14F-4D97-AF65-F5344CB8AC3E}">
        <p14:creationId xmlns:p14="http://schemas.microsoft.com/office/powerpoint/2010/main" val="4120710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AfD-Bundestagsabgeordneter </a:t>
            </a:r>
            <a:r>
              <a:rPr lang="de-DE" dirty="0" err="1"/>
              <a:t>poster</a:t>
            </a:r>
            <a:r>
              <a:rPr lang="de-DE" dirty="0"/>
              <a:t> Video von brennendem Polizeiauto während einer außer Kontrolle geratenen Demonstration. Die Behauptung steht im Raum, dass dieser Vorfall während der Proteste in Los Angeles (2025) geschehen ist </a:t>
            </a:r>
            <a:r>
              <a:rPr lang="de-DE" dirty="0">
                <a:sym typeface="Wingdings" panose="05000000000000000000" pitchFamily="2" charset="2"/>
              </a:rPr>
              <a:t> FALSCHER KONTEXT </a:t>
            </a:r>
          </a:p>
          <a:p>
            <a:endParaRPr lang="de-DE" dirty="0">
              <a:sym typeface="Wingdings" panose="05000000000000000000" pitchFamily="2" charset="2"/>
            </a:endParaRPr>
          </a:p>
          <a:p>
            <a:r>
              <a:rPr lang="de-DE" dirty="0">
                <a:sym typeface="Wingdings" panose="05000000000000000000" pitchFamily="2" charset="2"/>
              </a:rPr>
              <a:t>Lösung:</a:t>
            </a:r>
          </a:p>
          <a:p>
            <a:pPr marL="171450" indent="-171450">
              <a:buFontTx/>
              <a:buChar char="-"/>
            </a:pPr>
            <a:r>
              <a:rPr lang="de-DE" dirty="0">
                <a:sym typeface="Wingdings" panose="05000000000000000000" pitchFamily="2" charset="2"/>
              </a:rPr>
              <a:t>Video und Vorfall stammen von den George Floyd-Protesten (2020).</a:t>
            </a:r>
          </a:p>
          <a:p>
            <a:pPr marL="0" indent="0">
              <a:buFontTx/>
              <a:buNone/>
            </a:pPr>
            <a:endParaRPr lang="de-DE" dirty="0">
              <a:sym typeface="Wingdings" panose="05000000000000000000" pitchFamily="2" charset="2"/>
            </a:endParaRPr>
          </a:p>
          <a:p>
            <a:pPr marL="0" indent="0">
              <a:buFontTx/>
              <a:buNone/>
            </a:pPr>
            <a:r>
              <a:rPr lang="de-DE" dirty="0">
                <a:sym typeface="Wingdings" panose="05000000000000000000" pitchFamily="2" charset="2"/>
              </a:rPr>
              <a:t>Weitere Informationen: https://correctiv.org/faktencheck/2025/06/16/proteste-in-los-angeles-video-von-brennenden-polizeiwagen-ist-fuenf-jahre-alt/</a:t>
            </a:r>
            <a:endParaRPr lang="de-DE" dirty="0"/>
          </a:p>
          <a:p>
            <a:endParaRPr lang="de-DE" dirty="0"/>
          </a:p>
          <a:p>
            <a:r>
              <a:rPr lang="de-DE" dirty="0"/>
              <a:t>Links zum Video:</a:t>
            </a:r>
            <a:br>
              <a:rPr lang="de-DE" dirty="0"/>
            </a:br>
            <a:r>
              <a:rPr lang="de-DE" dirty="0" err="1"/>
              <a:t>Telegram</a:t>
            </a:r>
            <a:r>
              <a:rPr lang="de-DE" dirty="0"/>
              <a:t> (</a:t>
            </a:r>
            <a:r>
              <a:rPr lang="de-DE" dirty="0" err="1"/>
              <a:t>perma</a:t>
            </a:r>
            <a:r>
              <a:rPr lang="de-DE" dirty="0"/>
              <a:t>): https://perma.cc/K6WS-9KP7 </a:t>
            </a:r>
            <a:br>
              <a:rPr lang="de-DE" dirty="0"/>
            </a:br>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16</a:t>
            </a:fld>
            <a:endParaRPr lang="de-DE"/>
          </a:p>
        </p:txBody>
      </p:sp>
    </p:spTree>
    <p:extLst>
      <p:ext uri="{BB962C8B-B14F-4D97-AF65-F5344CB8AC3E}">
        <p14:creationId xmlns:p14="http://schemas.microsoft.com/office/powerpoint/2010/main" val="2020051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18</a:t>
            </a:fld>
            <a:endParaRPr lang="de-DE"/>
          </a:p>
        </p:txBody>
      </p:sp>
    </p:spTree>
    <p:extLst>
      <p:ext uri="{BB962C8B-B14F-4D97-AF65-F5344CB8AC3E}">
        <p14:creationId xmlns:p14="http://schemas.microsoft.com/office/powerpoint/2010/main" val="2442749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solidFill>
                  <a:schemeClr val="bg2"/>
                </a:solidFill>
              </a:rPr>
              <a:t>Es gibt unterschiedliche Formen und Arten von Fake News. Sie werden vor allem über Soziale Medien verbreitet. </a:t>
            </a:r>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19</a:t>
            </a:fld>
            <a:endParaRPr lang="de-DE"/>
          </a:p>
        </p:txBody>
      </p:sp>
    </p:spTree>
    <p:extLst>
      <p:ext uri="{BB962C8B-B14F-4D97-AF65-F5344CB8AC3E}">
        <p14:creationId xmlns:p14="http://schemas.microsoft.com/office/powerpoint/2010/main" val="118308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solidFill>
                  <a:schemeClr val="bg2"/>
                </a:solidFill>
              </a:rPr>
              <a:t>Es gibt unterschiedliche Formen und Arten von Fake News. Sie werden vor allem über Soziale Medien verbreitet.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Wie verbreiten sich Fake News?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dirty="0"/>
              <a:t>Digital verbreiten sich Informationen schneller, aber auch viel weitläufiger als früher. Hat früher einer am Stammtisch drei Leuten ein Gerücht erzählt und die jeweils wieder drei Leuten und einer davon wieder drei Leuten, hatte man 3x3x3 einen Empfängerkreis von 27 Menschen. Stille Post Prinzip wurde die Nachrichte auch immer noch ein wenig abgewandelt.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dirty="0"/>
              <a:t>Sendet heute jemand einen Beitrag ins Internet kann dieser unglaublich schnell viral gehen, wenn er </a:t>
            </a:r>
            <a:r>
              <a:rPr lang="de-DE" b="0" dirty="0" err="1"/>
              <a:t>senstionsheischend</a:t>
            </a:r>
            <a:r>
              <a:rPr lang="de-DE" b="0" dirty="0"/>
              <a:t> beschrieben und visualisiert ist und auf einen Nährboden trifft, der ihn glauben und verbreiten möchte. So sind schnell 10.000 Menschen mit einer Falschnachricht konfrontiert. Und aus dem Netz wird es übernommen in Print- und TV-Medien. So kommen auch Menschen damit in Berührung, die nicht aktiv in sozialen Netzwerken sind.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a:p>
          <a:p>
            <a:pPr marL="171450" indent="-171450">
              <a:buFont typeface="Arial" panose="020B0604020202020204" pitchFamily="34" charset="0"/>
              <a:buChar char="•"/>
            </a:pPr>
            <a:r>
              <a:rPr lang="de-DE" b="0" dirty="0"/>
              <a:t>Messenger (z.B. WhatsApp, </a:t>
            </a:r>
            <a:r>
              <a:rPr lang="de-DE" b="0" dirty="0" err="1"/>
              <a:t>Telegram</a:t>
            </a:r>
            <a:r>
              <a:rPr lang="de-DE" b="0" dirty="0"/>
              <a:t>)</a:t>
            </a:r>
          </a:p>
          <a:p>
            <a:pPr marL="171450" indent="-171450">
              <a:buFont typeface="Arial" panose="020B0604020202020204" pitchFamily="34" charset="0"/>
              <a:buChar char="•"/>
            </a:pPr>
            <a:r>
              <a:rPr lang="de-DE" b="0" dirty="0"/>
              <a:t>Videodienste (z.B. YouTube)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dirty="0"/>
              <a:t>Soziale Netzwerke (z.B. Facebook, Twitter, Instagram, Reddit; Menschen nutzen soziale Netzwerke um sich über aktuelle Ereignisse zu informieren)</a:t>
            </a:r>
          </a:p>
          <a:p>
            <a:pPr marL="171450" indent="-171450">
              <a:buFont typeface="Arial" panose="020B0604020202020204" pitchFamily="34" charset="0"/>
              <a:buChar char="•"/>
            </a:pPr>
            <a:r>
              <a:rPr lang="de-DE" b="0" dirty="0"/>
              <a:t>Fake News in Boulevard-Medien, Onlinemagazinen, Blogs</a:t>
            </a:r>
          </a:p>
          <a:p>
            <a:pPr marL="171450" indent="-171450">
              <a:buFont typeface="Arial" panose="020B0604020202020204" pitchFamily="34" charset="0"/>
              <a:buChar char="•"/>
            </a:pPr>
            <a:r>
              <a:rPr lang="de-DE" b="0" dirty="0"/>
              <a:t>Einschlägige Websites</a:t>
            </a:r>
            <a:endParaRPr lang="de-DE" dirty="0"/>
          </a:p>
          <a:p>
            <a:endParaRPr lang="de-DE" dirty="0"/>
          </a:p>
          <a:p>
            <a:r>
              <a:rPr lang="de-DE" dirty="0"/>
              <a:t>Auf Websites werden insbesondere zu den Themen "Zwangsimpfung", "Corona ist im Labor gezüchteter Virus" &amp; "Machteliten kontrollieren uns alle" viele Falsche Nachrichten verbreitet, die dann in sozialen Netzwerken oder Messenger(-Gruppen) geteilt werden. Beispiele für diese Websites:</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8chan -&gt; heute 8kun</a:t>
            </a:r>
          </a:p>
          <a:p>
            <a:endParaRPr lang="de-DE" dirty="0"/>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20</a:t>
            </a:fld>
            <a:endParaRPr lang="de-DE"/>
          </a:p>
        </p:txBody>
      </p:sp>
    </p:spTree>
    <p:extLst>
      <p:ext uri="{BB962C8B-B14F-4D97-AF65-F5344CB8AC3E}">
        <p14:creationId xmlns:p14="http://schemas.microsoft.com/office/powerpoint/2010/main" val="251620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E7FD7-2944-4B92-E61E-8EC0A1FA5C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CC958C1-4999-856B-C595-9A2E4E00BB4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AF4FF69-8ACD-B943-A480-4E3BEA4E1871}"/>
              </a:ext>
            </a:extLst>
          </p:cNvPr>
          <p:cNvSpPr>
            <a:spLocks noGrp="1"/>
          </p:cNvSpPr>
          <p:nvPr>
            <p:ph type="body" idx="1"/>
          </p:nvPr>
        </p:nvSpPr>
        <p:spPr/>
        <p:txBody>
          <a:bodyPr/>
          <a:lstStyle/>
          <a:p>
            <a:r>
              <a:rPr lang="de-DE" sz="1800" dirty="0" err="1">
                <a:effectLst/>
                <a:latin typeface="Calibri" panose="020F0502020204030204" pitchFamily="34" charset="0"/>
                <a:ea typeface="Calibri" panose="020F0502020204030204" pitchFamily="34" charset="0"/>
              </a:rPr>
              <a:t>Kahoot</a:t>
            </a:r>
            <a:r>
              <a:rPr lang="de-DE" sz="1800" dirty="0">
                <a:effectLst/>
                <a:latin typeface="Calibri" panose="020F0502020204030204" pitchFamily="34" charset="0"/>
                <a:ea typeface="Calibri" panose="020F0502020204030204" pitchFamily="34" charset="0"/>
              </a:rPr>
              <a:t>-Quiz „UE19_Einstieg Fake </a:t>
            </a:r>
            <a:r>
              <a:rPr lang="de-DE" sz="1800" dirty="0" err="1">
                <a:effectLst/>
                <a:latin typeface="Calibri" panose="020F0502020204030204" pitchFamily="34" charset="0"/>
                <a:ea typeface="Calibri" panose="020F0502020204030204" pitchFamily="34" charset="0"/>
              </a:rPr>
              <a:t>News_GEDIS</a:t>
            </a:r>
            <a:r>
              <a:rPr lang="de-DE" sz="1800" dirty="0">
                <a:effectLst/>
                <a:latin typeface="Calibri" panose="020F0502020204030204" pitchFamily="34" charset="0"/>
                <a:ea typeface="Calibri" panose="020F0502020204030204" pitchFamily="34" charset="0"/>
              </a:rPr>
              <a:t>“: </a:t>
            </a:r>
            <a:r>
              <a:rPr lang="de-DE" sz="1800" u="sng" dirty="0">
                <a:solidFill>
                  <a:srgbClr val="0000FF"/>
                </a:solidFill>
                <a:effectLst/>
                <a:latin typeface="Calibri" panose="020F0502020204030204" pitchFamily="34" charset="0"/>
                <a:ea typeface="Calibri" panose="020F0502020204030204" pitchFamily="34" charset="0"/>
                <a:hlinkClick r:id="rId3"/>
              </a:rPr>
              <a:t>t1p.de/f7jy1</a:t>
            </a:r>
            <a:endParaRPr lang="de-DE" dirty="0"/>
          </a:p>
        </p:txBody>
      </p:sp>
      <p:sp>
        <p:nvSpPr>
          <p:cNvPr id="4" name="Foliennummernplatzhalter 3">
            <a:extLst>
              <a:ext uri="{FF2B5EF4-FFF2-40B4-BE49-F238E27FC236}">
                <a16:creationId xmlns:a16="http://schemas.microsoft.com/office/drawing/2014/main" id="{54ABCF61-2EE5-A21B-AFF5-CF36B2A5C811}"/>
              </a:ext>
            </a:extLst>
          </p:cNvPr>
          <p:cNvSpPr>
            <a:spLocks noGrp="1"/>
          </p:cNvSpPr>
          <p:nvPr>
            <p:ph type="sldNum" sz="quarter" idx="5"/>
          </p:nvPr>
        </p:nvSpPr>
        <p:spPr/>
        <p:txBody>
          <a:bodyPr/>
          <a:lstStyle/>
          <a:p>
            <a:fld id="{6AE64D35-DB5D-4FDC-82F4-A5D684DD8D7B}" type="slidenum">
              <a:rPr lang="de-DE" smtClean="0"/>
              <a:t>2</a:t>
            </a:fld>
            <a:endParaRPr lang="de-DE"/>
          </a:p>
        </p:txBody>
      </p:sp>
    </p:spTree>
    <p:extLst>
      <p:ext uri="{BB962C8B-B14F-4D97-AF65-F5344CB8AC3E}">
        <p14:creationId xmlns:p14="http://schemas.microsoft.com/office/powerpoint/2010/main" val="900855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0" dirty="0"/>
              <a:t>Große Stärke von sozialen Netzwerken, dass alle Menschen in der Lage sind sich gleichberechtigt zu beteiligen, aktiv zu werden und nicht nur zu konsumieren, sondern auch zu produzieren, stellt einen extremen Brandbeschleuniger für die Verbreitung von Fake News dar.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Es ist leicht durch digitale Tools Nachrichten zu fälschen und so darzustellen als kämen sie aus einer vertrauenswürdigen Quelle.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kern="1200" dirty="0">
                <a:solidFill>
                  <a:schemeClr val="tx1"/>
                </a:solidFill>
                <a:effectLst/>
                <a:latin typeface="+mn-lt"/>
                <a:ea typeface="+mn-ea"/>
                <a:cs typeface="+mn-cs"/>
              </a:rPr>
              <a:t>Problematisch</a:t>
            </a:r>
            <a:r>
              <a:rPr lang="de-DE" sz="1200" kern="1200" dirty="0">
                <a:solidFill>
                  <a:schemeClr val="tx1"/>
                </a:solidFill>
                <a:effectLst/>
                <a:latin typeface="+mn-lt"/>
                <a:ea typeface="+mn-ea"/>
                <a:cs typeface="+mn-cs"/>
              </a:rPr>
              <a:t>: Technologien, die hinter sozialen Netzwerken stehen, erzeugen Filterblasen und Echokammern; nicht jeder Mensch sieht das selbe Internet. Anders als früher nicht nur personalisierte Werbung, sondern auch personalisierte Informationen.</a:t>
            </a:r>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21</a:t>
            </a:fld>
            <a:endParaRPr lang="de-DE"/>
          </a:p>
        </p:txBody>
      </p:sp>
    </p:spTree>
    <p:extLst>
      <p:ext uri="{BB962C8B-B14F-4D97-AF65-F5344CB8AC3E}">
        <p14:creationId xmlns:p14="http://schemas.microsoft.com/office/powerpoint/2010/main" val="3654605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Fake News, die in unser Weltbild passen, übernehmen wir. Gegenteilige Meinungen bezeichnen wir als Fake. Da unser Gehirn faul ist und sich nicht stetig selbst hinterfragen möchte, suchen wir gezielt für uns passende Informationen, sortieren sie vor reihen sie in unsere Sichtweise ein.</a:t>
            </a:r>
          </a:p>
          <a:p>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Selbstbestätigungsblase: </a:t>
            </a:r>
            <a:r>
              <a:rPr lang="de-DE" dirty="0"/>
              <a:t>Bei Sorgen und Fragen erhält man positive Resonanz in der Gruppe, Menschen mit ähnlichen Ansichten. (Verknüpfung zu Orientierungslosigkeit als Ausgangssituation und geschlossenen Messenger(-Gruppen).</a:t>
            </a:r>
          </a:p>
          <a:p>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Verknüpfung zu sozialen Netzwerken: </a:t>
            </a:r>
            <a:r>
              <a:rPr lang="de-DE" sz="1200" b="1" kern="1200" dirty="0">
                <a:solidFill>
                  <a:schemeClr val="tx1"/>
                </a:solidFill>
                <a:effectLst/>
                <a:latin typeface="+mn-lt"/>
                <a:ea typeface="+mn-ea"/>
                <a:cs typeface="+mn-cs"/>
              </a:rPr>
              <a:t>Problematisch</a:t>
            </a:r>
            <a:r>
              <a:rPr lang="de-DE" sz="1200" kern="1200" dirty="0">
                <a:solidFill>
                  <a:schemeClr val="tx1"/>
                </a:solidFill>
                <a:effectLst/>
                <a:latin typeface="+mn-lt"/>
                <a:ea typeface="+mn-ea"/>
                <a:cs typeface="+mn-cs"/>
              </a:rPr>
              <a:t>: Technologien, die hinter sozialen Netzwerken stehen, erzeugen Filterblasen und Echokammern; nicht jeder Mensch sieht das selbe Internet. Anders als früher nicht nur personalisierte Werbung, sondern auch personalisierte Informationen. Filterblasen: Nachrichten, die mich selbst bestätigen, geben mir ein gutes Gefühl und dann bleibe ich auf der Plattform. Problem, es kann langfristig dazu führen, dass wir uns nur noch mit Leuten umgeben, die dieselbe Meinung haben wie wir und wir keine konstruktiven Diskussionen mehr führen und abweichende Meinungen nicht wahrnehmen oder zurückweisen. Im Internet noch verstärkt zum Austausch in der physischen Welt. Problem auch: Im Internet bekommen wir nicht so schnell mit, dass wir uns in einer Filterblase bewegen.</a:t>
            </a:r>
          </a:p>
          <a:p>
            <a:pPr marL="0" indent="0">
              <a:buFont typeface="Arial" panose="020B0604020202020204" pitchFamily="34" charset="0"/>
              <a:buNone/>
            </a:pP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22</a:t>
            </a:fld>
            <a:endParaRPr lang="de-DE"/>
          </a:p>
        </p:txBody>
      </p:sp>
    </p:spTree>
    <p:extLst>
      <p:ext uri="{BB962C8B-B14F-4D97-AF65-F5344CB8AC3E}">
        <p14:creationId xmlns:p14="http://schemas.microsoft.com/office/powerpoint/2010/main" val="3743381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Medien sind abhängig von unserer Aufmerksamkeit, haben viele Wettbewerber und müssen Geld verdienen.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Fake News „spielen“ mit unseren Gefühlen. Mit Text, Titel, Art der Bilder werden Gefühle angesprochen, um emotionale Wirkung zu erzielen und Beitrag angeklickt wird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Grafiken und Quellen (teilweise aus seriösen Veröffentlichungen, wissenschaftlichen Studien) suggerieren Glaubwürdigkeit und Transparenz (werden aber </a:t>
            </a:r>
            <a:r>
              <a:rPr lang="de-DE" sz="1200" kern="1200" dirty="0" err="1">
                <a:solidFill>
                  <a:schemeClr val="tx1"/>
                </a:solidFill>
                <a:effectLst/>
                <a:latin typeface="+mn-lt"/>
                <a:ea typeface="+mn-ea"/>
                <a:cs typeface="+mn-cs"/>
              </a:rPr>
              <a:t>idR</a:t>
            </a:r>
            <a:r>
              <a:rPr lang="de-DE" sz="1200" kern="1200" dirty="0">
                <a:solidFill>
                  <a:schemeClr val="tx1"/>
                </a:solidFill>
                <a:effectLst/>
                <a:latin typeface="+mn-lt"/>
                <a:ea typeface="+mn-ea"/>
                <a:cs typeface="+mn-cs"/>
              </a:rPr>
              <a:t> aus dem Kontext gerissen und ohne Quelle zum Nachprüfen angegeben)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kern="0" dirty="0">
                <a:solidFill>
                  <a:schemeClr val="tx1"/>
                </a:solidFill>
                <a:latin typeface="+mn-lt"/>
                <a:ea typeface="Source Sans Pro" charset="0"/>
                <a:cs typeface="Source Sans Pro" charset="0"/>
              </a:rPr>
              <a:t>Manipulation durch Musik in Videos</a:t>
            </a:r>
            <a:endParaRPr lang="de-DE"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0" dirty="0">
                <a:solidFill>
                  <a:schemeClr val="tx1"/>
                </a:solidFill>
                <a:latin typeface="+mn-lt"/>
                <a:ea typeface="Source Sans Pro" charset="0"/>
                <a:cs typeface="Source Sans Pro" charset="0"/>
              </a:rPr>
              <a:t>(Live-)Videos aus einer Perspektive, statt Gesamtüberblick zu geben</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23</a:t>
            </a:fld>
            <a:endParaRPr lang="de-DE"/>
          </a:p>
        </p:txBody>
      </p:sp>
    </p:spTree>
    <p:extLst>
      <p:ext uri="{BB962C8B-B14F-4D97-AF65-F5344CB8AC3E}">
        <p14:creationId xmlns:p14="http://schemas.microsoft.com/office/powerpoint/2010/main" val="4111212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200" kern="1200" dirty="0">
                <a:solidFill>
                  <a:schemeClr val="tx1"/>
                </a:solidFill>
                <a:effectLst/>
                <a:latin typeface="+mn-lt"/>
                <a:ea typeface="+mn-ea"/>
                <a:cs typeface="+mn-cs"/>
              </a:rPr>
              <a:t>Wir möchten einfache Wahrheiten glauben, statt Komplexität auszuhalten. Verschiedene Perspektiven anzuschauen ist anstrengend.</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Politische Aussagen, die durch Abgrenzung und Schwarz-Weiß-Denken geprägt sind</a:t>
            </a:r>
          </a:p>
          <a:p>
            <a:pPr marL="628650" lvl="1" indent="-171450">
              <a:buFont typeface="Arial" panose="020B0604020202020204" pitchFamily="34" charset="0"/>
              <a:buChar char="•"/>
            </a:pPr>
            <a:r>
              <a:rPr lang="de-DE" sz="1200" kern="1200" dirty="0">
                <a:solidFill>
                  <a:schemeClr val="tx1"/>
                </a:solidFill>
                <a:effectLst/>
                <a:latin typeface="+mn-lt"/>
                <a:ea typeface="+mn-ea"/>
                <a:cs typeface="+mn-cs"/>
              </a:rPr>
              <a:t>„Merkel hat die Ausländer in unser Land geholt.“</a:t>
            </a:r>
          </a:p>
          <a:p>
            <a:pPr marL="628650" lvl="1" indent="-171450">
              <a:buFont typeface="Arial" panose="020B0604020202020204" pitchFamily="34" charset="0"/>
              <a:buChar char="•"/>
            </a:pPr>
            <a:r>
              <a:rPr lang="de-DE" sz="1200" kern="1200" dirty="0">
                <a:solidFill>
                  <a:schemeClr val="tx1"/>
                </a:solidFill>
                <a:effectLst/>
                <a:latin typeface="+mn-lt"/>
                <a:ea typeface="+mn-ea"/>
                <a:cs typeface="+mn-cs"/>
              </a:rPr>
              <a:t>Wer mich/uns kritisiert, gehört nicht zum Volk und ist letztlich der Feind.“</a:t>
            </a:r>
          </a:p>
          <a:p>
            <a:pPr marL="628650" lvl="1" indent="-171450">
              <a:buFont typeface="Arial" panose="020B0604020202020204" pitchFamily="34" charset="0"/>
              <a:buChar char="•"/>
            </a:pPr>
            <a:r>
              <a:rPr lang="de-DE" sz="1200" kern="1200" dirty="0">
                <a:solidFill>
                  <a:schemeClr val="tx1"/>
                </a:solidFill>
                <a:effectLst/>
                <a:latin typeface="+mn-lt"/>
                <a:ea typeface="+mn-ea"/>
                <a:cs typeface="+mn-cs"/>
              </a:rPr>
              <a:t>Einseitige Sichtweise = Andere Meinungen werden abgewertet</a:t>
            </a:r>
          </a:p>
          <a:p>
            <a:pPr marL="0" lvl="0" indent="0">
              <a:buFont typeface="Arial" panose="020B0604020202020204" pitchFamily="34" charset="0"/>
              <a:buNone/>
            </a:pPr>
            <a:endParaRPr lang="de-DE" sz="1200" kern="1200" dirty="0">
              <a:solidFill>
                <a:schemeClr val="tx1"/>
              </a:solidFill>
              <a:effectLst/>
              <a:latin typeface="+mn-lt"/>
              <a:ea typeface="+mn-ea"/>
              <a:cs typeface="+mn-cs"/>
            </a:endParaRPr>
          </a:p>
          <a:p>
            <a:pPr marL="0" lvl="0" indent="0">
              <a:buFont typeface="Arial" panose="020B0604020202020204" pitchFamily="34" charset="0"/>
              <a:buNone/>
            </a:pPr>
            <a:r>
              <a:rPr lang="de-DE" sz="1200" kern="1200" dirty="0">
                <a:solidFill>
                  <a:schemeClr val="tx1"/>
                </a:solidFill>
                <a:effectLst/>
                <a:latin typeface="+mn-lt"/>
                <a:ea typeface="+mn-ea"/>
                <a:cs typeface="+mn-cs"/>
              </a:rPr>
              <a:t>Obrigkeitshörigkeit der Deutschen, Wunsch nach Autorität, starker Führungsperson, Blick auf Titel und akademische Grade bedingt durch unsere Geschichte </a:t>
            </a:r>
            <a:r>
              <a:rPr lang="de-DE" sz="1200" kern="1200" dirty="0">
                <a:solidFill>
                  <a:schemeClr val="tx1"/>
                </a:solidFill>
                <a:effectLst/>
                <a:latin typeface="+mn-lt"/>
                <a:ea typeface="+mn-ea"/>
                <a:cs typeface="+mn-cs"/>
                <a:sym typeface="Wingdings" panose="05000000000000000000" pitchFamily="2" charset="2"/>
              </a:rPr>
              <a:t> damit erhöhte Anfälligkeit für Menschen, die rhetorisch begabt sind, rational vermeintliche Fakten präsentieren und Doktor-Titel haben</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24</a:t>
            </a:fld>
            <a:endParaRPr lang="de-DE"/>
          </a:p>
        </p:txBody>
      </p:sp>
    </p:spTree>
    <p:extLst>
      <p:ext uri="{BB962C8B-B14F-4D97-AF65-F5344CB8AC3E}">
        <p14:creationId xmlns:p14="http://schemas.microsoft.com/office/powerpoint/2010/main" val="1650477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1. Quellen kritisch prüfen</a:t>
            </a:r>
            <a:endParaRPr lang="de-DE" dirty="0"/>
          </a:p>
          <a:p>
            <a:r>
              <a:rPr lang="de-DE" dirty="0"/>
              <a:t>Ist die Nachricht insgesamt sachlich formuliert? Werden die Argumente nachvollziehbar belegt?</a:t>
            </a:r>
            <a:br>
              <a:rPr lang="de-DE" dirty="0"/>
            </a:br>
            <a:r>
              <a:rPr lang="de-DE" dirty="0"/>
              <a:t>Wirf auch einen Blick auf die Website. Macht die Seite einen seriösen Eindruck?</a:t>
            </a:r>
            <a:br>
              <a:rPr lang="de-DE" dirty="0"/>
            </a:br>
            <a:r>
              <a:rPr lang="de-DE" dirty="0"/>
              <a:t>Im Impressum solltest Du immer Informationen zu den </a:t>
            </a:r>
            <a:r>
              <a:rPr lang="de-DE" dirty="0" err="1"/>
              <a:t>Betreiber:innen</a:t>
            </a:r>
            <a:r>
              <a:rPr lang="de-DE" dirty="0"/>
              <a:t> der Website finden können.</a:t>
            </a:r>
            <a:br>
              <a:rPr lang="de-DE" dirty="0"/>
            </a:br>
            <a:r>
              <a:rPr lang="de-DE" dirty="0"/>
              <a:t>Dort sollten auch Kontaktdaten angegeben sein.</a:t>
            </a:r>
          </a:p>
          <a:p>
            <a:br>
              <a:rPr lang="de-DE" dirty="0"/>
            </a:br>
            <a:r>
              <a:rPr lang="de-DE" b="1" dirty="0"/>
              <a:t>2. Fakten recherchieren</a:t>
            </a:r>
            <a:endParaRPr lang="de-DE" dirty="0"/>
          </a:p>
          <a:p>
            <a:r>
              <a:rPr lang="de-DE" dirty="0"/>
              <a:t>Auch Daten und Statistiken solltest Du mit Vorsicht genießen.</a:t>
            </a:r>
            <a:br>
              <a:rPr lang="de-DE" dirty="0"/>
            </a:br>
            <a:r>
              <a:rPr lang="de-DE" dirty="0"/>
              <a:t>Schau ob Du die Zahlen und Behauptungen auch auf unabhängigen und seriösen Seiten finden kannst.</a:t>
            </a:r>
          </a:p>
          <a:p>
            <a:br>
              <a:rPr lang="de-DE" dirty="0"/>
            </a:br>
            <a:r>
              <a:rPr lang="de-DE" b="1" dirty="0"/>
              <a:t>3. Bilder &amp; Videos prüfen</a:t>
            </a:r>
            <a:endParaRPr lang="de-DE" dirty="0"/>
          </a:p>
          <a:p>
            <a:r>
              <a:rPr lang="de-DE" dirty="0"/>
              <a:t>Mit einfachen Werkzeugen kannst Du prüfen, ob das Foto zur Bildunterschrift passt.</a:t>
            </a:r>
            <a:br>
              <a:rPr lang="de-DE" dirty="0"/>
            </a:br>
            <a:r>
              <a:rPr lang="de-DE" dirty="0"/>
              <a:t>Die Rückwärtsbildersuche zeigt Dir, ob ein Bild tatsächlich so aktuell ist, wie es scheint oder ob es sich möglicherweise bereits seit Jahren im Netz bewegt.</a:t>
            </a:r>
            <a:br>
              <a:rPr lang="de-DE" dirty="0"/>
            </a:br>
            <a:r>
              <a:rPr lang="de-DE" dirty="0"/>
              <a:t>Das geht zum Beispiel mit der </a:t>
            </a:r>
            <a:r>
              <a:rPr lang="de-DE" dirty="0">
                <a:hlinkClick r:id="rId3"/>
              </a:rPr>
              <a:t>Google Bildersuche</a:t>
            </a:r>
            <a:r>
              <a:rPr lang="de-DE" dirty="0"/>
              <a:t> oder mit </a:t>
            </a:r>
            <a:r>
              <a:rPr lang="de-DE" dirty="0">
                <a:hlinkClick r:id="rId4"/>
              </a:rPr>
              <a:t>Tiny Eye</a:t>
            </a:r>
            <a:r>
              <a:rPr lang="de-DE" dirty="0"/>
              <a:t>.</a:t>
            </a:r>
            <a:br>
              <a:rPr lang="de-DE" dirty="0"/>
            </a:br>
            <a:r>
              <a:rPr lang="de-DE" dirty="0"/>
              <a:t>Du gibst dort den Link ein oder lädst die Datei hoch und das Programm zeigt Dir, ob bzw. wo das Bild schon mal genutzt wurde.</a:t>
            </a:r>
            <a:br>
              <a:rPr lang="de-DE" dirty="0"/>
            </a:br>
            <a:r>
              <a:rPr lang="de-DE" dirty="0"/>
              <a:t>Für Videos eignet sich der </a:t>
            </a:r>
            <a:r>
              <a:rPr lang="de-DE" dirty="0">
                <a:hlinkClick r:id="rId5"/>
              </a:rPr>
              <a:t>YouTube </a:t>
            </a:r>
            <a:r>
              <a:rPr lang="de-DE" dirty="0" err="1">
                <a:hlinkClick r:id="rId5"/>
              </a:rPr>
              <a:t>DataViewer</a:t>
            </a:r>
            <a:r>
              <a:rPr lang="de-DE" dirty="0"/>
              <a:t> von Amnesty International.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dirty="0"/>
              <a:t>Quelle: https://www.juuuport.de/ratgeber/fake-news#c1818</a:t>
            </a:r>
          </a:p>
        </p:txBody>
      </p:sp>
      <p:sp>
        <p:nvSpPr>
          <p:cNvPr id="4" name="Foliennummernplatzhalter 3"/>
          <p:cNvSpPr>
            <a:spLocks noGrp="1"/>
          </p:cNvSpPr>
          <p:nvPr>
            <p:ph type="sldNum" sz="quarter" idx="5"/>
          </p:nvPr>
        </p:nvSpPr>
        <p:spPr/>
        <p:txBody>
          <a:bodyPr/>
          <a:lstStyle/>
          <a:p>
            <a:fld id="{6AE64D35-DB5D-4FDC-82F4-A5D684DD8D7B}" type="slidenum">
              <a:rPr lang="de-DE" smtClean="0"/>
              <a:t>25</a:t>
            </a:fld>
            <a:endParaRPr lang="de-DE"/>
          </a:p>
        </p:txBody>
      </p:sp>
    </p:spTree>
    <p:extLst>
      <p:ext uri="{BB962C8B-B14F-4D97-AF65-F5344CB8AC3E}">
        <p14:creationId xmlns:p14="http://schemas.microsoft.com/office/powerpoint/2010/main" val="2436523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1. Quellen kritisch prüfen</a:t>
            </a:r>
            <a:endParaRPr lang="de-DE" dirty="0"/>
          </a:p>
          <a:p>
            <a:r>
              <a:rPr lang="de-DE" dirty="0"/>
              <a:t>Ist die Nachricht insgesamt sachlich formuliert? Werden die Argumente nachvollziehbar belegt?</a:t>
            </a:r>
          </a:p>
          <a:p>
            <a:br>
              <a:rPr lang="de-DE" dirty="0"/>
            </a:br>
            <a:r>
              <a:rPr lang="de-DE" dirty="0"/>
              <a:t>Wirf auch einen Blick auf die Website. Macht die Seite einen seriösen Eindruck?</a:t>
            </a:r>
          </a:p>
          <a:p>
            <a:br>
              <a:rPr lang="de-DE" dirty="0"/>
            </a:br>
            <a:r>
              <a:rPr lang="de-DE" dirty="0"/>
              <a:t>Im Impressum solltest Du immer Informationen zu den </a:t>
            </a:r>
            <a:r>
              <a:rPr lang="de-DE" dirty="0" err="1"/>
              <a:t>Betreiber:innen</a:t>
            </a:r>
            <a:r>
              <a:rPr lang="de-DE" dirty="0"/>
              <a:t> der Website finden können.</a:t>
            </a:r>
          </a:p>
          <a:p>
            <a:br>
              <a:rPr lang="de-DE" dirty="0"/>
            </a:br>
            <a:r>
              <a:rPr lang="de-DE" dirty="0"/>
              <a:t>Dort sollten auch Kontaktdaten angegeben sein.</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26</a:t>
            </a:fld>
            <a:endParaRPr lang="de-DE"/>
          </a:p>
        </p:txBody>
      </p:sp>
    </p:spTree>
    <p:extLst>
      <p:ext uri="{BB962C8B-B14F-4D97-AF65-F5344CB8AC3E}">
        <p14:creationId xmlns:p14="http://schemas.microsoft.com/office/powerpoint/2010/main" val="500743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a:solidFill>
                  <a:schemeClr val="bg2"/>
                </a:solidFill>
              </a:rPr>
              <a:t>Pressekodex vs. Aufmerksamkeitsökonomie (Zeitungen = privatwirtschaftliche Unternehmen, die Geld verdienen müssen, daher versuchen sie um jeden Preis Aufmerksamkeit zu gewinnen und verletzen den Pressekodex, oft bei Boulevardmedien zu beobachten)</a:t>
            </a:r>
          </a:p>
          <a:p>
            <a:endParaRPr lang="de-DE"/>
          </a:p>
        </p:txBody>
      </p:sp>
      <p:sp>
        <p:nvSpPr>
          <p:cNvPr id="4" name="Foliennummernplatzhalter 3"/>
          <p:cNvSpPr>
            <a:spLocks noGrp="1"/>
          </p:cNvSpPr>
          <p:nvPr>
            <p:ph type="sldNum" sz="quarter" idx="5"/>
          </p:nvPr>
        </p:nvSpPr>
        <p:spPr/>
        <p:txBody>
          <a:bodyPr/>
          <a:lstStyle/>
          <a:p>
            <a:fld id="{6AE64D35-DB5D-4FDC-82F4-A5D684DD8D7B}" type="slidenum">
              <a:rPr lang="de-DE" smtClean="0"/>
              <a:t>27</a:t>
            </a:fld>
            <a:endParaRPr lang="de-DE"/>
          </a:p>
        </p:txBody>
      </p:sp>
    </p:spTree>
    <p:extLst>
      <p:ext uri="{BB962C8B-B14F-4D97-AF65-F5344CB8AC3E}">
        <p14:creationId xmlns:p14="http://schemas.microsoft.com/office/powerpoint/2010/main" val="1899917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 </a:t>
            </a:r>
            <a:r>
              <a:rPr lang="en-US" dirty="0"/>
              <a:t>170913_fake_news_folge11_appon_1496k_p13v13</a:t>
            </a:r>
          </a:p>
          <a:p>
            <a:r>
              <a:rPr lang="en-US" dirty="0"/>
              <a:t>https://www.zdf.de/kinder/app-und-on/fakenews-106.html</a:t>
            </a:r>
          </a:p>
          <a:p>
            <a:endParaRPr lang="en-US" dirty="0"/>
          </a:p>
        </p:txBody>
      </p:sp>
      <p:sp>
        <p:nvSpPr>
          <p:cNvPr id="4" name="Foliennummernplatzhalter 3"/>
          <p:cNvSpPr>
            <a:spLocks noGrp="1"/>
          </p:cNvSpPr>
          <p:nvPr>
            <p:ph type="sldNum" sz="quarter" idx="5"/>
          </p:nvPr>
        </p:nvSpPr>
        <p:spPr/>
        <p:txBody>
          <a:bodyPr/>
          <a:lstStyle/>
          <a:p>
            <a:fld id="{6AE64D35-DB5D-4FDC-82F4-A5D684DD8D7B}" type="slidenum">
              <a:rPr lang="de-DE" smtClean="0"/>
              <a:t>28</a:t>
            </a:fld>
            <a:endParaRPr lang="de-DE"/>
          </a:p>
        </p:txBody>
      </p:sp>
    </p:spTree>
    <p:extLst>
      <p:ext uri="{BB962C8B-B14F-4D97-AF65-F5344CB8AC3E}">
        <p14:creationId xmlns:p14="http://schemas.microsoft.com/office/powerpoint/2010/main" val="1915786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 </a:t>
            </a:r>
            <a:r>
              <a:rPr lang="en-US" dirty="0"/>
              <a:t>170913_fake_news_folge11_appon_1496k_p13v13</a:t>
            </a:r>
          </a:p>
          <a:p>
            <a:r>
              <a:rPr lang="en-US" dirty="0"/>
              <a:t>https://www.zdf.de/kinder/app-und-on/fakenews-106.html</a:t>
            </a:r>
          </a:p>
          <a:p>
            <a:endParaRPr lang="en-US" dirty="0"/>
          </a:p>
        </p:txBody>
      </p:sp>
      <p:sp>
        <p:nvSpPr>
          <p:cNvPr id="4" name="Foliennummernplatzhalter 3"/>
          <p:cNvSpPr>
            <a:spLocks noGrp="1"/>
          </p:cNvSpPr>
          <p:nvPr>
            <p:ph type="sldNum" sz="quarter" idx="5"/>
          </p:nvPr>
        </p:nvSpPr>
        <p:spPr/>
        <p:txBody>
          <a:bodyPr/>
          <a:lstStyle/>
          <a:p>
            <a:fld id="{6AE64D35-DB5D-4FDC-82F4-A5D684DD8D7B}" type="slidenum">
              <a:rPr lang="de-DE" smtClean="0"/>
              <a:t>29</a:t>
            </a:fld>
            <a:endParaRPr lang="de-DE"/>
          </a:p>
        </p:txBody>
      </p:sp>
    </p:spTree>
    <p:extLst>
      <p:ext uri="{BB962C8B-B14F-4D97-AF65-F5344CB8AC3E}">
        <p14:creationId xmlns:p14="http://schemas.microsoft.com/office/powerpoint/2010/main" val="4165889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 </a:t>
            </a:r>
            <a:r>
              <a:rPr lang="en-US" dirty="0"/>
              <a:t>170913_fake_news_folge11_appon_1496k_p13v13</a:t>
            </a:r>
          </a:p>
          <a:p>
            <a:r>
              <a:rPr lang="en-US" dirty="0"/>
              <a:t>https://www.zdf.de/kinder/app-und-on/fakenews-106.html</a:t>
            </a:r>
          </a:p>
          <a:p>
            <a:endParaRPr lang="en-US" dirty="0"/>
          </a:p>
        </p:txBody>
      </p:sp>
      <p:sp>
        <p:nvSpPr>
          <p:cNvPr id="4" name="Foliennummernplatzhalter 3"/>
          <p:cNvSpPr>
            <a:spLocks noGrp="1"/>
          </p:cNvSpPr>
          <p:nvPr>
            <p:ph type="sldNum" sz="quarter" idx="5"/>
          </p:nvPr>
        </p:nvSpPr>
        <p:spPr/>
        <p:txBody>
          <a:bodyPr/>
          <a:lstStyle/>
          <a:p>
            <a:fld id="{6AE64D35-DB5D-4FDC-82F4-A5D684DD8D7B}" type="slidenum">
              <a:rPr lang="de-DE" smtClean="0"/>
              <a:t>30</a:t>
            </a:fld>
            <a:endParaRPr lang="de-DE"/>
          </a:p>
        </p:txBody>
      </p:sp>
    </p:spTree>
    <p:extLst>
      <p:ext uri="{BB962C8B-B14F-4D97-AF65-F5344CB8AC3E}">
        <p14:creationId xmlns:p14="http://schemas.microsoft.com/office/powerpoint/2010/main" val="1956655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Negative bzw. Schwarz-Weiß-Berichterstattung</a:t>
            </a:r>
          </a:p>
        </p:txBody>
      </p:sp>
      <p:sp>
        <p:nvSpPr>
          <p:cNvPr id="4" name="Foliennummernplatzhalter 3"/>
          <p:cNvSpPr>
            <a:spLocks noGrp="1"/>
          </p:cNvSpPr>
          <p:nvPr>
            <p:ph type="sldNum" sz="quarter" idx="5"/>
          </p:nvPr>
        </p:nvSpPr>
        <p:spPr/>
        <p:txBody>
          <a:bodyPr/>
          <a:lstStyle/>
          <a:p>
            <a:fld id="{6AE64D35-DB5D-4FDC-82F4-A5D684DD8D7B}" type="slidenum">
              <a:rPr lang="de-DE" smtClean="0"/>
              <a:t>3</a:t>
            </a:fld>
            <a:endParaRPr lang="de-DE"/>
          </a:p>
        </p:txBody>
      </p:sp>
    </p:spTree>
    <p:extLst>
      <p:ext uri="{BB962C8B-B14F-4D97-AF65-F5344CB8AC3E}">
        <p14:creationId xmlns:p14="http://schemas.microsoft.com/office/powerpoint/2010/main" val="2828170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 </a:t>
            </a:r>
            <a:r>
              <a:rPr lang="en-US" dirty="0"/>
              <a:t>170913_fake_news_folge11_appon_1496k_p13v13</a:t>
            </a:r>
          </a:p>
          <a:p>
            <a:r>
              <a:rPr lang="en-US" dirty="0"/>
              <a:t>https://www.zdf.de/kinder/app-und-on/fakenews-106.html</a:t>
            </a:r>
          </a:p>
          <a:p>
            <a:endParaRPr lang="en-US" dirty="0"/>
          </a:p>
        </p:txBody>
      </p:sp>
      <p:sp>
        <p:nvSpPr>
          <p:cNvPr id="4" name="Foliennummernplatzhalter 3"/>
          <p:cNvSpPr>
            <a:spLocks noGrp="1"/>
          </p:cNvSpPr>
          <p:nvPr>
            <p:ph type="sldNum" sz="quarter" idx="5"/>
          </p:nvPr>
        </p:nvSpPr>
        <p:spPr/>
        <p:txBody>
          <a:bodyPr/>
          <a:lstStyle/>
          <a:p>
            <a:fld id="{6AE64D35-DB5D-4FDC-82F4-A5D684DD8D7B}" type="slidenum">
              <a:rPr lang="de-DE" smtClean="0"/>
              <a:t>31</a:t>
            </a:fld>
            <a:endParaRPr lang="de-DE"/>
          </a:p>
        </p:txBody>
      </p:sp>
    </p:spTree>
    <p:extLst>
      <p:ext uri="{BB962C8B-B14F-4D97-AF65-F5344CB8AC3E}">
        <p14:creationId xmlns:p14="http://schemas.microsoft.com/office/powerpoint/2010/main" val="3303870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 </a:t>
            </a:r>
            <a:r>
              <a:rPr lang="en-US" dirty="0"/>
              <a:t>170913_fake_news_folge11_appon_1496k_p13v13</a:t>
            </a:r>
          </a:p>
          <a:p>
            <a:r>
              <a:rPr lang="en-US" dirty="0"/>
              <a:t>https://www.zdf.de/kinder/app-und-on/fakenews-106.html</a:t>
            </a:r>
          </a:p>
          <a:p>
            <a:endParaRPr lang="en-US" dirty="0"/>
          </a:p>
        </p:txBody>
      </p:sp>
      <p:sp>
        <p:nvSpPr>
          <p:cNvPr id="4" name="Foliennummernplatzhalter 3"/>
          <p:cNvSpPr>
            <a:spLocks noGrp="1"/>
          </p:cNvSpPr>
          <p:nvPr>
            <p:ph type="sldNum" sz="quarter" idx="5"/>
          </p:nvPr>
        </p:nvSpPr>
        <p:spPr/>
        <p:txBody>
          <a:bodyPr/>
          <a:lstStyle/>
          <a:p>
            <a:fld id="{6AE64D35-DB5D-4FDC-82F4-A5D684DD8D7B}" type="slidenum">
              <a:rPr lang="de-DE" smtClean="0"/>
              <a:t>32</a:t>
            </a:fld>
            <a:endParaRPr lang="de-DE"/>
          </a:p>
        </p:txBody>
      </p:sp>
    </p:spTree>
    <p:extLst>
      <p:ext uri="{BB962C8B-B14F-4D97-AF65-F5344CB8AC3E}">
        <p14:creationId xmlns:p14="http://schemas.microsoft.com/office/powerpoint/2010/main" val="3762849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 </a:t>
            </a:r>
            <a:r>
              <a:rPr lang="en-US" dirty="0"/>
              <a:t>170913_fake_news_folge11_appon_1496k_p13v13</a:t>
            </a:r>
          </a:p>
          <a:p>
            <a:r>
              <a:rPr lang="en-US" dirty="0"/>
              <a:t>https://www.zdf.de/kinder/app-und-on/fakenews-106.html</a:t>
            </a:r>
          </a:p>
          <a:p>
            <a:endParaRPr lang="en-US" dirty="0"/>
          </a:p>
        </p:txBody>
      </p:sp>
      <p:sp>
        <p:nvSpPr>
          <p:cNvPr id="4" name="Foliennummernplatzhalter 3"/>
          <p:cNvSpPr>
            <a:spLocks noGrp="1"/>
          </p:cNvSpPr>
          <p:nvPr>
            <p:ph type="sldNum" sz="quarter" idx="5"/>
          </p:nvPr>
        </p:nvSpPr>
        <p:spPr/>
        <p:txBody>
          <a:bodyPr/>
          <a:lstStyle/>
          <a:p>
            <a:fld id="{6AE64D35-DB5D-4FDC-82F4-A5D684DD8D7B}" type="slidenum">
              <a:rPr lang="de-DE" smtClean="0"/>
              <a:t>33</a:t>
            </a:fld>
            <a:endParaRPr lang="de-DE"/>
          </a:p>
        </p:txBody>
      </p:sp>
    </p:spTree>
    <p:extLst>
      <p:ext uri="{BB962C8B-B14F-4D97-AF65-F5344CB8AC3E}">
        <p14:creationId xmlns:p14="http://schemas.microsoft.com/office/powerpoint/2010/main" val="1419961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Video: </a:t>
            </a:r>
            <a:r>
              <a:rPr lang="en-US" dirty="0"/>
              <a:t>170913_fake_news_folge11_appon_1496k_p13v13</a:t>
            </a:r>
          </a:p>
          <a:p>
            <a:r>
              <a:rPr lang="en-US" dirty="0"/>
              <a:t>https://www.zdf.de/kinder/app-und-on/fakenews-106.html</a:t>
            </a:r>
          </a:p>
          <a:p>
            <a:endParaRPr lang="en-US" dirty="0"/>
          </a:p>
        </p:txBody>
      </p:sp>
      <p:sp>
        <p:nvSpPr>
          <p:cNvPr id="4" name="Foliennummernplatzhalter 3"/>
          <p:cNvSpPr>
            <a:spLocks noGrp="1"/>
          </p:cNvSpPr>
          <p:nvPr>
            <p:ph type="sldNum" sz="quarter" idx="5"/>
          </p:nvPr>
        </p:nvSpPr>
        <p:spPr/>
        <p:txBody>
          <a:bodyPr/>
          <a:lstStyle/>
          <a:p>
            <a:fld id="{6AE64D35-DB5D-4FDC-82F4-A5D684DD8D7B}" type="slidenum">
              <a:rPr lang="de-DE" smtClean="0"/>
              <a:t>34</a:t>
            </a:fld>
            <a:endParaRPr lang="de-DE"/>
          </a:p>
        </p:txBody>
      </p:sp>
    </p:spTree>
    <p:extLst>
      <p:ext uri="{BB962C8B-B14F-4D97-AF65-F5344CB8AC3E}">
        <p14:creationId xmlns:p14="http://schemas.microsoft.com/office/powerpoint/2010/main" val="3377433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2348F-C127-C2BA-C9C3-DA80033FDC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B126C96-BA48-DF63-2683-6C82658A071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1C3BF8F-D27A-81BF-D08B-DEAF9994F60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78DA8D2-A742-F9CF-68CE-F4E87DCF7FAB}"/>
              </a:ext>
            </a:extLst>
          </p:cNvPr>
          <p:cNvSpPr>
            <a:spLocks noGrp="1"/>
          </p:cNvSpPr>
          <p:nvPr>
            <p:ph type="sldNum" sz="quarter" idx="5"/>
          </p:nvPr>
        </p:nvSpPr>
        <p:spPr/>
        <p:txBody>
          <a:bodyPr/>
          <a:lstStyle/>
          <a:p>
            <a:fld id="{6AE64D35-DB5D-4FDC-82F4-A5D684DD8D7B}" type="slidenum">
              <a:rPr lang="de-DE" smtClean="0"/>
              <a:t>35</a:t>
            </a:fld>
            <a:endParaRPr lang="de-DE"/>
          </a:p>
        </p:txBody>
      </p:sp>
    </p:spTree>
    <p:extLst>
      <p:ext uri="{BB962C8B-B14F-4D97-AF65-F5344CB8AC3E}">
        <p14:creationId xmlns:p14="http://schemas.microsoft.com/office/powerpoint/2010/main" val="3356694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0" dirty="0"/>
              <a:t>Wir sind stetig einer Informations- und Nachrichtenflut in Print-, Radio- und TV-Medien, auf Websites, in sozialen Netzwerken und Messengern ausgesetzt. Dazu kommen Anzeigen in unserer Umgebung und Menschen (Freunde, Bekannte, Fremde) auf die wir treffen.</a:t>
            </a:r>
          </a:p>
          <a:p>
            <a:pPr marL="0" indent="0">
              <a:buFont typeface="Arial" panose="020B0604020202020204" pitchFamily="34" charset="0"/>
              <a:buNone/>
            </a:pPr>
            <a:endParaRPr lang="de-DE" b="0" dirty="0"/>
          </a:p>
          <a:p>
            <a:pPr marL="0" indent="0">
              <a:buFont typeface="Arial" panose="020B0604020202020204" pitchFamily="34" charset="0"/>
              <a:buNone/>
            </a:pPr>
            <a:r>
              <a:rPr lang="de-DE" b="0" dirty="0"/>
              <a:t>Berichterstattung in den Medien ist oftmals sehr negativ und problemorientiert, in sozialen Netzwerken häufig sogar Schwarz-Weiß. Das löst in unserem Gehirn Stress aus, wir haben das Gefühl die Welt geht unter, es gibt heute mehr Naturkatastrophen als jemals zuvor, mehr Kriminelle und die Gesellschaft ist gespaltet, es gibt keinen Konsens. Das stimmt aber nicht. Unsere Realität und wie wir sie wahrnehmen wird geprägt durch unseren Medienkonsum – differenzieren diese Medien zu wenig, engt das auch unser Weltbild ein.</a:t>
            </a:r>
          </a:p>
          <a:p>
            <a:pPr marL="0" indent="0">
              <a:buFont typeface="Arial" panose="020B0604020202020204" pitchFamily="34" charset="0"/>
              <a:buNone/>
            </a:pPr>
            <a:endParaRPr lang="de-DE"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dirty="0"/>
              <a:t>Corona: Wir wissen nicht was passiert. In dieser unübersichtlichen Lage fällt es uns schwer einzuordnen, was ist richtig und was ist falsch? Welche Informationen stimmen, welchen kann ich glauben? Falschmeldungen haben damit (besonders aktuell) große Auswirkungen auf unser Handeln. Kinder und Jugendliche fällt es noch schwieriger einzuordnen, was wahr und was falsch ist, sie sind besonders anfällig für Falschmeldungen.</a:t>
            </a:r>
          </a:p>
          <a:p>
            <a:pPr marL="0" indent="0">
              <a:buFont typeface="Arial" panose="020B0604020202020204" pitchFamily="34" charset="0"/>
              <a:buNone/>
            </a:pPr>
            <a:endParaRPr lang="de-DE" b="0" dirty="0"/>
          </a:p>
        </p:txBody>
      </p:sp>
      <p:sp>
        <p:nvSpPr>
          <p:cNvPr id="4" name="Foliennummernplatzhalter 3"/>
          <p:cNvSpPr>
            <a:spLocks noGrp="1"/>
          </p:cNvSpPr>
          <p:nvPr>
            <p:ph type="sldNum" sz="quarter" idx="5"/>
          </p:nvPr>
        </p:nvSpPr>
        <p:spPr/>
        <p:txBody>
          <a:bodyPr/>
          <a:lstStyle/>
          <a:p>
            <a:fld id="{6AE64D35-DB5D-4FDC-82F4-A5D684DD8D7B}" type="slidenum">
              <a:rPr lang="de-DE" smtClean="0"/>
              <a:t>4</a:t>
            </a:fld>
            <a:endParaRPr lang="de-DE"/>
          </a:p>
        </p:txBody>
      </p:sp>
    </p:spTree>
    <p:extLst>
      <p:ext uri="{BB962C8B-B14F-4D97-AF65-F5344CB8AC3E}">
        <p14:creationId xmlns:p14="http://schemas.microsoft.com/office/powerpoint/2010/main" val="4261396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solidFill>
                  <a:schemeClr val="bg2"/>
                </a:solidFill>
              </a:rPr>
              <a:t>Es gibt unterschiedliche Formen und Arten von Fake News. Sie werden vor allem über Soziale Medien verbreitet. </a:t>
            </a:r>
          </a:p>
          <a:p>
            <a:endParaRPr lang="de-DE" dirty="0"/>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5</a:t>
            </a:fld>
            <a:endParaRPr lang="de-DE"/>
          </a:p>
        </p:txBody>
      </p:sp>
    </p:spTree>
    <p:extLst>
      <p:ext uri="{BB962C8B-B14F-4D97-AF65-F5344CB8AC3E}">
        <p14:creationId xmlns:p14="http://schemas.microsoft.com/office/powerpoint/2010/main" val="250179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cs typeface="Calibri"/>
              </a:rPr>
              <a:t>Wichtige Rolle bei Herstellung einer demokratischen Öffentlichkeit hat der Journalismus</a:t>
            </a:r>
          </a:p>
          <a:p>
            <a:pPr marL="171450" indent="-171450">
              <a:buFont typeface="Arial" panose="020B0604020202020204" pitchFamily="34" charset="0"/>
              <a:buChar char="•"/>
            </a:pPr>
            <a:r>
              <a:rPr lang="de-DE" dirty="0">
                <a:cs typeface="Calibri"/>
              </a:rPr>
              <a:t>Dieser informiert über Ereignisse in Form einer Nachricht --&gt; Ereignisse sind aber immer nur ein Ausschnitt einer komplexeren Realität und komplexeren Zusammenhängen</a:t>
            </a:r>
          </a:p>
          <a:p>
            <a:pPr marL="171450" indent="-171450">
              <a:buFont typeface="Arial" panose="020B0604020202020204" pitchFamily="34" charset="0"/>
              <a:buChar char="•"/>
            </a:pPr>
            <a:r>
              <a:rPr lang="de-DE" dirty="0">
                <a:cs typeface="Calibri"/>
              </a:rPr>
              <a:t>Um dem gerecht zu werden gibt es weitere Formate, die das Ereignis in diese komplexen Zusammenhänge einordnen (Beispielsweise Kommentar oder Reportage)</a:t>
            </a:r>
          </a:p>
          <a:p>
            <a:pPr marL="171450" indent="-171450">
              <a:buFont typeface="Arial" panose="020B0604020202020204" pitchFamily="34" charset="0"/>
              <a:buChar char="•"/>
            </a:pPr>
            <a:r>
              <a:rPr lang="de-DE" dirty="0">
                <a:cs typeface="Calibri"/>
              </a:rPr>
              <a:t>In klassischen Medienumgebungen wie beispielsweise Zeitungen kann diese Einordnung unmittelbar erfolgen</a:t>
            </a:r>
          </a:p>
          <a:p>
            <a:pPr marL="171450" indent="-171450">
              <a:buFont typeface="Arial" panose="020B0604020202020204" pitchFamily="34" charset="0"/>
              <a:buChar char="•"/>
            </a:pPr>
            <a:endParaRPr lang="de-DE" dirty="0">
              <a:cs typeface="Calibri"/>
            </a:endParaRPr>
          </a:p>
          <a:p>
            <a:pPr marL="0" indent="0">
              <a:buFont typeface="Arial" panose="020B0604020202020204" pitchFamily="34" charset="0"/>
              <a:buNone/>
            </a:pPr>
            <a:r>
              <a:rPr lang="de-DE" dirty="0">
                <a:cs typeface="Calibri"/>
              </a:rPr>
              <a:t>--&gt; so entsteht eine demokratisch informierte Gesellschaft</a:t>
            </a:r>
          </a:p>
          <a:p>
            <a:pPr marL="171450" indent="-171450">
              <a:buFont typeface="Arial" panose="020B0604020202020204" pitchFamily="34" charset="0"/>
              <a:buChar char="•"/>
            </a:pPr>
            <a:endParaRPr lang="de-DE" dirty="0">
              <a:cs typeface="Calibri"/>
            </a:endParaRPr>
          </a:p>
          <a:p>
            <a:pPr marL="171450" indent="-171450">
              <a:buFont typeface="Arial" panose="020B0604020202020204" pitchFamily="34" charset="0"/>
              <a:buChar char="•"/>
            </a:pPr>
            <a:endParaRPr lang="de-DE" dirty="0">
              <a:cs typeface="Calibri"/>
            </a:endParaRPr>
          </a:p>
          <a:p>
            <a:pPr marL="171450" indent="-171450">
              <a:buFont typeface="Arial" panose="020B0604020202020204" pitchFamily="34" charset="0"/>
              <a:buChar char="•"/>
            </a:pPr>
            <a:r>
              <a:rPr lang="de-DE" dirty="0">
                <a:cs typeface="Calibri"/>
              </a:rPr>
              <a:t>In Onlineumgebung werden wir fast nur mit Nachrichten konfrontiert und die Einordnung erfolgt oft nicht direkt </a:t>
            </a:r>
          </a:p>
          <a:p>
            <a:pPr marL="171450" indent="-171450">
              <a:buFont typeface="Arial" panose="020B0604020202020204" pitchFamily="34" charset="0"/>
              <a:buChar char="•"/>
            </a:pPr>
            <a:r>
              <a:rPr lang="de-DE" dirty="0">
                <a:cs typeface="Calibri"/>
              </a:rPr>
              <a:t>Wir müssen die uns präsentierten Ereignisse also selbst Einordnen um komplexe Zusammenhänge zu verstehen</a:t>
            </a:r>
          </a:p>
          <a:p>
            <a:pPr marL="171450" indent="-171450">
              <a:buFont typeface="Arial" panose="020B0604020202020204" pitchFamily="34" charset="0"/>
              <a:buChar char="•"/>
            </a:pPr>
            <a:r>
              <a:rPr lang="de-DE" dirty="0">
                <a:cs typeface="Calibri"/>
              </a:rPr>
              <a:t>Das erfordert aber wichtige Kompetenzen (Wie die Bewertung von zuverlässigen und relevanten Quellen </a:t>
            </a:r>
            <a:r>
              <a:rPr lang="de-DE" dirty="0" err="1">
                <a:cs typeface="Calibri"/>
              </a:rPr>
              <a:t>etc</a:t>
            </a:r>
            <a:r>
              <a:rPr lang="de-DE" dirty="0">
                <a:cs typeface="Calibri"/>
              </a:rPr>
              <a:t>), die bisher von professionellen Journalisten übernommen wurden --&gt; nun müssen wir das selbst leisten</a:t>
            </a:r>
          </a:p>
          <a:p>
            <a:endParaRPr lang="de-DE" dirty="0"/>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6</a:t>
            </a:fld>
            <a:endParaRPr lang="de-DE"/>
          </a:p>
        </p:txBody>
      </p:sp>
    </p:spTree>
    <p:extLst>
      <p:ext uri="{BB962C8B-B14F-4D97-AF65-F5344CB8AC3E}">
        <p14:creationId xmlns:p14="http://schemas.microsoft.com/office/powerpoint/2010/main" val="103882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1" kern="1200">
                <a:solidFill>
                  <a:schemeClr val="tx1"/>
                </a:solidFill>
                <a:effectLst/>
                <a:latin typeface="+mn-lt"/>
                <a:ea typeface="+mn-ea"/>
                <a:cs typeface="+mn-cs"/>
              </a:rPr>
              <a:t>Fake News </a:t>
            </a:r>
            <a:r>
              <a:rPr lang="de-DE" sz="1200" kern="1200">
                <a:solidFill>
                  <a:schemeClr val="tx1"/>
                </a:solidFill>
                <a:effectLst/>
                <a:latin typeface="+mn-lt"/>
                <a:ea typeface="+mn-ea"/>
                <a:cs typeface="+mn-cs"/>
              </a:rPr>
              <a:t>= Falsche Nachricht: Nachrichten, Bilder und Videos, die </a:t>
            </a:r>
            <a:r>
              <a:rPr lang="de-DE" sz="1200" b="1" kern="1200">
                <a:solidFill>
                  <a:schemeClr val="tx1"/>
                </a:solidFill>
                <a:effectLst/>
                <a:latin typeface="+mn-lt"/>
                <a:ea typeface="+mn-ea"/>
                <a:cs typeface="+mn-cs"/>
              </a:rPr>
              <a:t>ganz gezielt </a:t>
            </a:r>
            <a:r>
              <a:rPr lang="de-DE" sz="1200" kern="1200">
                <a:solidFill>
                  <a:schemeClr val="tx1"/>
                </a:solidFill>
                <a:effectLst/>
                <a:latin typeface="+mn-lt"/>
                <a:ea typeface="+mn-ea"/>
                <a:cs typeface="+mn-cs"/>
              </a:rPr>
              <a:t>in die Welt gesetzt werden, um andere Menschen </a:t>
            </a:r>
            <a:r>
              <a:rPr lang="de-DE" sz="1200" b="1" kern="1200">
                <a:solidFill>
                  <a:schemeClr val="tx1"/>
                </a:solidFill>
                <a:effectLst/>
                <a:latin typeface="+mn-lt"/>
                <a:ea typeface="+mn-ea"/>
                <a:cs typeface="+mn-cs"/>
              </a:rPr>
              <a:t>bewusst zu täuschen und zu beeinflussen</a:t>
            </a:r>
            <a:r>
              <a:rPr lang="de-DE" sz="1200" kern="1200">
                <a:solidFill>
                  <a:schemeClr val="tx1"/>
                </a:solidFill>
                <a:effectLst/>
                <a:latin typeface="+mn-lt"/>
                <a:ea typeface="+mn-ea"/>
                <a:cs typeface="+mn-cs"/>
              </a:rPr>
              <a:t>.</a:t>
            </a:r>
          </a:p>
          <a:p>
            <a:pPr marL="0" indent="0">
              <a:buFont typeface="Arial" panose="020B0604020202020204" pitchFamily="34" charset="0"/>
              <a:buNone/>
            </a:pPr>
            <a:endParaRPr lang="de-DE" b="0"/>
          </a:p>
          <a:p>
            <a:pPr marL="0" indent="0">
              <a:buFont typeface="Arial" panose="020B0604020202020204" pitchFamily="34" charset="0"/>
              <a:buNone/>
            </a:pPr>
            <a:r>
              <a:rPr lang="de-DE" b="0"/>
              <a:t>Unterscheidung zwischen:</a:t>
            </a:r>
          </a:p>
          <a:p>
            <a:pPr marL="171450" indent="-171450">
              <a:buFont typeface="Arial" panose="020B0604020202020204" pitchFamily="34" charset="0"/>
              <a:buChar char="•"/>
            </a:pPr>
            <a:r>
              <a:rPr lang="de-DE" b="0"/>
              <a:t>Verfälschte Nachrichten</a:t>
            </a:r>
          </a:p>
          <a:p>
            <a:pPr marL="171450" indent="-171450">
              <a:buFont typeface="Arial" panose="020B0604020202020204" pitchFamily="34" charset="0"/>
              <a:buChar char="•"/>
            </a:pPr>
            <a:r>
              <a:rPr lang="de-DE" b="0"/>
              <a:t>Erfundene Geschichten</a:t>
            </a:r>
          </a:p>
          <a:p>
            <a:pPr marL="171450" indent="-171450">
              <a:buFont typeface="Arial" panose="020B0604020202020204" pitchFamily="34" charset="0"/>
              <a:buChar char="•"/>
            </a:pPr>
            <a:r>
              <a:rPr lang="de-DE" b="1"/>
              <a:t>„verdrehte“ Wahrheiten = nur ein Teil der tatsächlichen Nachricht wird thematisiert oder ein Sachverhalt wird bewusst auf eine Art und Weise dargestellt mit dem Ziel, andere abzuwerten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t>Im Zusammenhang mit Corona werden auch viele Gerüchte verbreitet, die ohne bösen Willen in die Welt gesetzt werden.</a:t>
            </a:r>
            <a:endParaRPr lang="de-DE" b="1"/>
          </a:p>
          <a:p>
            <a:pPr marL="0" indent="0">
              <a:buFont typeface="Arial" panose="020B0604020202020204" pitchFamily="34" charset="0"/>
              <a:buNone/>
            </a:pPr>
            <a:endParaRPr lang="de-DE" b="1"/>
          </a:p>
          <a:p>
            <a:pPr marL="0" indent="0">
              <a:buFont typeface="Arial" panose="020B0604020202020204" pitchFamily="34" charset="0"/>
              <a:buNone/>
            </a:pPr>
            <a:r>
              <a:rPr lang="de-DE" b="0"/>
              <a:t>Daneben gibt es noch Satiremeldungen z.B. Der Postillon, Titanic</a:t>
            </a:r>
          </a:p>
        </p:txBody>
      </p:sp>
      <p:sp>
        <p:nvSpPr>
          <p:cNvPr id="4" name="Foliennummernplatzhalter 3"/>
          <p:cNvSpPr>
            <a:spLocks noGrp="1"/>
          </p:cNvSpPr>
          <p:nvPr>
            <p:ph type="sldNum" sz="quarter" idx="5"/>
          </p:nvPr>
        </p:nvSpPr>
        <p:spPr/>
        <p:txBody>
          <a:bodyPr/>
          <a:lstStyle/>
          <a:p>
            <a:fld id="{6AE64D35-DB5D-4FDC-82F4-A5D684DD8D7B}" type="slidenum">
              <a:rPr lang="de-DE" smtClean="0"/>
              <a:t>7</a:t>
            </a:fld>
            <a:endParaRPr lang="de-DE"/>
          </a:p>
        </p:txBody>
      </p:sp>
    </p:spTree>
    <p:extLst>
      <p:ext uri="{BB962C8B-B14F-4D97-AF65-F5344CB8AC3E}">
        <p14:creationId xmlns:p14="http://schemas.microsoft.com/office/powerpoint/2010/main" val="379584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Desinformation besserer Begriff als Fake News: Absichtliches Verbreiten von falschen Informationen -&gt; Mir ist BEWUSST, dass Information falsch ist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Misinformation</a:t>
            </a:r>
            <a:r>
              <a:rPr lang="de-DE" dirty="0"/>
              <a:t>: Unabsichtliches Verbreiten von falschen Informationen -&gt; Mir ist NICHT bewusst, dass Information falsch 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8</a:t>
            </a:fld>
            <a:endParaRPr lang="de-DE"/>
          </a:p>
        </p:txBody>
      </p:sp>
    </p:spTree>
    <p:extLst>
      <p:ext uri="{BB962C8B-B14F-4D97-AF65-F5344CB8AC3E}">
        <p14:creationId xmlns:p14="http://schemas.microsoft.com/office/powerpoint/2010/main" val="3479204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a:t>Welche Motive gibt es für Fake News, also, wer hat Interesse daran, dass sich Fake News verbreiten? Was sind die Gefahren von Fake News?</a:t>
            </a:r>
          </a:p>
          <a:p>
            <a:pPr marL="171450" indent="-171450">
              <a:buFont typeface="Arial" panose="020B0604020202020204" pitchFamily="34" charset="0"/>
              <a:buChar char="•"/>
            </a:pPr>
            <a:r>
              <a:rPr lang="de-DE"/>
              <a:t>Politisch motivierte Fake News (z.B. um Stimmen im Wahlkampf zu gewinnen, wie Trump Falschnachrichten über Hilary Clinton verbreitet hat oder auch die AFD Falschnachrichten über Politiker demokratischer Parteien in Deutschland verbreitet bis hin zu Desinformationskampagnen)</a:t>
            </a:r>
          </a:p>
          <a:p>
            <a:pPr marL="171450" indent="-171450">
              <a:buFont typeface="Arial" panose="020B0604020202020204" pitchFamily="34" charset="0"/>
              <a:buChar char="•"/>
            </a:pPr>
            <a:r>
              <a:rPr lang="de-DE"/>
              <a:t>Hetze und Diskriminierung (aus dem rechtsextremen Lager verbunden mit Ideologien, um Glaubwürdigkeit und Ansehen anderer Menschengruppen zu untergraben und herabzusetzen)</a:t>
            </a:r>
          </a:p>
          <a:p>
            <a:pPr marL="171450" indent="-171450">
              <a:buFont typeface="Arial" panose="020B0604020202020204" pitchFamily="34" charset="0"/>
              <a:buChar char="•"/>
            </a:pPr>
            <a:r>
              <a:rPr lang="de-DE"/>
              <a:t>Fake News für Klicks, Likes und Werbeeinnahmen (Fake Gewinnspiele, Fake Werbe Versprechen, Clickbaiting) durch Magazine aber auch Prominente in sozialen Netzwerken und Blogs, um für ihre Produkte und Dienstleistungen Aufmerksamkeit zu gewinnen</a:t>
            </a:r>
          </a:p>
          <a:p>
            <a:pPr marL="171450" indent="-171450">
              <a:buFont typeface="Arial" panose="020B0604020202020204" pitchFamily="34" charset="0"/>
              <a:buChar char="•"/>
            </a:pPr>
            <a:r>
              <a:rPr lang="de-DE"/>
              <a:t>Verbreitung von Schadsoftware wie Viren</a:t>
            </a:r>
          </a:p>
          <a:p>
            <a:pPr marL="0" indent="0">
              <a:buFont typeface="Arial" panose="020B0604020202020204" pitchFamily="34" charset="0"/>
              <a:buNone/>
            </a:pPr>
            <a:r>
              <a:rPr lang="de-DE"/>
              <a:t>Aber auch: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t>Suche nach Antworten und Lösungen (Viele haben Fragezeichen, suchen nach Antworten und Lösungen)</a:t>
            </a:r>
          </a:p>
          <a:p>
            <a:pPr marL="171450" indent="-171450">
              <a:buFont typeface="Arial" panose="020B0604020202020204" pitchFamily="34" charset="0"/>
              <a:buChar char="•"/>
            </a:pPr>
            <a:r>
              <a:rPr lang="de-DE"/>
              <a:t>Wunsch, Wissen zu teilen und anderen damit zu helfen</a:t>
            </a:r>
          </a:p>
          <a:p>
            <a:pPr marL="171450" indent="-171450">
              <a:buFont typeface="Arial" panose="020B0604020202020204" pitchFamily="34" charset="0"/>
              <a:buChar char="•"/>
            </a:pPr>
            <a:r>
              <a:rPr lang="de-DE"/>
              <a:t>Mangelndes Wissen zum Erkennen von Falschmeldungen (Es ist schwer zu überprüfen, ob eine Nachricht richtig oder falsch ist)</a:t>
            </a:r>
          </a:p>
          <a:p>
            <a:pPr marL="171450" indent="-171450">
              <a:buFont typeface="Arial" panose="020B0604020202020204" pitchFamily="34" charset="0"/>
              <a:buChar char="•"/>
            </a:pPr>
            <a:endParaRPr lang="de-DE"/>
          </a:p>
        </p:txBody>
      </p:sp>
      <p:sp>
        <p:nvSpPr>
          <p:cNvPr id="4" name="Foliennummernplatzhalter 3"/>
          <p:cNvSpPr>
            <a:spLocks noGrp="1"/>
          </p:cNvSpPr>
          <p:nvPr>
            <p:ph type="sldNum" sz="quarter" idx="5"/>
          </p:nvPr>
        </p:nvSpPr>
        <p:spPr/>
        <p:txBody>
          <a:bodyPr/>
          <a:lstStyle/>
          <a:p>
            <a:fld id="{6AE64D35-DB5D-4FDC-82F4-A5D684DD8D7B}" type="slidenum">
              <a:rPr lang="de-DE" smtClean="0"/>
              <a:t>9</a:t>
            </a:fld>
            <a:endParaRPr lang="de-DE"/>
          </a:p>
        </p:txBody>
      </p:sp>
    </p:spTree>
    <p:extLst>
      <p:ext uri="{BB962C8B-B14F-4D97-AF65-F5344CB8AC3E}">
        <p14:creationId xmlns:p14="http://schemas.microsoft.com/office/powerpoint/2010/main" val="2206091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WmS_Blau_Titelfolie_grün">
    <p:bg>
      <p:bgPr>
        <a:solidFill>
          <a:schemeClr val="tx1"/>
        </a:solidFill>
        <a:effectLst/>
      </p:bgPr>
    </p:bg>
    <p:spTree>
      <p:nvGrpSpPr>
        <p:cNvPr id="1" name=""/>
        <p:cNvGrpSpPr/>
        <p:nvPr/>
      </p:nvGrpSpPr>
      <p:grpSpPr>
        <a:xfrm>
          <a:off x="0" y="0"/>
          <a:ext cx="0" cy="0"/>
          <a:chOff x="0" y="0"/>
          <a:chExt cx="0" cy="0"/>
        </a:xfrm>
      </p:grpSpPr>
      <p:sp>
        <p:nvSpPr>
          <p:cNvPr id="4" name="Textplatzhalter 3"/>
          <p:cNvSpPr>
            <a:spLocks noGrp="1"/>
          </p:cNvSpPr>
          <p:nvPr userDrawn="1">
            <p:ph type="body" sz="quarter" idx="14" hasCustomPrompt="1"/>
          </p:nvPr>
        </p:nvSpPr>
        <p:spPr>
          <a:xfrm>
            <a:off x="6543819" y="4941168"/>
            <a:ext cx="4224469" cy="1252538"/>
          </a:xfrm>
          <a:prstGeom prst="rect">
            <a:avLst/>
          </a:prstGeom>
        </p:spPr>
        <p:txBody>
          <a:bodyPr/>
          <a:lstStyle>
            <a:lvl1pPr marL="0" indent="0">
              <a:buNone/>
              <a:defRPr sz="2800" b="1">
                <a:solidFill>
                  <a:schemeClr val="bg2"/>
                </a:solidFill>
              </a:defRPr>
            </a:lvl1pPr>
          </a:lstStyle>
          <a:p>
            <a:pPr lvl="0"/>
            <a:r>
              <a:rPr lang="de-DE"/>
              <a:t>Referent</a:t>
            </a:r>
          </a:p>
        </p:txBody>
      </p:sp>
      <p:sp>
        <p:nvSpPr>
          <p:cNvPr id="15" name="Abgerundetes Rechteck 7">
            <a:extLst>
              <a:ext uri="{FF2B5EF4-FFF2-40B4-BE49-F238E27FC236}">
                <a16:creationId xmlns:a16="http://schemas.microsoft.com/office/drawing/2014/main" id="{75705528-8DC8-4987-A29D-51A8B80A60F6}"/>
              </a:ext>
            </a:extLst>
          </p:cNvPr>
          <p:cNvSpPr/>
          <p:nvPr/>
        </p:nvSpPr>
        <p:spPr>
          <a:xfrm>
            <a:off x="3179800" y="1683667"/>
            <a:ext cx="5832475" cy="2232247"/>
          </a:xfrm>
          <a:prstGeom prst="round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6" name="Gleichschenkliges Dreieck 15">
            <a:extLst>
              <a:ext uri="{FF2B5EF4-FFF2-40B4-BE49-F238E27FC236}">
                <a16:creationId xmlns:a16="http://schemas.microsoft.com/office/drawing/2014/main" id="{5873D74C-5584-4F95-BB44-D89EA029F9BC}"/>
              </a:ext>
            </a:extLst>
          </p:cNvPr>
          <p:cNvSpPr/>
          <p:nvPr/>
        </p:nvSpPr>
        <p:spPr>
          <a:xfrm rot="12175139">
            <a:off x="4864041" y="2325727"/>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4" name="Textplatzhalter 16">
            <a:extLst>
              <a:ext uri="{FF2B5EF4-FFF2-40B4-BE49-F238E27FC236}">
                <a16:creationId xmlns:a16="http://schemas.microsoft.com/office/drawing/2014/main" id="{A033A1B3-4688-42BE-A200-5CF8D7B3F72D}"/>
              </a:ext>
            </a:extLst>
          </p:cNvPr>
          <p:cNvSpPr>
            <a:spLocks noGrp="1"/>
          </p:cNvSpPr>
          <p:nvPr>
            <p:ph type="body" sz="quarter" idx="13" hasCustomPrompt="1"/>
          </p:nvPr>
        </p:nvSpPr>
        <p:spPr>
          <a:xfrm>
            <a:off x="3179553" y="1755030"/>
            <a:ext cx="5832000" cy="2088000"/>
          </a:xfrm>
          <a:prstGeom prst="rect">
            <a:avLst/>
          </a:prstGeom>
        </p:spPr>
        <p:txBody>
          <a:bodyPr lIns="360000" tIns="360000" rIns="360000" bIns="360000"/>
          <a:lstStyle>
            <a:lvl1pPr>
              <a:buNone/>
              <a:defRPr sz="3600" b="1">
                <a:solidFill>
                  <a:schemeClr val="accent5"/>
                </a:solidFill>
              </a:defRPr>
            </a:lvl1pPr>
          </a:lstStyle>
          <a:p>
            <a:pPr lvl="0"/>
            <a:r>
              <a:rPr lang="de-DE"/>
              <a:t>Titel hinzufügen</a:t>
            </a:r>
          </a:p>
          <a:p>
            <a:pPr lvl="0"/>
            <a:r>
              <a:rPr lang="de-DE"/>
              <a:t>Auch zweizeilig geht</a:t>
            </a:r>
          </a:p>
        </p:txBody>
      </p:sp>
    </p:spTree>
    <p:extLst>
      <p:ext uri="{BB962C8B-B14F-4D97-AF65-F5344CB8AC3E}">
        <p14:creationId xmlns:p14="http://schemas.microsoft.com/office/powerpoint/2010/main" val="3449048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WmS_Blau_Titelfolie_grün">
    <p:bg>
      <p:bgPr>
        <a:solidFill>
          <a:schemeClr val="tx1"/>
        </a:solidFill>
        <a:effectLst/>
      </p:bgPr>
    </p:bg>
    <p:spTree>
      <p:nvGrpSpPr>
        <p:cNvPr id="1" name=""/>
        <p:cNvGrpSpPr/>
        <p:nvPr/>
      </p:nvGrpSpPr>
      <p:grpSpPr>
        <a:xfrm>
          <a:off x="0" y="0"/>
          <a:ext cx="0" cy="0"/>
          <a:chOff x="0" y="0"/>
          <a:chExt cx="0" cy="0"/>
        </a:xfrm>
      </p:grpSpPr>
      <p:sp>
        <p:nvSpPr>
          <p:cNvPr id="11" name="Gleichschenkliges Dreieck 10">
            <a:extLst>
              <a:ext uri="{FF2B5EF4-FFF2-40B4-BE49-F238E27FC236}">
                <a16:creationId xmlns:a16="http://schemas.microsoft.com/office/drawing/2014/main" id="{D4869146-72B3-4F54-ACBD-FCE9B316BC90}"/>
              </a:ext>
            </a:extLst>
          </p:cNvPr>
          <p:cNvSpPr/>
          <p:nvPr userDrawn="1"/>
        </p:nvSpPr>
        <p:spPr>
          <a:xfrm rot="12175139">
            <a:off x="4864041" y="2774916"/>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0" name="Abgerundetes Rechteck 7">
            <a:extLst>
              <a:ext uri="{FF2B5EF4-FFF2-40B4-BE49-F238E27FC236}">
                <a16:creationId xmlns:a16="http://schemas.microsoft.com/office/drawing/2014/main" id="{E21497E9-E961-48B0-980D-CDCC3FA595DE}"/>
              </a:ext>
            </a:extLst>
          </p:cNvPr>
          <p:cNvSpPr/>
          <p:nvPr userDrawn="1"/>
        </p:nvSpPr>
        <p:spPr>
          <a:xfrm>
            <a:off x="3179800" y="2132856"/>
            <a:ext cx="5832475" cy="2232247"/>
          </a:xfrm>
          <a:prstGeom prst="round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8" name="Textplatzhalter 16">
            <a:extLst>
              <a:ext uri="{FF2B5EF4-FFF2-40B4-BE49-F238E27FC236}">
                <a16:creationId xmlns:a16="http://schemas.microsoft.com/office/drawing/2014/main" id="{1C9CF919-7F02-49C8-8726-669269684ADC}"/>
              </a:ext>
            </a:extLst>
          </p:cNvPr>
          <p:cNvSpPr>
            <a:spLocks noGrp="1"/>
          </p:cNvSpPr>
          <p:nvPr>
            <p:ph type="body" sz="quarter" idx="13" hasCustomPrompt="1"/>
          </p:nvPr>
        </p:nvSpPr>
        <p:spPr>
          <a:xfrm>
            <a:off x="3179553" y="2205096"/>
            <a:ext cx="5832000" cy="2088000"/>
          </a:xfrm>
          <a:prstGeom prst="rect">
            <a:avLst/>
          </a:prstGeom>
        </p:spPr>
        <p:txBody>
          <a:bodyPr lIns="360000" tIns="360000" rIns="360000" bIns="360000"/>
          <a:lstStyle>
            <a:lvl1pPr>
              <a:buNone/>
              <a:defRPr sz="3600" b="1">
                <a:solidFill>
                  <a:schemeClr val="accent5"/>
                </a:solidFill>
              </a:defRPr>
            </a:lvl1pPr>
          </a:lstStyle>
          <a:p>
            <a:pPr lvl="0"/>
            <a:r>
              <a:rPr lang="de-DE"/>
              <a:t>Titel hinzufügen</a:t>
            </a:r>
          </a:p>
          <a:p>
            <a:pPr lvl="0"/>
            <a:r>
              <a:rPr lang="de-DE"/>
              <a:t>Auch zweizeilig geht</a:t>
            </a:r>
          </a:p>
        </p:txBody>
      </p:sp>
      <p:sp>
        <p:nvSpPr>
          <p:cNvPr id="2" name="Titel 1"/>
          <p:cNvSpPr>
            <a:spLocks noGrp="1"/>
          </p:cNvSpPr>
          <p:nvPr>
            <p:ph type="ctrTitle" hasCustomPrompt="1"/>
          </p:nvPr>
        </p:nvSpPr>
        <p:spPr>
          <a:xfrm>
            <a:off x="527052" y="1008000"/>
            <a:ext cx="8449269" cy="854992"/>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pic>
        <p:nvPicPr>
          <p:cNvPr id="14" name="Picture 2" descr="P:\000179_queo_GmbH_(interne_Projekte)\Social Web macht Schule\Entwicklung Markenidentität und Logo\work\140725_SWmS_Logo_farbig_negativ_RGB.png">
            <a:extLst>
              <a:ext uri="{FF2B5EF4-FFF2-40B4-BE49-F238E27FC236}">
                <a16:creationId xmlns:a16="http://schemas.microsoft.com/office/drawing/2014/main" id="{0235C7EF-8FDF-4F9E-81A1-BEDBE8DF39D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15" name="Foliennummernplatzhalter 5">
            <a:extLst>
              <a:ext uri="{FF2B5EF4-FFF2-40B4-BE49-F238E27FC236}">
                <a16:creationId xmlns:a16="http://schemas.microsoft.com/office/drawing/2014/main" id="{DF25BC72-FBDE-4409-8F96-AC5AE21AEB8A}"/>
              </a:ext>
            </a:extLst>
          </p:cNvPr>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pic>
        <p:nvPicPr>
          <p:cNvPr id="3" name="Grafik 2" descr="Ein Bild, das Text, Schrift, Grafiken, Grafikdesign enthält.&#10;&#10;KI-generierte Inhalte können fehlerhaft sein.">
            <a:extLst>
              <a:ext uri="{FF2B5EF4-FFF2-40B4-BE49-F238E27FC236}">
                <a16:creationId xmlns:a16="http://schemas.microsoft.com/office/drawing/2014/main" id="{186C0192-5539-813C-D9C4-B0D270B1B12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1187938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WmS_Blau_Titelfolie_orange">
    <p:bg>
      <p:bgPr>
        <a:solidFill>
          <a:schemeClr val="tx1"/>
        </a:solidFill>
        <a:effectLst/>
      </p:bgPr>
    </p:bg>
    <p:spTree>
      <p:nvGrpSpPr>
        <p:cNvPr id="1" name=""/>
        <p:cNvGrpSpPr/>
        <p:nvPr/>
      </p:nvGrpSpPr>
      <p:grpSpPr>
        <a:xfrm>
          <a:off x="0" y="0"/>
          <a:ext cx="0" cy="0"/>
          <a:chOff x="0" y="0"/>
          <a:chExt cx="0" cy="0"/>
        </a:xfrm>
      </p:grpSpPr>
      <p:sp>
        <p:nvSpPr>
          <p:cNvPr id="15" name="Titel 1"/>
          <p:cNvSpPr>
            <a:spLocks noGrp="1"/>
          </p:cNvSpPr>
          <p:nvPr>
            <p:ph type="ctrTitle" hasCustomPrompt="1"/>
          </p:nvPr>
        </p:nvSpPr>
        <p:spPr>
          <a:xfrm>
            <a:off x="527052" y="1008000"/>
            <a:ext cx="8449269" cy="854992"/>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sp>
        <p:nvSpPr>
          <p:cNvPr id="8" name="Abgerundetes Rechteck 7">
            <a:extLst>
              <a:ext uri="{FF2B5EF4-FFF2-40B4-BE49-F238E27FC236}">
                <a16:creationId xmlns:a16="http://schemas.microsoft.com/office/drawing/2014/main" id="{9F618273-E58F-4DE2-985A-01DE6426CC7E}"/>
              </a:ext>
            </a:extLst>
          </p:cNvPr>
          <p:cNvSpPr/>
          <p:nvPr userDrawn="1"/>
        </p:nvSpPr>
        <p:spPr>
          <a:xfrm>
            <a:off x="3179800" y="2132856"/>
            <a:ext cx="5832475" cy="2232247"/>
          </a:xfrm>
          <a:prstGeom prst="round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9" name="Gleichschenkliges Dreieck 8">
            <a:extLst>
              <a:ext uri="{FF2B5EF4-FFF2-40B4-BE49-F238E27FC236}">
                <a16:creationId xmlns:a16="http://schemas.microsoft.com/office/drawing/2014/main" id="{5F0434D1-95C7-4591-A146-F639F0755B4A}"/>
              </a:ext>
            </a:extLst>
          </p:cNvPr>
          <p:cNvSpPr/>
          <p:nvPr userDrawn="1"/>
        </p:nvSpPr>
        <p:spPr>
          <a:xfrm rot="12175139">
            <a:off x="4864041" y="2774916"/>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pic>
        <p:nvPicPr>
          <p:cNvPr id="14" name="Picture 2" descr="P:\000179_queo_GmbH_(interne_Projekte)\Social Web macht Schule\Entwicklung Markenidentität und Logo\work\140725_SWmS_Logo_farbig_negativ_RGB.png">
            <a:extLst>
              <a:ext uri="{FF2B5EF4-FFF2-40B4-BE49-F238E27FC236}">
                <a16:creationId xmlns:a16="http://schemas.microsoft.com/office/drawing/2014/main" id="{FD118C4B-E7EF-4390-8B78-5E83005EB76D}"/>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16" name="Foliennummernplatzhalter 5">
            <a:extLst>
              <a:ext uri="{FF2B5EF4-FFF2-40B4-BE49-F238E27FC236}">
                <a16:creationId xmlns:a16="http://schemas.microsoft.com/office/drawing/2014/main" id="{B0FC8F44-3F07-4F79-ADD7-6B005A7C4190}"/>
              </a:ext>
            </a:extLst>
          </p:cNvPr>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
        <p:nvSpPr>
          <p:cNvPr id="10" name="Textplatzhalter 16">
            <a:extLst>
              <a:ext uri="{FF2B5EF4-FFF2-40B4-BE49-F238E27FC236}">
                <a16:creationId xmlns:a16="http://schemas.microsoft.com/office/drawing/2014/main" id="{E1AFBF52-8668-469B-AC1F-D9C66CC40437}"/>
              </a:ext>
            </a:extLst>
          </p:cNvPr>
          <p:cNvSpPr>
            <a:spLocks noGrp="1"/>
          </p:cNvSpPr>
          <p:nvPr>
            <p:ph type="body" sz="quarter" idx="13" hasCustomPrompt="1"/>
          </p:nvPr>
        </p:nvSpPr>
        <p:spPr>
          <a:xfrm>
            <a:off x="3179553" y="2205096"/>
            <a:ext cx="5832000" cy="2088000"/>
          </a:xfrm>
          <a:prstGeom prst="rect">
            <a:avLst/>
          </a:prstGeom>
        </p:spPr>
        <p:txBody>
          <a:bodyPr lIns="360000" tIns="360000" rIns="360000" bIns="360000"/>
          <a:lstStyle>
            <a:lvl1pPr>
              <a:buNone/>
              <a:defRPr sz="3600" b="1">
                <a:solidFill>
                  <a:schemeClr val="accent1"/>
                </a:solidFill>
              </a:defRPr>
            </a:lvl1pPr>
          </a:lstStyle>
          <a:p>
            <a:pPr lvl="0"/>
            <a:r>
              <a:rPr lang="de-DE"/>
              <a:t>Titel hinzufügen</a:t>
            </a:r>
          </a:p>
          <a:p>
            <a:pPr lvl="0"/>
            <a:r>
              <a:rPr lang="de-DE"/>
              <a:t>Auch zweizeilig geht</a:t>
            </a:r>
          </a:p>
        </p:txBody>
      </p:sp>
      <p:pic>
        <p:nvPicPr>
          <p:cNvPr id="2" name="Grafik 1" descr="Ein Bild, das Text, Schrift, Grafiken, Grafikdesign enthält.&#10;&#10;KI-generierte Inhalte können fehlerhaft sein.">
            <a:extLst>
              <a:ext uri="{FF2B5EF4-FFF2-40B4-BE49-F238E27FC236}">
                <a16:creationId xmlns:a16="http://schemas.microsoft.com/office/drawing/2014/main" id="{42FFA689-242A-F2F1-D4A7-06EA2BFB5FC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2902394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WmS_Blau_Titelfolie_2">
    <p:bg>
      <p:bgPr>
        <a:solidFill>
          <a:schemeClr val="bg1"/>
        </a:solidFill>
        <a:effectLst/>
      </p:bgPr>
    </p:b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27052" y="1008000"/>
            <a:ext cx="8449269" cy="854992"/>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sp>
        <p:nvSpPr>
          <p:cNvPr id="7" name="Abgerundetes Rechteck 7">
            <a:extLst>
              <a:ext uri="{FF2B5EF4-FFF2-40B4-BE49-F238E27FC236}">
                <a16:creationId xmlns:a16="http://schemas.microsoft.com/office/drawing/2014/main" id="{825309DA-9E32-4C7F-8AD3-84F158F1C878}"/>
              </a:ext>
            </a:extLst>
          </p:cNvPr>
          <p:cNvSpPr/>
          <p:nvPr userDrawn="1"/>
        </p:nvSpPr>
        <p:spPr>
          <a:xfrm>
            <a:off x="3179800" y="2132856"/>
            <a:ext cx="5832475" cy="2232247"/>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0" name="Gleichschenkliges Dreieck 9">
            <a:extLst>
              <a:ext uri="{FF2B5EF4-FFF2-40B4-BE49-F238E27FC236}">
                <a16:creationId xmlns:a16="http://schemas.microsoft.com/office/drawing/2014/main" id="{82CF736A-6072-4EF1-BAA2-BBE97928A82B}"/>
              </a:ext>
            </a:extLst>
          </p:cNvPr>
          <p:cNvSpPr/>
          <p:nvPr userDrawn="1"/>
        </p:nvSpPr>
        <p:spPr>
          <a:xfrm rot="12175139">
            <a:off x="4864041" y="2774916"/>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pic>
        <p:nvPicPr>
          <p:cNvPr id="13" name="Picture 2" descr="P:\000179_queo_GmbH_(interne_Projekte)\Social Web macht Schule\Entwicklung Markenidentität und Logo\work\140725_SWmS_Logo_farbig_negativ_RGB.png">
            <a:extLst>
              <a:ext uri="{FF2B5EF4-FFF2-40B4-BE49-F238E27FC236}">
                <a16:creationId xmlns:a16="http://schemas.microsoft.com/office/drawing/2014/main" id="{F0A8C265-FE57-4EE0-A95A-FEE4B365CFC2}"/>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14" name="Foliennummernplatzhalter 5">
            <a:extLst>
              <a:ext uri="{FF2B5EF4-FFF2-40B4-BE49-F238E27FC236}">
                <a16:creationId xmlns:a16="http://schemas.microsoft.com/office/drawing/2014/main" id="{79FDAB2A-4F8C-4DAA-AC03-16142BD26257}"/>
              </a:ext>
            </a:extLst>
          </p:cNvPr>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
        <p:nvSpPr>
          <p:cNvPr id="9" name="Textplatzhalter 16">
            <a:extLst>
              <a:ext uri="{FF2B5EF4-FFF2-40B4-BE49-F238E27FC236}">
                <a16:creationId xmlns:a16="http://schemas.microsoft.com/office/drawing/2014/main" id="{8FE7C360-07BD-43C1-B164-7CD4E0165A31}"/>
              </a:ext>
            </a:extLst>
          </p:cNvPr>
          <p:cNvSpPr>
            <a:spLocks noGrp="1"/>
          </p:cNvSpPr>
          <p:nvPr>
            <p:ph type="body" sz="quarter" idx="13" hasCustomPrompt="1"/>
          </p:nvPr>
        </p:nvSpPr>
        <p:spPr>
          <a:xfrm>
            <a:off x="3179553" y="2205096"/>
            <a:ext cx="5832000" cy="2088000"/>
          </a:xfrm>
          <a:prstGeom prst="rect">
            <a:avLst/>
          </a:prstGeom>
        </p:spPr>
        <p:txBody>
          <a:bodyPr lIns="360000" tIns="360000" rIns="360000" bIns="360000"/>
          <a:lstStyle>
            <a:lvl1pPr>
              <a:buNone/>
              <a:defRPr sz="3600" b="1">
                <a:solidFill>
                  <a:schemeClr val="accent1"/>
                </a:solidFill>
              </a:defRPr>
            </a:lvl1pPr>
          </a:lstStyle>
          <a:p>
            <a:pPr lvl="0"/>
            <a:r>
              <a:rPr lang="de-DE"/>
              <a:t>Titel hinzufügen</a:t>
            </a:r>
          </a:p>
          <a:p>
            <a:pPr lvl="0"/>
            <a:r>
              <a:rPr lang="de-DE"/>
              <a:t>Auch zweizeilig geht</a:t>
            </a:r>
          </a:p>
        </p:txBody>
      </p:sp>
      <p:pic>
        <p:nvPicPr>
          <p:cNvPr id="2" name="Grafik 1" descr="Ein Bild, das Text, Schrift, Grafiken, Grafikdesign enthält.&#10;&#10;KI-generierte Inhalte können fehlerhaft sein.">
            <a:extLst>
              <a:ext uri="{FF2B5EF4-FFF2-40B4-BE49-F238E27FC236}">
                <a16:creationId xmlns:a16="http://schemas.microsoft.com/office/drawing/2014/main" id="{A1AC19B0-C3EA-23C7-504A-1F0123D0C11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3199366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WmS_Blau_Titelfolie_2">
    <p:bg>
      <p:bgPr>
        <a:solidFill>
          <a:schemeClr val="bg1"/>
        </a:solidFill>
        <a:effectLst/>
      </p:bgPr>
    </p:b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27052" y="1008000"/>
            <a:ext cx="8449269" cy="854992"/>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sp>
        <p:nvSpPr>
          <p:cNvPr id="10" name="Abgerundetes Rechteck 7">
            <a:extLst>
              <a:ext uri="{FF2B5EF4-FFF2-40B4-BE49-F238E27FC236}">
                <a16:creationId xmlns:a16="http://schemas.microsoft.com/office/drawing/2014/main" id="{E4E2AED3-24D4-4E9C-B3BD-05456201238C}"/>
              </a:ext>
            </a:extLst>
          </p:cNvPr>
          <p:cNvSpPr/>
          <p:nvPr userDrawn="1"/>
        </p:nvSpPr>
        <p:spPr>
          <a:xfrm>
            <a:off x="3179800" y="2132856"/>
            <a:ext cx="5832475" cy="2232247"/>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9" name="Gleichschenkliges Dreieck 8"/>
          <p:cNvSpPr/>
          <p:nvPr userDrawn="1"/>
        </p:nvSpPr>
        <p:spPr>
          <a:xfrm rot="9410693">
            <a:off x="4498939" y="2777165"/>
            <a:ext cx="3194196" cy="2848607"/>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Picture 2" descr="P:\000179_queo_GmbH_(interne_Projekte)\Social Web macht Schule\Entwicklung Markenidentität und Logo\work\140725_SWmS_Logo_farbig_negativ_RGB.png">
            <a:extLst>
              <a:ext uri="{FF2B5EF4-FFF2-40B4-BE49-F238E27FC236}">
                <a16:creationId xmlns:a16="http://schemas.microsoft.com/office/drawing/2014/main" id="{E683771D-8257-4B07-ADEA-FB8055C96AC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13" name="Foliennummernplatzhalter 5">
            <a:extLst>
              <a:ext uri="{FF2B5EF4-FFF2-40B4-BE49-F238E27FC236}">
                <a16:creationId xmlns:a16="http://schemas.microsoft.com/office/drawing/2014/main" id="{6A3370F4-1221-469F-A3BD-EBFC932B6B22}"/>
              </a:ext>
            </a:extLst>
          </p:cNvPr>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
        <p:nvSpPr>
          <p:cNvPr id="12" name="Textplatzhalter 16">
            <a:extLst>
              <a:ext uri="{FF2B5EF4-FFF2-40B4-BE49-F238E27FC236}">
                <a16:creationId xmlns:a16="http://schemas.microsoft.com/office/drawing/2014/main" id="{24609549-3923-4FA4-8D02-E29A63E7B217}"/>
              </a:ext>
            </a:extLst>
          </p:cNvPr>
          <p:cNvSpPr>
            <a:spLocks noGrp="1"/>
          </p:cNvSpPr>
          <p:nvPr>
            <p:ph type="body" sz="quarter" idx="13" hasCustomPrompt="1"/>
          </p:nvPr>
        </p:nvSpPr>
        <p:spPr>
          <a:xfrm>
            <a:off x="3179553" y="2205096"/>
            <a:ext cx="5832000" cy="2088000"/>
          </a:xfrm>
          <a:prstGeom prst="rect">
            <a:avLst/>
          </a:prstGeom>
        </p:spPr>
        <p:txBody>
          <a:bodyPr lIns="360000" tIns="360000" rIns="360000" bIns="360000"/>
          <a:lstStyle>
            <a:lvl1pPr>
              <a:buNone/>
              <a:defRPr sz="3600" b="1">
                <a:solidFill>
                  <a:schemeClr val="accent1"/>
                </a:solidFill>
              </a:defRPr>
            </a:lvl1pPr>
          </a:lstStyle>
          <a:p>
            <a:pPr lvl="0"/>
            <a:r>
              <a:rPr lang="de-DE"/>
              <a:t>Titel hinzufügen</a:t>
            </a:r>
          </a:p>
          <a:p>
            <a:pPr lvl="0"/>
            <a:r>
              <a:rPr lang="de-DE"/>
              <a:t>Auch zweizeilig geht</a:t>
            </a:r>
          </a:p>
        </p:txBody>
      </p:sp>
      <p:pic>
        <p:nvPicPr>
          <p:cNvPr id="2" name="Grafik 1" descr="Ein Bild, das Text, Schrift, Grafiken, Grafikdesign enthält.&#10;&#10;KI-generierte Inhalte können fehlerhaft sein.">
            <a:extLst>
              <a:ext uri="{FF2B5EF4-FFF2-40B4-BE49-F238E27FC236}">
                <a16:creationId xmlns:a16="http://schemas.microsoft.com/office/drawing/2014/main" id="{F7F824EA-9C30-4378-2653-8EDAC559132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557078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WmS_Blau_Kapitel">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27051" y="2492899"/>
            <a:ext cx="11137900" cy="3599929"/>
          </a:xfrm>
          <a:prstGeom prst="rect">
            <a:avLst/>
          </a:prstGeom>
        </p:spPr>
        <p:txBody>
          <a:bodyPr lIns="0"/>
          <a:lstStyle>
            <a:lvl1pPr>
              <a:buNone/>
              <a:defRPr sz="4800" b="1">
                <a:solidFill>
                  <a:schemeClr val="bg2"/>
                </a:solidFill>
              </a:defRPr>
            </a:lvl1pPr>
            <a:lvl2pPr>
              <a:defRPr sz="4800"/>
            </a:lvl2pPr>
            <a:lvl3pPr>
              <a:defRPr sz="4800"/>
            </a:lvl3pPr>
            <a:lvl4pPr>
              <a:defRPr sz="4800"/>
            </a:lvl4pPr>
            <a:lvl5pPr>
              <a:defRPr sz="4800"/>
            </a:lvl5pPr>
          </a:lstStyle>
          <a:p>
            <a:pPr lvl="0"/>
            <a:r>
              <a:rPr lang="de-DE"/>
              <a:t>Titel hinzufügen</a:t>
            </a:r>
          </a:p>
        </p:txBody>
      </p:sp>
      <p:sp>
        <p:nvSpPr>
          <p:cNvPr id="8" name="Titel 1"/>
          <p:cNvSpPr>
            <a:spLocks noGrp="1"/>
          </p:cNvSpPr>
          <p:nvPr>
            <p:ph type="ctrTitle" hasCustomPrompt="1"/>
          </p:nvPr>
        </p:nvSpPr>
        <p:spPr>
          <a:xfrm>
            <a:off x="527052" y="1008000"/>
            <a:ext cx="8449269" cy="854992"/>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pic>
        <p:nvPicPr>
          <p:cNvPr id="7" name="Picture 2" descr="P:\000179_queo_GmbH_(interne_Projekte)\Social Web macht Schule\Entwicklung Markenidentität und Logo\work\140725_SWmS_Logo_farbig_negativ_RGB.png">
            <a:extLst>
              <a:ext uri="{FF2B5EF4-FFF2-40B4-BE49-F238E27FC236}">
                <a16:creationId xmlns:a16="http://schemas.microsoft.com/office/drawing/2014/main" id="{76B15F9D-82E1-455C-81A9-F42EC62C49F9}"/>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9" name="Foliennummernplatzhalter 5">
            <a:extLst>
              <a:ext uri="{FF2B5EF4-FFF2-40B4-BE49-F238E27FC236}">
                <a16:creationId xmlns:a16="http://schemas.microsoft.com/office/drawing/2014/main" id="{49B539B1-AC59-4527-8E8D-E4EEE139DE1B}"/>
              </a:ext>
            </a:extLst>
          </p:cNvPr>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pic>
        <p:nvPicPr>
          <p:cNvPr id="2" name="Grafik 1" descr="Ein Bild, das Text, Schrift, Grafiken, Grafikdesign enthält.&#10;&#10;KI-generierte Inhalte können fehlerhaft sein.">
            <a:extLst>
              <a:ext uri="{FF2B5EF4-FFF2-40B4-BE49-F238E27FC236}">
                <a16:creationId xmlns:a16="http://schemas.microsoft.com/office/drawing/2014/main" id="{2C0E40BB-29C2-74D7-66C5-936B9031F18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2406979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WmS_Blau_Kapitel_orange">
    <p:bg>
      <p:bgPr>
        <a:solidFill>
          <a:schemeClr val="bg1"/>
        </a:solidFill>
        <a:effectLst/>
      </p:bgPr>
    </p:bg>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
        <p:nvSpPr>
          <p:cNvPr id="14" name="Textplatzhalter 21"/>
          <p:cNvSpPr>
            <a:spLocks noGrp="1"/>
          </p:cNvSpPr>
          <p:nvPr>
            <p:ph type="body" sz="quarter" idx="13" hasCustomPrompt="1"/>
          </p:nvPr>
        </p:nvSpPr>
        <p:spPr>
          <a:xfrm>
            <a:off x="527051" y="2492899"/>
            <a:ext cx="11137900" cy="3599929"/>
          </a:xfrm>
          <a:prstGeom prst="rect">
            <a:avLst/>
          </a:prstGeom>
        </p:spPr>
        <p:txBody>
          <a:bodyPr lIns="0"/>
          <a:lstStyle>
            <a:lvl1pPr>
              <a:buNone/>
              <a:defRPr sz="4800" b="1">
                <a:solidFill>
                  <a:schemeClr val="accent1"/>
                </a:solidFill>
              </a:defRPr>
            </a:lvl1pPr>
            <a:lvl2pPr>
              <a:defRPr sz="4800"/>
            </a:lvl2pPr>
            <a:lvl3pPr>
              <a:defRPr sz="4800"/>
            </a:lvl3pPr>
            <a:lvl4pPr>
              <a:defRPr sz="4800"/>
            </a:lvl4pPr>
            <a:lvl5pPr>
              <a:defRPr sz="4800"/>
            </a:lvl5pPr>
          </a:lstStyle>
          <a:p>
            <a:pPr lvl="0"/>
            <a:r>
              <a:rPr lang="de-DE"/>
              <a:t>Titel hinzufügen</a:t>
            </a:r>
          </a:p>
        </p:txBody>
      </p:sp>
      <p:sp>
        <p:nvSpPr>
          <p:cNvPr id="8" name="Titel 1"/>
          <p:cNvSpPr>
            <a:spLocks noGrp="1"/>
          </p:cNvSpPr>
          <p:nvPr>
            <p:ph type="ctrTitle" hasCustomPrompt="1"/>
          </p:nvPr>
        </p:nvSpPr>
        <p:spPr>
          <a:xfrm>
            <a:off x="527052" y="1008000"/>
            <a:ext cx="8449269" cy="854992"/>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pic>
        <p:nvPicPr>
          <p:cNvPr id="7" name="Picture 2" descr="P:\000179_queo_GmbH_(interne_Projekte)\Social Web macht Schule\Entwicklung Markenidentität und Logo\work\140725_SWmS_Logo_farbig_negativ_RGB.png">
            <a:extLst>
              <a:ext uri="{FF2B5EF4-FFF2-40B4-BE49-F238E27FC236}">
                <a16:creationId xmlns:a16="http://schemas.microsoft.com/office/drawing/2014/main" id="{92835869-2D2E-4742-842D-8C3EB54847D0}"/>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pic>
        <p:nvPicPr>
          <p:cNvPr id="2" name="Grafik 1" descr="Ein Bild, das Text, Schrift, Grafiken, Grafikdesign enthält.&#10;&#10;KI-generierte Inhalte können fehlerhaft sein.">
            <a:extLst>
              <a:ext uri="{FF2B5EF4-FFF2-40B4-BE49-F238E27FC236}">
                <a16:creationId xmlns:a16="http://schemas.microsoft.com/office/drawing/2014/main" id="{21D2329F-AD91-B8C0-5928-4A52BC93F1C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533915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WmS_Blau_Bild_Text">
    <p:spTree>
      <p:nvGrpSpPr>
        <p:cNvPr id="1" name=""/>
        <p:cNvGrpSpPr/>
        <p:nvPr/>
      </p:nvGrpSpPr>
      <p:grpSpPr>
        <a:xfrm>
          <a:off x="0" y="0"/>
          <a:ext cx="0" cy="0"/>
          <a:chOff x="0" y="0"/>
          <a:chExt cx="0" cy="0"/>
        </a:xfrm>
      </p:grpSpPr>
      <p:sp>
        <p:nvSpPr>
          <p:cNvPr id="7" name="Titel 1"/>
          <p:cNvSpPr>
            <a:spLocks noGrp="1"/>
          </p:cNvSpPr>
          <p:nvPr>
            <p:ph type="ctrTitle"/>
          </p:nvPr>
        </p:nvSpPr>
        <p:spPr>
          <a:xfrm>
            <a:off x="527052" y="908723"/>
            <a:ext cx="8449269" cy="1054001"/>
          </a:xfrm>
          <a:prstGeom prst="rect">
            <a:avLst/>
          </a:prstGeom>
        </p:spPr>
        <p:txBody>
          <a:bodyPr lIns="0" anchor="t"/>
          <a:lstStyle>
            <a:lvl1pPr>
              <a:lnSpc>
                <a:spcPts val="3200"/>
              </a:lnSpc>
              <a:defRPr sz="3200">
                <a:solidFill>
                  <a:schemeClr val="accent1"/>
                </a:solidFill>
              </a:defRPr>
            </a:lvl1pPr>
          </a:lstStyle>
          <a:p>
            <a:r>
              <a:rPr lang="de-DE"/>
              <a:t>Titelmasterformat durch Klicken bearbeiten</a:t>
            </a:r>
          </a:p>
        </p:txBody>
      </p:sp>
      <p:sp>
        <p:nvSpPr>
          <p:cNvPr id="10"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tx1"/>
                </a:solidFill>
              </a:defRPr>
            </a:lvl1pPr>
          </a:lstStyle>
          <a:p>
            <a:fld id="{A295CAF5-49C9-46FF-BDB7-E3E6528E2F55}" type="slidenum">
              <a:rPr lang="de-DE" smtClean="0"/>
              <a:pPr/>
              <a:t>‹Nr.›</a:t>
            </a:fld>
            <a:endParaRPr lang="de-DE"/>
          </a:p>
        </p:txBody>
      </p:sp>
      <p:sp>
        <p:nvSpPr>
          <p:cNvPr id="13" name="Inhaltsplatzhalter 2"/>
          <p:cNvSpPr>
            <a:spLocks noGrp="1"/>
          </p:cNvSpPr>
          <p:nvPr>
            <p:ph idx="13"/>
          </p:nvPr>
        </p:nvSpPr>
        <p:spPr>
          <a:xfrm>
            <a:off x="6288619" y="2708275"/>
            <a:ext cx="5376333" cy="3384550"/>
          </a:xfrm>
          <a:prstGeom prst="rect">
            <a:avLst/>
          </a:prstGeom>
        </p:spPr>
        <p:txBody>
          <a:bodyPr lIns="0"/>
          <a:lstStyle>
            <a:lvl1pPr>
              <a:defRPr sz="1800"/>
            </a:lvl1pPr>
            <a:lvl2pPr>
              <a:defRPr sz="1800"/>
            </a:lvl2pPr>
            <a:lvl3pP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9"/>
          <p:cNvSpPr>
            <a:spLocks noGrp="1"/>
          </p:cNvSpPr>
          <p:nvPr>
            <p:ph type="body" sz="quarter" idx="14"/>
          </p:nvPr>
        </p:nvSpPr>
        <p:spPr>
          <a:xfrm>
            <a:off x="527052" y="1890716"/>
            <a:ext cx="8449733" cy="746125"/>
          </a:xfrm>
          <a:prstGeom prst="rect">
            <a:avLst/>
          </a:prstGeom>
        </p:spPr>
        <p:txBody>
          <a:bodyPr lIns="0"/>
          <a:lstStyle>
            <a:lvl1pPr>
              <a:buFontTx/>
              <a:buNone/>
              <a:defRPr b="1">
                <a:solidFill>
                  <a:schemeClr val="accent5"/>
                </a:solidFill>
              </a:defRPr>
            </a:lvl1pPr>
            <a:lvl2pPr>
              <a:buFontTx/>
              <a:buNone/>
              <a:defRPr b="1">
                <a:solidFill>
                  <a:schemeClr val="accent1"/>
                </a:solidFill>
              </a:defRPr>
            </a:lvl2pPr>
            <a:lvl3pPr>
              <a:buFontTx/>
              <a:buNone/>
              <a:defRPr b="1">
                <a:solidFill>
                  <a:schemeClr val="accent1"/>
                </a:solidFill>
              </a:defRPr>
            </a:lvl3pPr>
            <a:lvl4pPr>
              <a:buFontTx/>
              <a:buNone/>
              <a:defRPr b="1">
                <a:solidFill>
                  <a:schemeClr val="accent1"/>
                </a:solidFill>
              </a:defRPr>
            </a:lvl4pPr>
            <a:lvl5pPr>
              <a:buFontTx/>
              <a:buNone/>
              <a:defRPr b="1">
                <a:solidFill>
                  <a:schemeClr val="accent1"/>
                </a:solidFill>
              </a:defRPr>
            </a:lvl5pPr>
          </a:lstStyle>
          <a:p>
            <a:pPr lvl="0"/>
            <a:r>
              <a:rPr lang="de-DE"/>
              <a:t>Textmasterformat bearbeiten</a:t>
            </a:r>
          </a:p>
        </p:txBody>
      </p:sp>
      <p:sp>
        <p:nvSpPr>
          <p:cNvPr id="12" name="Bildplatzhalter 21"/>
          <p:cNvSpPr>
            <a:spLocks noGrp="1"/>
          </p:cNvSpPr>
          <p:nvPr>
            <p:ph type="pic" sz="quarter" idx="15"/>
          </p:nvPr>
        </p:nvSpPr>
        <p:spPr>
          <a:xfrm>
            <a:off x="527052" y="2708275"/>
            <a:ext cx="5376333" cy="3384550"/>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p>
            <a:r>
              <a:rPr lang="de-DE"/>
              <a:t>Bild durch Klicken auf Symbol hinzufügen</a:t>
            </a:r>
          </a:p>
        </p:txBody>
      </p:sp>
      <p:sp>
        <p:nvSpPr>
          <p:cNvPr id="6"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lvl1pPr>
          </a:lstStyle>
          <a:p>
            <a:pPr lvl="0"/>
            <a:r>
              <a:rPr lang="de-DE"/>
              <a:t>Quelle</a:t>
            </a:r>
          </a:p>
        </p:txBody>
      </p:sp>
    </p:spTree>
    <p:extLst>
      <p:ext uri="{BB962C8B-B14F-4D97-AF65-F5344CB8AC3E}">
        <p14:creationId xmlns:p14="http://schemas.microsoft.com/office/powerpoint/2010/main" val="2278122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WmS_Blau_Text_Bild">
    <p:spTree>
      <p:nvGrpSpPr>
        <p:cNvPr id="1" name=""/>
        <p:cNvGrpSpPr/>
        <p:nvPr/>
      </p:nvGrpSpPr>
      <p:grpSpPr>
        <a:xfrm>
          <a:off x="0" y="0"/>
          <a:ext cx="0" cy="0"/>
          <a:chOff x="0" y="0"/>
          <a:chExt cx="0" cy="0"/>
        </a:xfrm>
      </p:grpSpPr>
      <p:sp>
        <p:nvSpPr>
          <p:cNvPr id="10"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tx1"/>
                </a:solidFill>
              </a:defRPr>
            </a:lvl1pPr>
          </a:lstStyle>
          <a:p>
            <a:fld id="{A295CAF5-49C9-46FF-BDB7-E3E6528E2F55}" type="slidenum">
              <a:rPr lang="de-DE" smtClean="0"/>
              <a:pPr/>
              <a:t>‹Nr.›</a:t>
            </a:fld>
            <a:endParaRPr lang="de-DE"/>
          </a:p>
        </p:txBody>
      </p:sp>
      <p:sp>
        <p:nvSpPr>
          <p:cNvPr id="11" name="Inhaltsplatzhalter 2"/>
          <p:cNvSpPr>
            <a:spLocks noGrp="1"/>
          </p:cNvSpPr>
          <p:nvPr>
            <p:ph idx="1"/>
          </p:nvPr>
        </p:nvSpPr>
        <p:spPr>
          <a:xfrm>
            <a:off x="527051" y="2708275"/>
            <a:ext cx="5376332" cy="3384550"/>
          </a:xfrm>
          <a:prstGeom prst="rect">
            <a:avLst/>
          </a:prstGeom>
          <a:noFill/>
        </p:spPr>
        <p:txBody>
          <a:bodyPr lIns="0" rIns="90000"/>
          <a:lstStyle>
            <a:lvl1pPr>
              <a:defRPr sz="1800"/>
            </a:lvl1pPr>
            <a:lvl2pPr>
              <a:defRPr sz="1800"/>
            </a:lvl2pPr>
            <a:lvl3pP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19"/>
          <p:cNvSpPr>
            <a:spLocks noGrp="1"/>
          </p:cNvSpPr>
          <p:nvPr>
            <p:ph type="body" sz="quarter" idx="14"/>
          </p:nvPr>
        </p:nvSpPr>
        <p:spPr>
          <a:xfrm>
            <a:off x="527052" y="1890716"/>
            <a:ext cx="8449733" cy="746125"/>
          </a:xfrm>
          <a:prstGeom prst="rect">
            <a:avLst/>
          </a:prstGeom>
        </p:spPr>
        <p:txBody>
          <a:bodyPr lIns="0"/>
          <a:lstStyle>
            <a:lvl1pPr>
              <a:buFontTx/>
              <a:buNone/>
              <a:defRPr b="1">
                <a:solidFill>
                  <a:srgbClr val="48CC5A"/>
                </a:solidFill>
              </a:defRPr>
            </a:lvl1pPr>
            <a:lvl2pPr>
              <a:buFontTx/>
              <a:buNone/>
              <a:defRPr b="1">
                <a:solidFill>
                  <a:schemeClr val="accent1"/>
                </a:solidFill>
              </a:defRPr>
            </a:lvl2pPr>
            <a:lvl3pPr>
              <a:buFontTx/>
              <a:buNone/>
              <a:defRPr b="1">
                <a:solidFill>
                  <a:schemeClr val="accent1"/>
                </a:solidFill>
              </a:defRPr>
            </a:lvl3pPr>
            <a:lvl4pPr>
              <a:buFontTx/>
              <a:buNone/>
              <a:defRPr b="1">
                <a:solidFill>
                  <a:schemeClr val="accent1"/>
                </a:solidFill>
              </a:defRPr>
            </a:lvl4pPr>
            <a:lvl5pPr>
              <a:buFontTx/>
              <a:buNone/>
              <a:defRPr b="1">
                <a:solidFill>
                  <a:schemeClr val="accent1"/>
                </a:solidFill>
              </a:defRPr>
            </a:lvl5pPr>
          </a:lstStyle>
          <a:p>
            <a:pPr lvl="0"/>
            <a:r>
              <a:rPr lang="de-DE"/>
              <a:t>Textmasterformat bearbeiten</a:t>
            </a:r>
          </a:p>
        </p:txBody>
      </p:sp>
      <p:sp>
        <p:nvSpPr>
          <p:cNvPr id="15" name="Bildplatzhalter 21"/>
          <p:cNvSpPr>
            <a:spLocks noGrp="1"/>
          </p:cNvSpPr>
          <p:nvPr>
            <p:ph type="pic" sz="quarter" idx="15"/>
          </p:nvPr>
        </p:nvSpPr>
        <p:spPr>
          <a:xfrm>
            <a:off x="6288619" y="2708275"/>
            <a:ext cx="5376333" cy="3384550"/>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
        <p:nvSpPr>
          <p:cNvPr id="8" name="Titel 1"/>
          <p:cNvSpPr>
            <a:spLocks noGrp="1"/>
          </p:cNvSpPr>
          <p:nvPr>
            <p:ph type="ctrTitle"/>
          </p:nvPr>
        </p:nvSpPr>
        <p:spPr>
          <a:xfrm>
            <a:off x="527052" y="908723"/>
            <a:ext cx="8449269" cy="1054001"/>
          </a:xfrm>
          <a:prstGeom prst="rect">
            <a:avLst/>
          </a:prstGeom>
        </p:spPr>
        <p:txBody>
          <a:bodyPr lIns="0" anchor="t"/>
          <a:lstStyle>
            <a:lvl1pPr>
              <a:lnSpc>
                <a:spcPts val="3200"/>
              </a:lnSpc>
              <a:defRPr sz="3200">
                <a:solidFill>
                  <a:schemeClr val="accent1"/>
                </a:solidFill>
              </a:defRPr>
            </a:lvl1pPr>
          </a:lstStyle>
          <a:p>
            <a:r>
              <a:rPr lang="de-DE"/>
              <a:t>Titelmasterformat durch Klicken bearbeiten</a:t>
            </a:r>
          </a:p>
        </p:txBody>
      </p:sp>
      <p:sp>
        <p:nvSpPr>
          <p:cNvPr id="13"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lvl1pPr>
          </a:lstStyle>
          <a:p>
            <a:pPr lvl="0"/>
            <a:r>
              <a:rPr lang="de-DE"/>
              <a:t>Quelle</a:t>
            </a:r>
          </a:p>
        </p:txBody>
      </p:sp>
    </p:spTree>
    <p:extLst>
      <p:ext uri="{BB962C8B-B14F-4D97-AF65-F5344CB8AC3E}">
        <p14:creationId xmlns:p14="http://schemas.microsoft.com/office/powerpoint/2010/main" val="3991441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WmS_Blau_Bild_Text">
    <p:spTree>
      <p:nvGrpSpPr>
        <p:cNvPr id="1" name=""/>
        <p:cNvGrpSpPr/>
        <p:nvPr/>
      </p:nvGrpSpPr>
      <p:grpSpPr>
        <a:xfrm>
          <a:off x="0" y="0"/>
          <a:ext cx="0" cy="0"/>
          <a:chOff x="0" y="0"/>
          <a:chExt cx="0" cy="0"/>
        </a:xfrm>
      </p:grpSpPr>
      <p:sp>
        <p:nvSpPr>
          <p:cNvPr id="7" name="Titel 1"/>
          <p:cNvSpPr>
            <a:spLocks noGrp="1"/>
          </p:cNvSpPr>
          <p:nvPr>
            <p:ph type="ctrTitle"/>
          </p:nvPr>
        </p:nvSpPr>
        <p:spPr>
          <a:xfrm>
            <a:off x="527052" y="908723"/>
            <a:ext cx="8449269" cy="1054001"/>
          </a:xfrm>
          <a:prstGeom prst="rect">
            <a:avLst/>
          </a:prstGeom>
        </p:spPr>
        <p:txBody>
          <a:bodyPr lIns="0" anchor="t"/>
          <a:lstStyle>
            <a:lvl1pPr>
              <a:lnSpc>
                <a:spcPts val="3200"/>
              </a:lnSpc>
              <a:defRPr sz="3200">
                <a:solidFill>
                  <a:schemeClr val="accent1"/>
                </a:solidFill>
              </a:defRPr>
            </a:lvl1pPr>
          </a:lstStyle>
          <a:p>
            <a:r>
              <a:rPr lang="de-DE"/>
              <a:t>Titelmasterformat durch Klicken bearbeiten</a:t>
            </a:r>
          </a:p>
        </p:txBody>
      </p:sp>
      <p:sp>
        <p:nvSpPr>
          <p:cNvPr id="10"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tx1"/>
                </a:solidFill>
              </a:defRPr>
            </a:lvl1pPr>
          </a:lstStyle>
          <a:p>
            <a:fld id="{A295CAF5-49C9-46FF-BDB7-E3E6528E2F55}" type="slidenum">
              <a:rPr lang="de-DE" smtClean="0"/>
              <a:pPr/>
              <a:t>‹Nr.›</a:t>
            </a:fld>
            <a:endParaRPr lang="de-DE"/>
          </a:p>
        </p:txBody>
      </p:sp>
      <p:sp>
        <p:nvSpPr>
          <p:cNvPr id="13" name="Inhaltsplatzhalter 2"/>
          <p:cNvSpPr>
            <a:spLocks noGrp="1"/>
          </p:cNvSpPr>
          <p:nvPr>
            <p:ph idx="13"/>
          </p:nvPr>
        </p:nvSpPr>
        <p:spPr>
          <a:xfrm>
            <a:off x="6288619" y="2708275"/>
            <a:ext cx="5376333" cy="3384550"/>
          </a:xfrm>
          <a:prstGeom prst="rect">
            <a:avLst/>
          </a:prstGeom>
        </p:spPr>
        <p:txBody>
          <a:bodyPr lIns="0"/>
          <a:lstStyle>
            <a:lvl1pPr>
              <a:defRPr sz="1800"/>
            </a:lvl1pPr>
            <a:lvl2pPr>
              <a:defRPr sz="1800"/>
            </a:lvl2pPr>
            <a:lvl3pP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9"/>
          <p:cNvSpPr>
            <a:spLocks noGrp="1"/>
          </p:cNvSpPr>
          <p:nvPr>
            <p:ph type="body" sz="quarter" idx="14"/>
          </p:nvPr>
        </p:nvSpPr>
        <p:spPr>
          <a:xfrm>
            <a:off x="527052" y="1890716"/>
            <a:ext cx="8449733" cy="746125"/>
          </a:xfrm>
          <a:prstGeom prst="rect">
            <a:avLst/>
          </a:prstGeom>
        </p:spPr>
        <p:txBody>
          <a:bodyPr lIns="0"/>
          <a:lstStyle>
            <a:lvl1pPr>
              <a:buFontTx/>
              <a:buNone/>
              <a:defRPr b="1">
                <a:solidFill>
                  <a:schemeClr val="accent5"/>
                </a:solidFill>
              </a:defRPr>
            </a:lvl1pPr>
            <a:lvl2pPr>
              <a:buFontTx/>
              <a:buNone/>
              <a:defRPr b="1">
                <a:solidFill>
                  <a:schemeClr val="accent1"/>
                </a:solidFill>
              </a:defRPr>
            </a:lvl2pPr>
            <a:lvl3pPr>
              <a:buFontTx/>
              <a:buNone/>
              <a:defRPr b="1">
                <a:solidFill>
                  <a:schemeClr val="accent1"/>
                </a:solidFill>
              </a:defRPr>
            </a:lvl3pPr>
            <a:lvl4pPr>
              <a:buFontTx/>
              <a:buNone/>
              <a:defRPr b="1">
                <a:solidFill>
                  <a:schemeClr val="accent1"/>
                </a:solidFill>
              </a:defRPr>
            </a:lvl4pPr>
            <a:lvl5pPr>
              <a:buFontTx/>
              <a:buNone/>
              <a:defRPr b="1">
                <a:solidFill>
                  <a:schemeClr val="accent1"/>
                </a:solidFill>
              </a:defRPr>
            </a:lvl5pPr>
          </a:lstStyle>
          <a:p>
            <a:pPr lvl="0"/>
            <a:r>
              <a:rPr lang="de-DE"/>
              <a:t>Textmasterformat bearbeiten</a:t>
            </a:r>
          </a:p>
        </p:txBody>
      </p:sp>
      <p:sp>
        <p:nvSpPr>
          <p:cNvPr id="9" name="Inhaltsplatzhalter 2"/>
          <p:cNvSpPr>
            <a:spLocks noGrp="1"/>
          </p:cNvSpPr>
          <p:nvPr>
            <p:ph idx="17"/>
          </p:nvPr>
        </p:nvSpPr>
        <p:spPr>
          <a:xfrm>
            <a:off x="527383" y="2708920"/>
            <a:ext cx="5376333" cy="3384550"/>
          </a:xfrm>
          <a:prstGeom prst="rect">
            <a:avLst/>
          </a:prstGeom>
        </p:spPr>
        <p:txBody>
          <a:bodyPr lIns="0"/>
          <a:lstStyle>
            <a:lvl1pPr>
              <a:defRPr sz="1800"/>
            </a:lvl1pPr>
            <a:lvl2pPr>
              <a:defRPr sz="1800"/>
            </a:lvl2pPr>
            <a:lvl3pP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lvl1pPr>
          </a:lstStyle>
          <a:p>
            <a:pPr lvl="0"/>
            <a:r>
              <a:rPr lang="de-DE"/>
              <a:t>Quelle</a:t>
            </a:r>
          </a:p>
        </p:txBody>
      </p:sp>
    </p:spTree>
    <p:extLst>
      <p:ext uri="{BB962C8B-B14F-4D97-AF65-F5344CB8AC3E}">
        <p14:creationId xmlns:p14="http://schemas.microsoft.com/office/powerpoint/2010/main" val="3593541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WmS_Blau_Text_Bild">
    <p:spTree>
      <p:nvGrpSpPr>
        <p:cNvPr id="1" name=""/>
        <p:cNvGrpSpPr/>
        <p:nvPr/>
      </p:nvGrpSpPr>
      <p:grpSpPr>
        <a:xfrm>
          <a:off x="0" y="0"/>
          <a:ext cx="0" cy="0"/>
          <a:chOff x="0" y="0"/>
          <a:chExt cx="0" cy="0"/>
        </a:xfrm>
      </p:grpSpPr>
      <p:sp>
        <p:nvSpPr>
          <p:cNvPr id="10"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tx1"/>
                </a:solidFill>
              </a:defRPr>
            </a:lvl1pPr>
          </a:lstStyle>
          <a:p>
            <a:fld id="{A295CAF5-49C9-46FF-BDB7-E3E6528E2F55}" type="slidenum">
              <a:rPr lang="de-DE" smtClean="0"/>
              <a:pPr/>
              <a:t>‹Nr.›</a:t>
            </a:fld>
            <a:endParaRPr lang="de-DE"/>
          </a:p>
        </p:txBody>
      </p:sp>
      <p:sp>
        <p:nvSpPr>
          <p:cNvPr id="14" name="Textplatzhalter 19"/>
          <p:cNvSpPr>
            <a:spLocks noGrp="1"/>
          </p:cNvSpPr>
          <p:nvPr>
            <p:ph type="body" sz="quarter" idx="14"/>
          </p:nvPr>
        </p:nvSpPr>
        <p:spPr>
          <a:xfrm>
            <a:off x="527052" y="1890716"/>
            <a:ext cx="8449733" cy="746125"/>
          </a:xfrm>
          <a:prstGeom prst="rect">
            <a:avLst/>
          </a:prstGeom>
        </p:spPr>
        <p:txBody>
          <a:bodyPr lIns="0"/>
          <a:lstStyle>
            <a:lvl1pPr>
              <a:buFontTx/>
              <a:buNone/>
              <a:defRPr b="1">
                <a:solidFill>
                  <a:srgbClr val="48CC5A"/>
                </a:solidFill>
              </a:defRPr>
            </a:lvl1pPr>
            <a:lvl2pPr>
              <a:buFontTx/>
              <a:buNone/>
              <a:defRPr b="1">
                <a:solidFill>
                  <a:schemeClr val="accent1"/>
                </a:solidFill>
              </a:defRPr>
            </a:lvl2pPr>
            <a:lvl3pPr>
              <a:buFontTx/>
              <a:buNone/>
              <a:defRPr b="1">
                <a:solidFill>
                  <a:schemeClr val="accent1"/>
                </a:solidFill>
              </a:defRPr>
            </a:lvl3pPr>
            <a:lvl4pPr>
              <a:buFontTx/>
              <a:buNone/>
              <a:defRPr b="1">
                <a:solidFill>
                  <a:schemeClr val="accent1"/>
                </a:solidFill>
              </a:defRPr>
            </a:lvl4pPr>
            <a:lvl5pPr>
              <a:buFontTx/>
              <a:buNone/>
              <a:defRPr b="1">
                <a:solidFill>
                  <a:schemeClr val="accent1"/>
                </a:solidFill>
              </a:defRPr>
            </a:lvl5pPr>
          </a:lstStyle>
          <a:p>
            <a:pPr lvl="0"/>
            <a:r>
              <a:rPr lang="de-DE"/>
              <a:t>Textmasterformat bearbeiten</a:t>
            </a:r>
          </a:p>
        </p:txBody>
      </p:sp>
      <p:sp>
        <p:nvSpPr>
          <p:cNvPr id="15" name="Bildplatzhalter 21"/>
          <p:cNvSpPr>
            <a:spLocks noGrp="1"/>
          </p:cNvSpPr>
          <p:nvPr>
            <p:ph type="pic" sz="quarter" idx="15"/>
          </p:nvPr>
        </p:nvSpPr>
        <p:spPr>
          <a:xfrm>
            <a:off x="527384" y="2708275"/>
            <a:ext cx="11137569" cy="3384550"/>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
        <p:nvSpPr>
          <p:cNvPr id="8" name="Titel 1"/>
          <p:cNvSpPr>
            <a:spLocks noGrp="1"/>
          </p:cNvSpPr>
          <p:nvPr>
            <p:ph type="ctrTitle"/>
          </p:nvPr>
        </p:nvSpPr>
        <p:spPr>
          <a:xfrm>
            <a:off x="527052" y="908723"/>
            <a:ext cx="8449269" cy="1054001"/>
          </a:xfrm>
          <a:prstGeom prst="rect">
            <a:avLst/>
          </a:prstGeom>
        </p:spPr>
        <p:txBody>
          <a:bodyPr lIns="0" anchor="t"/>
          <a:lstStyle>
            <a:lvl1pPr>
              <a:lnSpc>
                <a:spcPts val="3200"/>
              </a:lnSpc>
              <a:defRPr sz="3200">
                <a:solidFill>
                  <a:schemeClr val="accent1"/>
                </a:solidFill>
              </a:defRPr>
            </a:lvl1pPr>
          </a:lstStyle>
          <a:p>
            <a:r>
              <a:rPr lang="de-DE"/>
              <a:t>Titelmasterformat durch Klicken bearbeiten</a:t>
            </a:r>
          </a:p>
        </p:txBody>
      </p:sp>
      <p:sp>
        <p:nvSpPr>
          <p:cNvPr id="11"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lvl1pPr>
          </a:lstStyle>
          <a:p>
            <a:pPr lvl="0"/>
            <a:r>
              <a:rPr lang="de-DE"/>
              <a:t>Quelle</a:t>
            </a:r>
          </a:p>
        </p:txBody>
      </p:sp>
    </p:spTree>
    <p:extLst>
      <p:ext uri="{BB962C8B-B14F-4D97-AF65-F5344CB8AC3E}">
        <p14:creationId xmlns:p14="http://schemas.microsoft.com/office/powerpoint/2010/main" val="1982520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WmS_Blau_Kapitel">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27051" y="2492899"/>
            <a:ext cx="11137900" cy="3599929"/>
          </a:xfrm>
          <a:prstGeom prst="rect">
            <a:avLst/>
          </a:prstGeom>
        </p:spPr>
        <p:txBody>
          <a:bodyPr lIns="0"/>
          <a:lstStyle>
            <a:lvl1pPr>
              <a:buNone/>
              <a:defRPr sz="4800" b="1">
                <a:solidFill>
                  <a:schemeClr val="bg2"/>
                </a:solidFill>
              </a:defRPr>
            </a:lvl1pPr>
            <a:lvl2pPr>
              <a:defRPr sz="4800"/>
            </a:lvl2pPr>
            <a:lvl3pPr>
              <a:defRPr sz="4800"/>
            </a:lvl3pPr>
            <a:lvl4pPr>
              <a:defRPr sz="4800"/>
            </a:lvl4pPr>
            <a:lvl5pPr>
              <a:defRPr sz="4800"/>
            </a:lvl5pPr>
          </a:lstStyle>
          <a:p>
            <a:pPr lvl="0"/>
            <a:r>
              <a:rPr lang="de-DE"/>
              <a:t>Titel hinzufügen</a:t>
            </a:r>
          </a:p>
        </p:txBody>
      </p:sp>
    </p:spTree>
    <p:extLst>
      <p:ext uri="{BB962C8B-B14F-4D97-AF65-F5344CB8AC3E}">
        <p14:creationId xmlns:p14="http://schemas.microsoft.com/office/powerpoint/2010/main" val="2371412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WmS_Blau_Text_Bild">
    <p:spTree>
      <p:nvGrpSpPr>
        <p:cNvPr id="1" name=""/>
        <p:cNvGrpSpPr/>
        <p:nvPr/>
      </p:nvGrpSpPr>
      <p:grpSpPr>
        <a:xfrm>
          <a:off x="0" y="0"/>
          <a:ext cx="0" cy="0"/>
          <a:chOff x="0" y="0"/>
          <a:chExt cx="0" cy="0"/>
        </a:xfrm>
      </p:grpSpPr>
      <p:sp>
        <p:nvSpPr>
          <p:cNvPr id="10"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tx1"/>
                </a:solidFill>
              </a:defRPr>
            </a:lvl1pPr>
          </a:lstStyle>
          <a:p>
            <a:fld id="{A295CAF5-49C9-46FF-BDB7-E3E6528E2F55}" type="slidenum">
              <a:rPr lang="de-DE" smtClean="0"/>
              <a:pPr/>
              <a:t>‹Nr.›</a:t>
            </a:fld>
            <a:endParaRPr lang="de-DE"/>
          </a:p>
        </p:txBody>
      </p:sp>
      <p:sp>
        <p:nvSpPr>
          <p:cNvPr id="11" name="Inhaltsplatzhalter 2"/>
          <p:cNvSpPr>
            <a:spLocks noGrp="1"/>
          </p:cNvSpPr>
          <p:nvPr>
            <p:ph idx="1"/>
          </p:nvPr>
        </p:nvSpPr>
        <p:spPr>
          <a:xfrm>
            <a:off x="527051" y="2708275"/>
            <a:ext cx="11137568" cy="3384550"/>
          </a:xfrm>
          <a:prstGeom prst="rect">
            <a:avLst/>
          </a:prstGeom>
          <a:noFill/>
        </p:spPr>
        <p:txBody>
          <a:bodyPr lIns="0" rIns="90000"/>
          <a:lstStyle>
            <a:lvl1pPr>
              <a:defRPr sz="1800"/>
            </a:lvl1pPr>
            <a:lvl2pPr>
              <a:defRPr sz="1800"/>
            </a:lvl2pPr>
            <a:lvl3pP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19"/>
          <p:cNvSpPr>
            <a:spLocks noGrp="1"/>
          </p:cNvSpPr>
          <p:nvPr>
            <p:ph type="body" sz="quarter" idx="14"/>
          </p:nvPr>
        </p:nvSpPr>
        <p:spPr>
          <a:xfrm>
            <a:off x="527052" y="1890716"/>
            <a:ext cx="8449733" cy="746125"/>
          </a:xfrm>
          <a:prstGeom prst="rect">
            <a:avLst/>
          </a:prstGeom>
        </p:spPr>
        <p:txBody>
          <a:bodyPr lIns="0"/>
          <a:lstStyle>
            <a:lvl1pPr>
              <a:buFontTx/>
              <a:buNone/>
              <a:defRPr b="1">
                <a:solidFill>
                  <a:srgbClr val="48CC5A"/>
                </a:solidFill>
              </a:defRPr>
            </a:lvl1pPr>
            <a:lvl2pPr>
              <a:buFontTx/>
              <a:buNone/>
              <a:defRPr b="1">
                <a:solidFill>
                  <a:schemeClr val="accent1"/>
                </a:solidFill>
              </a:defRPr>
            </a:lvl2pPr>
            <a:lvl3pPr>
              <a:buFontTx/>
              <a:buNone/>
              <a:defRPr b="1">
                <a:solidFill>
                  <a:schemeClr val="accent1"/>
                </a:solidFill>
              </a:defRPr>
            </a:lvl3pPr>
            <a:lvl4pPr>
              <a:buFontTx/>
              <a:buNone/>
              <a:defRPr b="1">
                <a:solidFill>
                  <a:schemeClr val="accent1"/>
                </a:solidFill>
              </a:defRPr>
            </a:lvl4pPr>
            <a:lvl5pPr>
              <a:buFontTx/>
              <a:buNone/>
              <a:defRPr b="1">
                <a:solidFill>
                  <a:schemeClr val="accent1"/>
                </a:solidFill>
              </a:defRPr>
            </a:lvl5pPr>
          </a:lstStyle>
          <a:p>
            <a:pPr lvl="0"/>
            <a:r>
              <a:rPr lang="de-DE"/>
              <a:t>Textmasterformat bearbeiten</a:t>
            </a:r>
          </a:p>
        </p:txBody>
      </p:sp>
      <p:sp>
        <p:nvSpPr>
          <p:cNvPr id="8" name="Titel 1"/>
          <p:cNvSpPr>
            <a:spLocks noGrp="1"/>
          </p:cNvSpPr>
          <p:nvPr>
            <p:ph type="ctrTitle"/>
          </p:nvPr>
        </p:nvSpPr>
        <p:spPr>
          <a:xfrm>
            <a:off x="527052" y="908723"/>
            <a:ext cx="8449269" cy="1054001"/>
          </a:xfrm>
          <a:prstGeom prst="rect">
            <a:avLst/>
          </a:prstGeom>
        </p:spPr>
        <p:txBody>
          <a:bodyPr lIns="0" anchor="t"/>
          <a:lstStyle>
            <a:lvl1pPr>
              <a:lnSpc>
                <a:spcPts val="3200"/>
              </a:lnSpc>
              <a:defRPr sz="3200">
                <a:solidFill>
                  <a:schemeClr val="accent1"/>
                </a:solidFill>
              </a:defRPr>
            </a:lvl1pPr>
          </a:lstStyle>
          <a:p>
            <a:r>
              <a:rPr lang="de-DE"/>
              <a:t>Titelmasterformat durch Klicken bearbeiten</a:t>
            </a:r>
          </a:p>
        </p:txBody>
      </p:sp>
      <p:sp>
        <p:nvSpPr>
          <p:cNvPr id="12"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lvl1pPr>
          </a:lstStyle>
          <a:p>
            <a:pPr lvl="0"/>
            <a:r>
              <a:rPr lang="de-DE"/>
              <a:t>Quelle</a:t>
            </a:r>
          </a:p>
        </p:txBody>
      </p:sp>
    </p:spTree>
    <p:extLst>
      <p:ext uri="{BB962C8B-B14F-4D97-AF65-F5344CB8AC3E}">
        <p14:creationId xmlns:p14="http://schemas.microsoft.com/office/powerpoint/2010/main" val="2919701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WmS_Blau_Titelfolie_1">
    <p:bg>
      <p:bgPr>
        <a:solidFill>
          <a:schemeClr val="tx1"/>
        </a:solidFill>
        <a:effectLst/>
      </p:bgPr>
    </p:bg>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grpSp>
        <p:nvGrpSpPr>
          <p:cNvPr id="8" name="Gruppieren 7">
            <a:extLst>
              <a:ext uri="{FF2B5EF4-FFF2-40B4-BE49-F238E27FC236}">
                <a16:creationId xmlns:a16="http://schemas.microsoft.com/office/drawing/2014/main" id="{CB1A7F96-7103-4442-900C-0F0FFE5EB10E}"/>
              </a:ext>
            </a:extLst>
          </p:cNvPr>
          <p:cNvGrpSpPr/>
          <p:nvPr userDrawn="1"/>
        </p:nvGrpSpPr>
        <p:grpSpPr>
          <a:xfrm>
            <a:off x="4114045" y="1196579"/>
            <a:ext cx="3963910" cy="4464843"/>
            <a:chOff x="2123728" y="1268413"/>
            <a:chExt cx="4769888" cy="5372675"/>
          </a:xfrm>
        </p:grpSpPr>
        <p:sp>
          <p:nvSpPr>
            <p:cNvPr id="11" name="Gleichschenkliges Dreieck 10">
              <a:extLst>
                <a:ext uri="{FF2B5EF4-FFF2-40B4-BE49-F238E27FC236}">
                  <a16:creationId xmlns:a16="http://schemas.microsoft.com/office/drawing/2014/main" id="{B94F515E-5341-4A4B-80B0-60B5DFFBB794}"/>
                </a:ext>
              </a:extLst>
            </p:cNvPr>
            <p:cNvSpPr/>
            <p:nvPr userDrawn="1"/>
          </p:nvSpPr>
          <p:spPr>
            <a:xfrm rot="8270932">
              <a:off x="4497969" y="3792481"/>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2" name="Ellipse 11">
              <a:extLst>
                <a:ext uri="{FF2B5EF4-FFF2-40B4-BE49-F238E27FC236}">
                  <a16:creationId xmlns:a16="http://schemas.microsoft.com/office/drawing/2014/main" id="{2F7D5C03-2F7A-414A-BF43-AD8FF3C58B7A}"/>
                </a:ext>
              </a:extLst>
            </p:cNvPr>
            <p:cNvSpPr/>
            <p:nvPr userDrawn="1"/>
          </p:nvSpPr>
          <p:spPr>
            <a:xfrm>
              <a:off x="2123728" y="1268413"/>
              <a:ext cx="4356819" cy="4356819"/>
            </a:xfrm>
            <a:prstGeom prst="ellipse">
              <a:avLst/>
            </a:prstGeom>
            <a:solidFill>
              <a:srgbClr val="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48CC5A"/>
                </a:solidFill>
                <a:effectLst/>
                <a:uLnTx/>
                <a:uFillTx/>
              </a:endParaRPr>
            </a:p>
          </p:txBody>
        </p:sp>
      </p:grpSp>
      <p:sp>
        <p:nvSpPr>
          <p:cNvPr id="13" name="Textplatzhalter 16">
            <a:extLst>
              <a:ext uri="{FF2B5EF4-FFF2-40B4-BE49-F238E27FC236}">
                <a16:creationId xmlns:a16="http://schemas.microsoft.com/office/drawing/2014/main" id="{991CF1E0-D7A9-42E9-BF2C-D22DABE342E3}"/>
              </a:ext>
            </a:extLst>
          </p:cNvPr>
          <p:cNvSpPr>
            <a:spLocks noGrp="1"/>
          </p:cNvSpPr>
          <p:nvPr>
            <p:ph type="body" sz="quarter" idx="13" hasCustomPrompt="1"/>
          </p:nvPr>
        </p:nvSpPr>
        <p:spPr>
          <a:xfrm>
            <a:off x="4223792" y="2636838"/>
            <a:ext cx="4610100" cy="1584325"/>
          </a:xfrm>
          <a:prstGeom prst="rect">
            <a:avLst/>
          </a:prstGeom>
        </p:spPr>
        <p:txBody>
          <a:bodyPr/>
          <a:lstStyle>
            <a:lvl1pPr>
              <a:buNone/>
              <a:defRPr sz="3600" b="1">
                <a:solidFill>
                  <a:schemeClr val="accent5"/>
                </a:solidFill>
              </a:defRPr>
            </a:lvl1pPr>
          </a:lstStyle>
          <a:p>
            <a:pPr lvl="0"/>
            <a:r>
              <a:rPr lang="de-DE"/>
              <a:t>Dankeschön.</a:t>
            </a:r>
          </a:p>
        </p:txBody>
      </p:sp>
      <p:pic>
        <p:nvPicPr>
          <p:cNvPr id="14" name="Picture 2" descr="P:\000179_queo_GmbH_(interne_Projekte)\Social Web macht Schule\Entwicklung Markenidentität und Logo\work\140725_SWmS_Logo_farbig_negativ_RGB.png">
            <a:extLst>
              <a:ext uri="{FF2B5EF4-FFF2-40B4-BE49-F238E27FC236}">
                <a16:creationId xmlns:a16="http://schemas.microsoft.com/office/drawing/2014/main" id="{52000042-EC92-4395-8B90-107ABBA65CB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pic>
        <p:nvPicPr>
          <p:cNvPr id="2" name="Grafik 1" descr="Ein Bild, das Text, Schrift, Grafiken, Grafikdesign enthält.&#10;&#10;KI-generierte Inhalte können fehlerhaft sein.">
            <a:extLst>
              <a:ext uri="{FF2B5EF4-FFF2-40B4-BE49-F238E27FC236}">
                <a16:creationId xmlns:a16="http://schemas.microsoft.com/office/drawing/2014/main" id="{401E9535-9DE2-40C4-969B-6C0B1A7BD1A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4113124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SWmS_Blau_Titelfolie_1">
    <p:bg>
      <p:bgPr>
        <a:solidFill>
          <a:schemeClr val="tx1"/>
        </a:solidFill>
        <a:effectLst/>
      </p:bgPr>
    </p:bg>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grpSp>
        <p:nvGrpSpPr>
          <p:cNvPr id="8" name="Gruppieren 7">
            <a:extLst>
              <a:ext uri="{FF2B5EF4-FFF2-40B4-BE49-F238E27FC236}">
                <a16:creationId xmlns:a16="http://schemas.microsoft.com/office/drawing/2014/main" id="{0D3B3544-9BE9-4309-B7B6-FEDA6AA498A6}"/>
              </a:ext>
            </a:extLst>
          </p:cNvPr>
          <p:cNvGrpSpPr/>
          <p:nvPr userDrawn="1"/>
        </p:nvGrpSpPr>
        <p:grpSpPr>
          <a:xfrm>
            <a:off x="4114045" y="1196579"/>
            <a:ext cx="3963910" cy="4464843"/>
            <a:chOff x="2123728" y="1268413"/>
            <a:chExt cx="4769888" cy="5372675"/>
          </a:xfrm>
        </p:grpSpPr>
        <p:sp>
          <p:nvSpPr>
            <p:cNvPr id="11" name="Gleichschenkliges Dreieck 10">
              <a:extLst>
                <a:ext uri="{FF2B5EF4-FFF2-40B4-BE49-F238E27FC236}">
                  <a16:creationId xmlns:a16="http://schemas.microsoft.com/office/drawing/2014/main" id="{076E31B2-0A11-4006-BD98-749CFB58BC97}"/>
                </a:ext>
              </a:extLst>
            </p:cNvPr>
            <p:cNvSpPr/>
            <p:nvPr userDrawn="1"/>
          </p:nvSpPr>
          <p:spPr>
            <a:xfrm rot="8270932">
              <a:off x="4497969" y="3792481"/>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2" name="Ellipse 11">
              <a:extLst>
                <a:ext uri="{FF2B5EF4-FFF2-40B4-BE49-F238E27FC236}">
                  <a16:creationId xmlns:a16="http://schemas.microsoft.com/office/drawing/2014/main" id="{D67944BE-7CC2-45C5-B617-5F375ED514C7}"/>
                </a:ext>
              </a:extLst>
            </p:cNvPr>
            <p:cNvSpPr/>
            <p:nvPr userDrawn="1"/>
          </p:nvSpPr>
          <p:spPr>
            <a:xfrm>
              <a:off x="2123728" y="1268413"/>
              <a:ext cx="4356819" cy="4356819"/>
            </a:xfrm>
            <a:prstGeom prst="ellipse">
              <a:avLst/>
            </a:prstGeom>
            <a:solidFill>
              <a:srgbClr val="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48CC5A"/>
                </a:solidFill>
                <a:effectLst/>
                <a:uLnTx/>
                <a:uFillTx/>
              </a:endParaRPr>
            </a:p>
          </p:txBody>
        </p:sp>
      </p:grpSp>
      <p:sp>
        <p:nvSpPr>
          <p:cNvPr id="13" name="Textplatzhalter 16">
            <a:extLst>
              <a:ext uri="{FF2B5EF4-FFF2-40B4-BE49-F238E27FC236}">
                <a16:creationId xmlns:a16="http://schemas.microsoft.com/office/drawing/2014/main" id="{F715261D-1451-4772-AC67-CB24AF1B0414}"/>
              </a:ext>
            </a:extLst>
          </p:cNvPr>
          <p:cNvSpPr>
            <a:spLocks noGrp="1"/>
          </p:cNvSpPr>
          <p:nvPr>
            <p:ph type="body" sz="quarter" idx="13" hasCustomPrompt="1"/>
          </p:nvPr>
        </p:nvSpPr>
        <p:spPr>
          <a:xfrm>
            <a:off x="4223792" y="2636838"/>
            <a:ext cx="4610100" cy="1584325"/>
          </a:xfrm>
          <a:prstGeom prst="rect">
            <a:avLst/>
          </a:prstGeom>
        </p:spPr>
        <p:txBody>
          <a:bodyPr/>
          <a:lstStyle>
            <a:lvl1pPr>
              <a:buNone/>
              <a:defRPr sz="3600" b="1">
                <a:solidFill>
                  <a:schemeClr val="accent1"/>
                </a:solidFill>
              </a:defRPr>
            </a:lvl1pPr>
          </a:lstStyle>
          <a:p>
            <a:pPr lvl="0"/>
            <a:r>
              <a:rPr lang="de-DE"/>
              <a:t>Dankeschön.</a:t>
            </a:r>
          </a:p>
        </p:txBody>
      </p:sp>
      <p:pic>
        <p:nvPicPr>
          <p:cNvPr id="14" name="Picture 2" descr="P:\000179_queo_GmbH_(interne_Projekte)\Social Web macht Schule\Entwicklung Markenidentität und Logo\work\140725_SWmS_Logo_farbig_negativ_RGB.png">
            <a:extLst>
              <a:ext uri="{FF2B5EF4-FFF2-40B4-BE49-F238E27FC236}">
                <a16:creationId xmlns:a16="http://schemas.microsoft.com/office/drawing/2014/main" id="{2D1FD32D-0449-4E27-9338-3C1D2A41F01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9" name="Freeform 36">
            <a:extLst>
              <a:ext uri="{FF2B5EF4-FFF2-40B4-BE49-F238E27FC236}">
                <a16:creationId xmlns:a16="http://schemas.microsoft.com/office/drawing/2014/main" id="{081BDA0B-393F-4634-9009-D52D86356944}"/>
              </a:ext>
            </a:extLst>
          </p:cNvPr>
          <p:cNvSpPr>
            <a:spLocks noEditPoints="1"/>
          </p:cNvSpPr>
          <p:nvPr userDrawn="1"/>
        </p:nvSpPr>
        <p:spPr bwMode="gray">
          <a:xfrm>
            <a:off x="550800" y="3862800"/>
            <a:ext cx="488495" cy="487458"/>
          </a:xfrm>
          <a:custGeom>
            <a:avLst/>
            <a:gdLst>
              <a:gd name="T0" fmla="*/ 49 w 199"/>
              <a:gd name="T1" fmla="*/ 100 h 199"/>
              <a:gd name="T2" fmla="*/ 99 w 199"/>
              <a:gd name="T3" fmla="*/ 49 h 199"/>
              <a:gd name="T4" fmla="*/ 150 w 199"/>
              <a:gd name="T5" fmla="*/ 100 h 199"/>
              <a:gd name="T6" fmla="*/ 99 w 199"/>
              <a:gd name="T7" fmla="*/ 150 h 199"/>
              <a:gd name="T8" fmla="*/ 49 w 199"/>
              <a:gd name="T9" fmla="*/ 100 h 199"/>
              <a:gd name="T10" fmla="*/ 152 w 199"/>
              <a:gd name="T11" fmla="*/ 0 h 199"/>
              <a:gd name="T12" fmla="*/ 47 w 199"/>
              <a:gd name="T13" fmla="*/ 0 h 199"/>
              <a:gd name="T14" fmla="*/ 0 w 199"/>
              <a:gd name="T15" fmla="*/ 47 h 199"/>
              <a:gd name="T16" fmla="*/ 0 w 199"/>
              <a:gd name="T17" fmla="*/ 152 h 199"/>
              <a:gd name="T18" fmla="*/ 47 w 199"/>
              <a:gd name="T19" fmla="*/ 199 h 199"/>
              <a:gd name="T20" fmla="*/ 152 w 199"/>
              <a:gd name="T21" fmla="*/ 199 h 199"/>
              <a:gd name="T22" fmla="*/ 199 w 199"/>
              <a:gd name="T23" fmla="*/ 152 h 199"/>
              <a:gd name="T24" fmla="*/ 199 w 199"/>
              <a:gd name="T25" fmla="*/ 47 h 199"/>
              <a:gd name="T26" fmla="*/ 152 w 199"/>
              <a:gd name="T27" fmla="*/ 0 h 199"/>
              <a:gd name="T28" fmla="*/ 47 w 199"/>
              <a:gd name="T29" fmla="*/ 12 h 199"/>
              <a:gd name="T30" fmla="*/ 152 w 199"/>
              <a:gd name="T31" fmla="*/ 12 h 199"/>
              <a:gd name="T32" fmla="*/ 187 w 199"/>
              <a:gd name="T33" fmla="*/ 47 h 199"/>
              <a:gd name="T34" fmla="*/ 187 w 199"/>
              <a:gd name="T35" fmla="*/ 152 h 199"/>
              <a:gd name="T36" fmla="*/ 152 w 199"/>
              <a:gd name="T37" fmla="*/ 187 h 199"/>
              <a:gd name="T38" fmla="*/ 47 w 199"/>
              <a:gd name="T39" fmla="*/ 187 h 199"/>
              <a:gd name="T40" fmla="*/ 12 w 199"/>
              <a:gd name="T41" fmla="*/ 152 h 199"/>
              <a:gd name="T42" fmla="*/ 12 w 199"/>
              <a:gd name="T43" fmla="*/ 47 h 199"/>
              <a:gd name="T44" fmla="*/ 47 w 199"/>
              <a:gd name="T45" fmla="*/ 12 h 199"/>
              <a:gd name="T46" fmla="*/ 162 w 199"/>
              <a:gd name="T47" fmla="*/ 27 h 199"/>
              <a:gd name="T48" fmla="*/ 152 w 199"/>
              <a:gd name="T49" fmla="*/ 37 h 199"/>
              <a:gd name="T50" fmla="*/ 162 w 199"/>
              <a:gd name="T51" fmla="*/ 48 h 199"/>
              <a:gd name="T52" fmla="*/ 173 w 199"/>
              <a:gd name="T53" fmla="*/ 37 h 199"/>
              <a:gd name="T54" fmla="*/ 162 w 199"/>
              <a:gd name="T55" fmla="*/ 27 h 199"/>
              <a:gd name="T56" fmla="*/ 163 w 199"/>
              <a:gd name="T57" fmla="*/ 100 h 199"/>
              <a:gd name="T58" fmla="*/ 99 w 199"/>
              <a:gd name="T59" fmla="*/ 36 h 199"/>
              <a:gd name="T60" fmla="*/ 35 w 199"/>
              <a:gd name="T61" fmla="*/ 100 h 199"/>
              <a:gd name="T62" fmla="*/ 99 w 199"/>
              <a:gd name="T63" fmla="*/ 164 h 199"/>
              <a:gd name="T64" fmla="*/ 163 w 199"/>
              <a:gd name="T6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199">
                <a:moveTo>
                  <a:pt x="49" y="100"/>
                </a:moveTo>
                <a:cubicBezTo>
                  <a:pt x="49" y="72"/>
                  <a:pt x="71" y="49"/>
                  <a:pt x="99" y="49"/>
                </a:cubicBezTo>
                <a:cubicBezTo>
                  <a:pt x="127" y="49"/>
                  <a:pt x="150" y="72"/>
                  <a:pt x="150" y="100"/>
                </a:cubicBezTo>
                <a:cubicBezTo>
                  <a:pt x="150" y="128"/>
                  <a:pt x="127" y="150"/>
                  <a:pt x="99" y="150"/>
                </a:cubicBezTo>
                <a:cubicBezTo>
                  <a:pt x="71" y="150"/>
                  <a:pt x="49" y="128"/>
                  <a:pt x="49" y="100"/>
                </a:cubicBezTo>
                <a:close/>
                <a:moveTo>
                  <a:pt x="152" y="0"/>
                </a:moveTo>
                <a:cubicBezTo>
                  <a:pt x="47" y="0"/>
                  <a:pt x="47" y="0"/>
                  <a:pt x="47" y="0"/>
                </a:cubicBezTo>
                <a:cubicBezTo>
                  <a:pt x="21" y="0"/>
                  <a:pt x="0" y="21"/>
                  <a:pt x="0" y="47"/>
                </a:cubicBezTo>
                <a:cubicBezTo>
                  <a:pt x="0" y="152"/>
                  <a:pt x="0" y="152"/>
                  <a:pt x="0" y="152"/>
                </a:cubicBezTo>
                <a:cubicBezTo>
                  <a:pt x="0" y="178"/>
                  <a:pt x="21" y="199"/>
                  <a:pt x="47" y="199"/>
                </a:cubicBezTo>
                <a:cubicBezTo>
                  <a:pt x="152" y="199"/>
                  <a:pt x="152" y="199"/>
                  <a:pt x="152" y="199"/>
                </a:cubicBezTo>
                <a:cubicBezTo>
                  <a:pt x="178" y="199"/>
                  <a:pt x="199" y="178"/>
                  <a:pt x="199" y="152"/>
                </a:cubicBezTo>
                <a:cubicBezTo>
                  <a:pt x="199" y="47"/>
                  <a:pt x="199" y="47"/>
                  <a:pt x="199" y="47"/>
                </a:cubicBezTo>
                <a:cubicBezTo>
                  <a:pt x="199" y="21"/>
                  <a:pt x="178" y="0"/>
                  <a:pt x="152" y="0"/>
                </a:cubicBezTo>
                <a:close/>
                <a:moveTo>
                  <a:pt x="47" y="12"/>
                </a:moveTo>
                <a:cubicBezTo>
                  <a:pt x="152" y="12"/>
                  <a:pt x="152" y="12"/>
                  <a:pt x="152" y="12"/>
                </a:cubicBezTo>
                <a:cubicBezTo>
                  <a:pt x="171" y="12"/>
                  <a:pt x="187" y="28"/>
                  <a:pt x="187" y="47"/>
                </a:cubicBezTo>
                <a:cubicBezTo>
                  <a:pt x="187" y="152"/>
                  <a:pt x="187" y="152"/>
                  <a:pt x="187" y="152"/>
                </a:cubicBezTo>
                <a:cubicBezTo>
                  <a:pt x="187" y="171"/>
                  <a:pt x="171" y="187"/>
                  <a:pt x="152" y="187"/>
                </a:cubicBezTo>
                <a:cubicBezTo>
                  <a:pt x="47" y="187"/>
                  <a:pt x="47" y="187"/>
                  <a:pt x="47" y="187"/>
                </a:cubicBezTo>
                <a:cubicBezTo>
                  <a:pt x="28" y="187"/>
                  <a:pt x="12" y="171"/>
                  <a:pt x="12" y="152"/>
                </a:cubicBezTo>
                <a:cubicBezTo>
                  <a:pt x="12" y="47"/>
                  <a:pt x="12" y="47"/>
                  <a:pt x="12" y="47"/>
                </a:cubicBezTo>
                <a:cubicBezTo>
                  <a:pt x="12" y="28"/>
                  <a:pt x="28" y="12"/>
                  <a:pt x="47" y="12"/>
                </a:cubicBezTo>
                <a:close/>
                <a:moveTo>
                  <a:pt x="162" y="27"/>
                </a:moveTo>
                <a:cubicBezTo>
                  <a:pt x="156" y="27"/>
                  <a:pt x="152" y="32"/>
                  <a:pt x="152" y="37"/>
                </a:cubicBezTo>
                <a:cubicBezTo>
                  <a:pt x="152" y="43"/>
                  <a:pt x="156" y="48"/>
                  <a:pt x="162" y="48"/>
                </a:cubicBezTo>
                <a:cubicBezTo>
                  <a:pt x="168" y="48"/>
                  <a:pt x="173" y="43"/>
                  <a:pt x="173" y="37"/>
                </a:cubicBezTo>
                <a:cubicBezTo>
                  <a:pt x="173" y="32"/>
                  <a:pt x="168" y="27"/>
                  <a:pt x="162" y="27"/>
                </a:cubicBezTo>
                <a:close/>
                <a:moveTo>
                  <a:pt x="163" y="100"/>
                </a:moveTo>
                <a:cubicBezTo>
                  <a:pt x="163" y="64"/>
                  <a:pt x="135" y="36"/>
                  <a:pt x="99" y="36"/>
                </a:cubicBezTo>
                <a:cubicBezTo>
                  <a:pt x="64" y="36"/>
                  <a:pt x="35" y="64"/>
                  <a:pt x="35" y="100"/>
                </a:cubicBezTo>
                <a:cubicBezTo>
                  <a:pt x="35" y="135"/>
                  <a:pt x="64" y="164"/>
                  <a:pt x="99" y="164"/>
                </a:cubicBezTo>
                <a:cubicBezTo>
                  <a:pt x="135" y="164"/>
                  <a:pt x="163" y="135"/>
                  <a:pt x="163" y="10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0" name="Rechteck 9">
            <a:extLst>
              <a:ext uri="{FF2B5EF4-FFF2-40B4-BE49-F238E27FC236}">
                <a16:creationId xmlns:a16="http://schemas.microsoft.com/office/drawing/2014/main" id="{61D9EBBC-0BB5-4773-B41F-16833B52EB20}"/>
              </a:ext>
            </a:extLst>
          </p:cNvPr>
          <p:cNvSpPr/>
          <p:nvPr userDrawn="1"/>
        </p:nvSpPr>
        <p:spPr>
          <a:xfrm>
            <a:off x="1199456" y="3771892"/>
            <a:ext cx="2088232" cy="66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a:solidFill>
                  <a:schemeClr val="bg2"/>
                </a:solidFill>
              </a:rPr>
              <a:t>mobbingmops</a:t>
            </a:r>
          </a:p>
        </p:txBody>
      </p:sp>
      <p:sp>
        <p:nvSpPr>
          <p:cNvPr id="15" name="Rechteck 14">
            <a:extLst>
              <a:ext uri="{FF2B5EF4-FFF2-40B4-BE49-F238E27FC236}">
                <a16:creationId xmlns:a16="http://schemas.microsoft.com/office/drawing/2014/main" id="{CC82CFD2-77C4-455D-80C2-C1FC900B9D2B}"/>
              </a:ext>
            </a:extLst>
          </p:cNvPr>
          <p:cNvSpPr/>
          <p:nvPr userDrawn="1"/>
        </p:nvSpPr>
        <p:spPr>
          <a:xfrm>
            <a:off x="1199456" y="2719122"/>
            <a:ext cx="2695538" cy="66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a:solidFill>
                  <a:schemeClr val="bg2"/>
                </a:solidFill>
              </a:rPr>
              <a:t>socialwebmachtschule</a:t>
            </a:r>
          </a:p>
        </p:txBody>
      </p:sp>
      <p:sp>
        <p:nvSpPr>
          <p:cNvPr id="16" name="Freeform 21">
            <a:extLst>
              <a:ext uri="{FF2B5EF4-FFF2-40B4-BE49-F238E27FC236}">
                <a16:creationId xmlns:a16="http://schemas.microsoft.com/office/drawing/2014/main" id="{E8979375-DA47-4842-9206-977C66794AEA}"/>
              </a:ext>
            </a:extLst>
          </p:cNvPr>
          <p:cNvSpPr>
            <a:spLocks/>
          </p:cNvSpPr>
          <p:nvPr userDrawn="1"/>
        </p:nvSpPr>
        <p:spPr bwMode="gray">
          <a:xfrm>
            <a:off x="550800" y="1577580"/>
            <a:ext cx="252582" cy="537865"/>
          </a:xfrm>
          <a:custGeom>
            <a:avLst/>
            <a:gdLst>
              <a:gd name="T0" fmla="*/ 63 w 95"/>
              <a:gd name="T1" fmla="*/ 60 h 202"/>
              <a:gd name="T2" fmla="*/ 63 w 95"/>
              <a:gd name="T3" fmla="*/ 44 h 202"/>
              <a:gd name="T4" fmla="*/ 72 w 95"/>
              <a:gd name="T5" fmla="*/ 34 h 202"/>
              <a:gd name="T6" fmla="*/ 94 w 95"/>
              <a:gd name="T7" fmla="*/ 34 h 202"/>
              <a:gd name="T8" fmla="*/ 94 w 95"/>
              <a:gd name="T9" fmla="*/ 0 h 202"/>
              <a:gd name="T10" fmla="*/ 63 w 95"/>
              <a:gd name="T11" fmla="*/ 0 h 202"/>
              <a:gd name="T12" fmla="*/ 21 w 95"/>
              <a:gd name="T13" fmla="*/ 42 h 202"/>
              <a:gd name="T14" fmla="*/ 21 w 95"/>
              <a:gd name="T15" fmla="*/ 60 h 202"/>
              <a:gd name="T16" fmla="*/ 0 w 95"/>
              <a:gd name="T17" fmla="*/ 60 h 202"/>
              <a:gd name="T18" fmla="*/ 0 w 95"/>
              <a:gd name="T19" fmla="*/ 85 h 202"/>
              <a:gd name="T20" fmla="*/ 0 w 95"/>
              <a:gd name="T21" fmla="*/ 101 h 202"/>
              <a:gd name="T22" fmla="*/ 21 w 95"/>
              <a:gd name="T23" fmla="*/ 101 h 202"/>
              <a:gd name="T24" fmla="*/ 21 w 95"/>
              <a:gd name="T25" fmla="*/ 202 h 202"/>
              <a:gd name="T26" fmla="*/ 61 w 95"/>
              <a:gd name="T27" fmla="*/ 202 h 202"/>
              <a:gd name="T28" fmla="*/ 61 w 95"/>
              <a:gd name="T29" fmla="*/ 101 h 202"/>
              <a:gd name="T30" fmla="*/ 91 w 95"/>
              <a:gd name="T31" fmla="*/ 101 h 202"/>
              <a:gd name="T32" fmla="*/ 92 w 95"/>
              <a:gd name="T33" fmla="*/ 85 h 202"/>
              <a:gd name="T34" fmla="*/ 95 w 95"/>
              <a:gd name="T35" fmla="*/ 60 h 202"/>
              <a:gd name="T36" fmla="*/ 63 w 95"/>
              <a:gd name="T37" fmla="*/ 6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202">
                <a:moveTo>
                  <a:pt x="63" y="60"/>
                </a:moveTo>
                <a:cubicBezTo>
                  <a:pt x="63" y="44"/>
                  <a:pt x="63" y="44"/>
                  <a:pt x="63" y="44"/>
                </a:cubicBezTo>
                <a:cubicBezTo>
                  <a:pt x="63" y="36"/>
                  <a:pt x="68" y="34"/>
                  <a:pt x="72" y="34"/>
                </a:cubicBezTo>
                <a:cubicBezTo>
                  <a:pt x="75" y="34"/>
                  <a:pt x="94" y="34"/>
                  <a:pt x="94" y="34"/>
                </a:cubicBezTo>
                <a:cubicBezTo>
                  <a:pt x="94" y="0"/>
                  <a:pt x="94" y="0"/>
                  <a:pt x="94" y="0"/>
                </a:cubicBezTo>
                <a:cubicBezTo>
                  <a:pt x="63" y="0"/>
                  <a:pt x="63" y="0"/>
                  <a:pt x="63" y="0"/>
                </a:cubicBezTo>
                <a:cubicBezTo>
                  <a:pt x="28" y="0"/>
                  <a:pt x="21" y="25"/>
                  <a:pt x="21" y="42"/>
                </a:cubicBezTo>
                <a:cubicBezTo>
                  <a:pt x="21" y="60"/>
                  <a:pt x="21" y="60"/>
                  <a:pt x="21" y="60"/>
                </a:cubicBezTo>
                <a:cubicBezTo>
                  <a:pt x="0" y="60"/>
                  <a:pt x="0" y="60"/>
                  <a:pt x="0" y="60"/>
                </a:cubicBezTo>
                <a:cubicBezTo>
                  <a:pt x="0" y="85"/>
                  <a:pt x="0" y="85"/>
                  <a:pt x="0" y="85"/>
                </a:cubicBezTo>
                <a:cubicBezTo>
                  <a:pt x="0" y="101"/>
                  <a:pt x="0" y="101"/>
                  <a:pt x="0" y="101"/>
                </a:cubicBezTo>
                <a:cubicBezTo>
                  <a:pt x="21" y="101"/>
                  <a:pt x="21" y="101"/>
                  <a:pt x="21" y="101"/>
                </a:cubicBezTo>
                <a:cubicBezTo>
                  <a:pt x="21" y="147"/>
                  <a:pt x="21" y="202"/>
                  <a:pt x="21" y="202"/>
                </a:cubicBezTo>
                <a:cubicBezTo>
                  <a:pt x="61" y="202"/>
                  <a:pt x="61" y="202"/>
                  <a:pt x="61" y="202"/>
                </a:cubicBezTo>
                <a:cubicBezTo>
                  <a:pt x="61" y="202"/>
                  <a:pt x="61" y="146"/>
                  <a:pt x="61" y="101"/>
                </a:cubicBezTo>
                <a:cubicBezTo>
                  <a:pt x="91" y="101"/>
                  <a:pt x="91" y="101"/>
                  <a:pt x="91" y="101"/>
                </a:cubicBezTo>
                <a:cubicBezTo>
                  <a:pt x="92" y="85"/>
                  <a:pt x="92" y="85"/>
                  <a:pt x="92" y="85"/>
                </a:cubicBezTo>
                <a:cubicBezTo>
                  <a:pt x="95" y="60"/>
                  <a:pt x="95" y="60"/>
                  <a:pt x="95" y="60"/>
                </a:cubicBezTo>
                <a:lnTo>
                  <a:pt x="63" y="60"/>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7" name="Rechteck 16">
            <a:extLst>
              <a:ext uri="{FF2B5EF4-FFF2-40B4-BE49-F238E27FC236}">
                <a16:creationId xmlns:a16="http://schemas.microsoft.com/office/drawing/2014/main" id="{76892632-31F5-480A-ACAF-9746196FC2E5}"/>
              </a:ext>
            </a:extLst>
          </p:cNvPr>
          <p:cNvSpPr/>
          <p:nvPr userDrawn="1"/>
        </p:nvSpPr>
        <p:spPr>
          <a:xfrm>
            <a:off x="1199456" y="1513902"/>
            <a:ext cx="2088232" cy="66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a:solidFill>
                  <a:schemeClr val="bg2"/>
                </a:solidFill>
              </a:rPr>
              <a:t>Social Web macht Schule</a:t>
            </a:r>
          </a:p>
        </p:txBody>
      </p:sp>
      <p:sp>
        <p:nvSpPr>
          <p:cNvPr id="18" name="Freeform 36">
            <a:extLst>
              <a:ext uri="{FF2B5EF4-FFF2-40B4-BE49-F238E27FC236}">
                <a16:creationId xmlns:a16="http://schemas.microsoft.com/office/drawing/2014/main" id="{E2EFB36A-F875-41DA-AFFA-E3FB00BCCCAC}"/>
              </a:ext>
            </a:extLst>
          </p:cNvPr>
          <p:cNvSpPr>
            <a:spLocks noEditPoints="1"/>
          </p:cNvSpPr>
          <p:nvPr userDrawn="1"/>
        </p:nvSpPr>
        <p:spPr bwMode="gray">
          <a:xfrm>
            <a:off x="550800" y="2808002"/>
            <a:ext cx="488495" cy="487458"/>
          </a:xfrm>
          <a:custGeom>
            <a:avLst/>
            <a:gdLst>
              <a:gd name="T0" fmla="*/ 49 w 199"/>
              <a:gd name="T1" fmla="*/ 100 h 199"/>
              <a:gd name="T2" fmla="*/ 99 w 199"/>
              <a:gd name="T3" fmla="*/ 49 h 199"/>
              <a:gd name="T4" fmla="*/ 150 w 199"/>
              <a:gd name="T5" fmla="*/ 100 h 199"/>
              <a:gd name="T6" fmla="*/ 99 w 199"/>
              <a:gd name="T7" fmla="*/ 150 h 199"/>
              <a:gd name="T8" fmla="*/ 49 w 199"/>
              <a:gd name="T9" fmla="*/ 100 h 199"/>
              <a:gd name="T10" fmla="*/ 152 w 199"/>
              <a:gd name="T11" fmla="*/ 0 h 199"/>
              <a:gd name="T12" fmla="*/ 47 w 199"/>
              <a:gd name="T13" fmla="*/ 0 h 199"/>
              <a:gd name="T14" fmla="*/ 0 w 199"/>
              <a:gd name="T15" fmla="*/ 47 h 199"/>
              <a:gd name="T16" fmla="*/ 0 w 199"/>
              <a:gd name="T17" fmla="*/ 152 h 199"/>
              <a:gd name="T18" fmla="*/ 47 w 199"/>
              <a:gd name="T19" fmla="*/ 199 h 199"/>
              <a:gd name="T20" fmla="*/ 152 w 199"/>
              <a:gd name="T21" fmla="*/ 199 h 199"/>
              <a:gd name="T22" fmla="*/ 199 w 199"/>
              <a:gd name="T23" fmla="*/ 152 h 199"/>
              <a:gd name="T24" fmla="*/ 199 w 199"/>
              <a:gd name="T25" fmla="*/ 47 h 199"/>
              <a:gd name="T26" fmla="*/ 152 w 199"/>
              <a:gd name="T27" fmla="*/ 0 h 199"/>
              <a:gd name="T28" fmla="*/ 47 w 199"/>
              <a:gd name="T29" fmla="*/ 12 h 199"/>
              <a:gd name="T30" fmla="*/ 152 w 199"/>
              <a:gd name="T31" fmla="*/ 12 h 199"/>
              <a:gd name="T32" fmla="*/ 187 w 199"/>
              <a:gd name="T33" fmla="*/ 47 h 199"/>
              <a:gd name="T34" fmla="*/ 187 w 199"/>
              <a:gd name="T35" fmla="*/ 152 h 199"/>
              <a:gd name="T36" fmla="*/ 152 w 199"/>
              <a:gd name="T37" fmla="*/ 187 h 199"/>
              <a:gd name="T38" fmla="*/ 47 w 199"/>
              <a:gd name="T39" fmla="*/ 187 h 199"/>
              <a:gd name="T40" fmla="*/ 12 w 199"/>
              <a:gd name="T41" fmla="*/ 152 h 199"/>
              <a:gd name="T42" fmla="*/ 12 w 199"/>
              <a:gd name="T43" fmla="*/ 47 h 199"/>
              <a:gd name="T44" fmla="*/ 47 w 199"/>
              <a:gd name="T45" fmla="*/ 12 h 199"/>
              <a:gd name="T46" fmla="*/ 162 w 199"/>
              <a:gd name="T47" fmla="*/ 27 h 199"/>
              <a:gd name="T48" fmla="*/ 152 w 199"/>
              <a:gd name="T49" fmla="*/ 37 h 199"/>
              <a:gd name="T50" fmla="*/ 162 w 199"/>
              <a:gd name="T51" fmla="*/ 48 h 199"/>
              <a:gd name="T52" fmla="*/ 173 w 199"/>
              <a:gd name="T53" fmla="*/ 37 h 199"/>
              <a:gd name="T54" fmla="*/ 162 w 199"/>
              <a:gd name="T55" fmla="*/ 27 h 199"/>
              <a:gd name="T56" fmla="*/ 163 w 199"/>
              <a:gd name="T57" fmla="*/ 100 h 199"/>
              <a:gd name="T58" fmla="*/ 99 w 199"/>
              <a:gd name="T59" fmla="*/ 36 h 199"/>
              <a:gd name="T60" fmla="*/ 35 w 199"/>
              <a:gd name="T61" fmla="*/ 100 h 199"/>
              <a:gd name="T62" fmla="*/ 99 w 199"/>
              <a:gd name="T63" fmla="*/ 164 h 199"/>
              <a:gd name="T64" fmla="*/ 163 w 199"/>
              <a:gd name="T6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199">
                <a:moveTo>
                  <a:pt x="49" y="100"/>
                </a:moveTo>
                <a:cubicBezTo>
                  <a:pt x="49" y="72"/>
                  <a:pt x="71" y="49"/>
                  <a:pt x="99" y="49"/>
                </a:cubicBezTo>
                <a:cubicBezTo>
                  <a:pt x="127" y="49"/>
                  <a:pt x="150" y="72"/>
                  <a:pt x="150" y="100"/>
                </a:cubicBezTo>
                <a:cubicBezTo>
                  <a:pt x="150" y="128"/>
                  <a:pt x="127" y="150"/>
                  <a:pt x="99" y="150"/>
                </a:cubicBezTo>
                <a:cubicBezTo>
                  <a:pt x="71" y="150"/>
                  <a:pt x="49" y="128"/>
                  <a:pt x="49" y="100"/>
                </a:cubicBezTo>
                <a:close/>
                <a:moveTo>
                  <a:pt x="152" y="0"/>
                </a:moveTo>
                <a:cubicBezTo>
                  <a:pt x="47" y="0"/>
                  <a:pt x="47" y="0"/>
                  <a:pt x="47" y="0"/>
                </a:cubicBezTo>
                <a:cubicBezTo>
                  <a:pt x="21" y="0"/>
                  <a:pt x="0" y="21"/>
                  <a:pt x="0" y="47"/>
                </a:cubicBezTo>
                <a:cubicBezTo>
                  <a:pt x="0" y="152"/>
                  <a:pt x="0" y="152"/>
                  <a:pt x="0" y="152"/>
                </a:cubicBezTo>
                <a:cubicBezTo>
                  <a:pt x="0" y="178"/>
                  <a:pt x="21" y="199"/>
                  <a:pt x="47" y="199"/>
                </a:cubicBezTo>
                <a:cubicBezTo>
                  <a:pt x="152" y="199"/>
                  <a:pt x="152" y="199"/>
                  <a:pt x="152" y="199"/>
                </a:cubicBezTo>
                <a:cubicBezTo>
                  <a:pt x="178" y="199"/>
                  <a:pt x="199" y="178"/>
                  <a:pt x="199" y="152"/>
                </a:cubicBezTo>
                <a:cubicBezTo>
                  <a:pt x="199" y="47"/>
                  <a:pt x="199" y="47"/>
                  <a:pt x="199" y="47"/>
                </a:cubicBezTo>
                <a:cubicBezTo>
                  <a:pt x="199" y="21"/>
                  <a:pt x="178" y="0"/>
                  <a:pt x="152" y="0"/>
                </a:cubicBezTo>
                <a:close/>
                <a:moveTo>
                  <a:pt x="47" y="12"/>
                </a:moveTo>
                <a:cubicBezTo>
                  <a:pt x="152" y="12"/>
                  <a:pt x="152" y="12"/>
                  <a:pt x="152" y="12"/>
                </a:cubicBezTo>
                <a:cubicBezTo>
                  <a:pt x="171" y="12"/>
                  <a:pt x="187" y="28"/>
                  <a:pt x="187" y="47"/>
                </a:cubicBezTo>
                <a:cubicBezTo>
                  <a:pt x="187" y="152"/>
                  <a:pt x="187" y="152"/>
                  <a:pt x="187" y="152"/>
                </a:cubicBezTo>
                <a:cubicBezTo>
                  <a:pt x="187" y="171"/>
                  <a:pt x="171" y="187"/>
                  <a:pt x="152" y="187"/>
                </a:cubicBezTo>
                <a:cubicBezTo>
                  <a:pt x="47" y="187"/>
                  <a:pt x="47" y="187"/>
                  <a:pt x="47" y="187"/>
                </a:cubicBezTo>
                <a:cubicBezTo>
                  <a:pt x="28" y="187"/>
                  <a:pt x="12" y="171"/>
                  <a:pt x="12" y="152"/>
                </a:cubicBezTo>
                <a:cubicBezTo>
                  <a:pt x="12" y="47"/>
                  <a:pt x="12" y="47"/>
                  <a:pt x="12" y="47"/>
                </a:cubicBezTo>
                <a:cubicBezTo>
                  <a:pt x="12" y="28"/>
                  <a:pt x="28" y="12"/>
                  <a:pt x="47" y="12"/>
                </a:cubicBezTo>
                <a:close/>
                <a:moveTo>
                  <a:pt x="162" y="27"/>
                </a:moveTo>
                <a:cubicBezTo>
                  <a:pt x="156" y="27"/>
                  <a:pt x="152" y="32"/>
                  <a:pt x="152" y="37"/>
                </a:cubicBezTo>
                <a:cubicBezTo>
                  <a:pt x="152" y="43"/>
                  <a:pt x="156" y="48"/>
                  <a:pt x="162" y="48"/>
                </a:cubicBezTo>
                <a:cubicBezTo>
                  <a:pt x="168" y="48"/>
                  <a:pt x="173" y="43"/>
                  <a:pt x="173" y="37"/>
                </a:cubicBezTo>
                <a:cubicBezTo>
                  <a:pt x="173" y="32"/>
                  <a:pt x="168" y="27"/>
                  <a:pt x="162" y="27"/>
                </a:cubicBezTo>
                <a:close/>
                <a:moveTo>
                  <a:pt x="163" y="100"/>
                </a:moveTo>
                <a:cubicBezTo>
                  <a:pt x="163" y="64"/>
                  <a:pt x="135" y="36"/>
                  <a:pt x="99" y="36"/>
                </a:cubicBezTo>
                <a:cubicBezTo>
                  <a:pt x="64" y="36"/>
                  <a:pt x="35" y="64"/>
                  <a:pt x="35" y="100"/>
                </a:cubicBezTo>
                <a:cubicBezTo>
                  <a:pt x="35" y="135"/>
                  <a:pt x="64" y="164"/>
                  <a:pt x="99" y="164"/>
                </a:cubicBezTo>
                <a:cubicBezTo>
                  <a:pt x="135" y="164"/>
                  <a:pt x="163" y="135"/>
                  <a:pt x="163" y="10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 name="Rechteck 18">
            <a:extLst>
              <a:ext uri="{FF2B5EF4-FFF2-40B4-BE49-F238E27FC236}">
                <a16:creationId xmlns:a16="http://schemas.microsoft.com/office/drawing/2014/main" id="{C1C4D7F1-1F60-405F-AF77-9EBFAE2116E0}"/>
              </a:ext>
            </a:extLst>
          </p:cNvPr>
          <p:cNvSpPr/>
          <p:nvPr userDrawn="1"/>
        </p:nvSpPr>
        <p:spPr>
          <a:xfrm>
            <a:off x="550800" y="5445223"/>
            <a:ext cx="6192000" cy="665219"/>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a:solidFill>
                  <a:schemeClr val="bg2"/>
                </a:solidFill>
              </a:rPr>
              <a:t>http://social-web-macht-schule.de/spenden</a:t>
            </a:r>
          </a:p>
        </p:txBody>
      </p:sp>
      <p:sp>
        <p:nvSpPr>
          <p:cNvPr id="20" name="Textfeld 19">
            <a:extLst>
              <a:ext uri="{FF2B5EF4-FFF2-40B4-BE49-F238E27FC236}">
                <a16:creationId xmlns:a16="http://schemas.microsoft.com/office/drawing/2014/main" id="{FEA55F85-7F7F-45E5-AB7E-3F0434891F52}"/>
              </a:ext>
            </a:extLst>
          </p:cNvPr>
          <p:cNvSpPr txBox="1"/>
          <p:nvPr userDrawn="1"/>
        </p:nvSpPr>
        <p:spPr>
          <a:xfrm>
            <a:off x="550466" y="4941167"/>
            <a:ext cx="6192000" cy="504056"/>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800" b="1" i="0" u="none" strike="noStrike" kern="1200" cap="none" spc="0" normalizeH="0" baseline="0" noProof="0">
                <a:ln>
                  <a:noFill/>
                </a:ln>
                <a:solidFill>
                  <a:schemeClr val="bg2"/>
                </a:solidFill>
                <a:effectLst/>
                <a:uLnTx/>
                <a:uFillTx/>
                <a:latin typeface="+mj-lt"/>
                <a:ea typeface="+mj-ea"/>
                <a:cs typeface="+mj-cs"/>
              </a:rPr>
              <a:t>Und wenn Sie uns unterstützen möchten:</a:t>
            </a:r>
          </a:p>
        </p:txBody>
      </p:sp>
      <p:pic>
        <p:nvPicPr>
          <p:cNvPr id="2" name="Grafik 1" descr="Ein Bild, das Text, Schrift, Grafiken, Grafikdesign enthält.&#10;&#10;KI-generierte Inhalte können fehlerhaft sein.">
            <a:extLst>
              <a:ext uri="{FF2B5EF4-FFF2-40B4-BE49-F238E27FC236}">
                <a16:creationId xmlns:a16="http://schemas.microsoft.com/office/drawing/2014/main" id="{B60BB384-2FCC-CB42-8EB2-0B37E45B850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432871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SWmS_Blau_Titelfolie_1">
    <p:bg>
      <p:bgPr>
        <a:solidFill>
          <a:schemeClr val="tx1"/>
        </a:solidFill>
        <a:effectLst/>
      </p:bgPr>
    </p:bg>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grpSp>
        <p:nvGrpSpPr>
          <p:cNvPr id="8" name="Gruppieren 7">
            <a:extLst>
              <a:ext uri="{FF2B5EF4-FFF2-40B4-BE49-F238E27FC236}">
                <a16:creationId xmlns:a16="http://schemas.microsoft.com/office/drawing/2014/main" id="{4D7BE746-8403-422D-A240-D3AC1E16C790}"/>
              </a:ext>
            </a:extLst>
          </p:cNvPr>
          <p:cNvGrpSpPr/>
          <p:nvPr userDrawn="1"/>
        </p:nvGrpSpPr>
        <p:grpSpPr>
          <a:xfrm>
            <a:off x="4114045" y="1196579"/>
            <a:ext cx="3963910" cy="4464843"/>
            <a:chOff x="2123728" y="1268413"/>
            <a:chExt cx="4769888" cy="5372675"/>
          </a:xfrm>
          <a:solidFill>
            <a:schemeClr val="accent5"/>
          </a:solidFill>
        </p:grpSpPr>
        <p:sp>
          <p:nvSpPr>
            <p:cNvPr id="11" name="Gleichschenkliges Dreieck 10">
              <a:extLst>
                <a:ext uri="{FF2B5EF4-FFF2-40B4-BE49-F238E27FC236}">
                  <a16:creationId xmlns:a16="http://schemas.microsoft.com/office/drawing/2014/main" id="{85E417E6-1059-455F-AE74-52FFF30571A3}"/>
                </a:ext>
              </a:extLst>
            </p:cNvPr>
            <p:cNvSpPr/>
            <p:nvPr userDrawn="1"/>
          </p:nvSpPr>
          <p:spPr>
            <a:xfrm rot="8270932">
              <a:off x="4497969" y="3792481"/>
              <a:ext cx="2395647" cy="2848607"/>
            </a:xfrm>
            <a:prstGeom prs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2" name="Ellipse 11">
              <a:extLst>
                <a:ext uri="{FF2B5EF4-FFF2-40B4-BE49-F238E27FC236}">
                  <a16:creationId xmlns:a16="http://schemas.microsoft.com/office/drawing/2014/main" id="{0A4850F6-49EC-469E-B84C-DDC984B9FD51}"/>
                </a:ext>
              </a:extLst>
            </p:cNvPr>
            <p:cNvSpPr/>
            <p:nvPr userDrawn="1"/>
          </p:nvSpPr>
          <p:spPr>
            <a:xfrm>
              <a:off x="2123728" y="1268413"/>
              <a:ext cx="4356819" cy="4356819"/>
            </a:xfrm>
            <a:prstGeom prst="ellipse">
              <a:avLst/>
            </a:prstGeom>
            <a:grp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48CC5A"/>
                </a:solidFill>
                <a:effectLst/>
                <a:uLnTx/>
                <a:uFillTx/>
              </a:endParaRPr>
            </a:p>
          </p:txBody>
        </p:sp>
      </p:grpSp>
      <p:sp>
        <p:nvSpPr>
          <p:cNvPr id="13" name="Textplatzhalter 16">
            <a:extLst>
              <a:ext uri="{FF2B5EF4-FFF2-40B4-BE49-F238E27FC236}">
                <a16:creationId xmlns:a16="http://schemas.microsoft.com/office/drawing/2014/main" id="{43495DFA-72A5-4682-BD9F-16846C9B046E}"/>
              </a:ext>
            </a:extLst>
          </p:cNvPr>
          <p:cNvSpPr>
            <a:spLocks noGrp="1"/>
          </p:cNvSpPr>
          <p:nvPr>
            <p:ph type="body" sz="quarter" idx="13" hasCustomPrompt="1"/>
          </p:nvPr>
        </p:nvSpPr>
        <p:spPr>
          <a:xfrm>
            <a:off x="4223792" y="2636838"/>
            <a:ext cx="4610100" cy="1584325"/>
          </a:xfrm>
          <a:prstGeom prst="rect">
            <a:avLst/>
          </a:prstGeom>
        </p:spPr>
        <p:txBody>
          <a:bodyPr/>
          <a:lstStyle>
            <a:lvl1pPr>
              <a:buNone/>
              <a:defRPr sz="3600" b="1">
                <a:solidFill>
                  <a:schemeClr val="tx2"/>
                </a:solidFill>
              </a:defRPr>
            </a:lvl1pPr>
          </a:lstStyle>
          <a:p>
            <a:pPr lvl="0"/>
            <a:r>
              <a:rPr lang="de-DE"/>
              <a:t>Dankeschön.</a:t>
            </a:r>
          </a:p>
        </p:txBody>
      </p:sp>
      <p:pic>
        <p:nvPicPr>
          <p:cNvPr id="14" name="Picture 2" descr="P:\000179_queo_GmbH_(interne_Projekte)\Social Web macht Schule\Entwicklung Markenidentität und Logo\work\140725_SWmS_Logo_farbig_negativ_RGB.png">
            <a:extLst>
              <a:ext uri="{FF2B5EF4-FFF2-40B4-BE49-F238E27FC236}">
                <a16:creationId xmlns:a16="http://schemas.microsoft.com/office/drawing/2014/main" id="{02DA9297-B961-401D-A5FC-619947AF0E7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pic>
        <p:nvPicPr>
          <p:cNvPr id="2" name="Grafik 1" descr="Ein Bild, das Text, Schrift, Grafiken, Grafikdesign enthält.&#10;&#10;KI-generierte Inhalte können fehlerhaft sein.">
            <a:extLst>
              <a:ext uri="{FF2B5EF4-FFF2-40B4-BE49-F238E27FC236}">
                <a16:creationId xmlns:a16="http://schemas.microsoft.com/office/drawing/2014/main" id="{6D3A56A6-AE41-36DC-9FCF-8920D6199E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3111801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ebinar">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786ABCB-54D3-4F09-A64F-1864E1F9D478}"/>
              </a:ext>
            </a:extLst>
          </p:cNvPr>
          <p:cNvSpPr/>
          <p:nvPr userDrawn="1"/>
        </p:nvSpPr>
        <p:spPr>
          <a:xfrm>
            <a:off x="0" y="0"/>
            <a:ext cx="5040000"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 name="Bildplatzhalter 2">
            <a:extLst>
              <a:ext uri="{FF2B5EF4-FFF2-40B4-BE49-F238E27FC236}">
                <a16:creationId xmlns:a16="http://schemas.microsoft.com/office/drawing/2014/main" id="{BD7D34F6-A77E-4DB6-99CB-2036FFAE249F}"/>
              </a:ext>
            </a:extLst>
          </p:cNvPr>
          <p:cNvSpPr>
            <a:spLocks noGrp="1"/>
          </p:cNvSpPr>
          <p:nvPr>
            <p:ph type="pic" sz="quarter" idx="13"/>
          </p:nvPr>
        </p:nvSpPr>
        <p:spPr>
          <a:xfrm>
            <a:off x="0" y="-1"/>
            <a:ext cx="5040000" cy="6858000"/>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767A5EF8-B9CA-475E-9C52-6BBA17E839CA}"/>
              </a:ext>
            </a:extLst>
          </p:cNvPr>
          <p:cNvSpPr>
            <a:spLocks noGrp="1"/>
          </p:cNvSpPr>
          <p:nvPr>
            <p:ph type="sldNum" sz="quarter" idx="12"/>
          </p:nvPr>
        </p:nvSpPr>
        <p:spPr/>
        <p:txBody>
          <a:bodyPr/>
          <a:lstStyle/>
          <a:p>
            <a:fld id="{A295CAF5-49C9-46FF-BDB7-E3E6528E2F55}" type="slidenum">
              <a:rPr lang="de-DE" smtClean="0"/>
              <a:pPr/>
              <a:t>‹Nr.›</a:t>
            </a:fld>
            <a:endParaRPr lang="de-DE"/>
          </a:p>
        </p:txBody>
      </p:sp>
    </p:spTree>
    <p:extLst>
      <p:ext uri="{BB962C8B-B14F-4D97-AF65-F5344CB8AC3E}">
        <p14:creationId xmlns:p14="http://schemas.microsoft.com/office/powerpoint/2010/main" val="234984276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Webinar 2">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97B58A5-471C-4639-93B8-E0B8E9F87626}"/>
              </a:ext>
            </a:extLst>
          </p:cNvPr>
          <p:cNvSpPr/>
          <p:nvPr userDrawn="1"/>
        </p:nvSpPr>
        <p:spPr>
          <a:xfrm>
            <a:off x="7152000" y="-5762"/>
            <a:ext cx="5040000" cy="6858000"/>
          </a:xfrm>
          <a:prstGeom prst="rect">
            <a:avLst/>
          </a:prstGeom>
          <a:solidFill>
            <a:srgbClr val="DCDC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7" name="Bildplatzhalter 6">
            <a:extLst>
              <a:ext uri="{FF2B5EF4-FFF2-40B4-BE49-F238E27FC236}">
                <a16:creationId xmlns:a16="http://schemas.microsoft.com/office/drawing/2014/main" id="{1F9FFAF0-E566-4D98-BF67-5D7017493540}"/>
              </a:ext>
            </a:extLst>
          </p:cNvPr>
          <p:cNvSpPr>
            <a:spLocks noGrp="1"/>
          </p:cNvSpPr>
          <p:nvPr>
            <p:ph type="pic" sz="quarter" idx="13"/>
          </p:nvPr>
        </p:nvSpPr>
        <p:spPr>
          <a:xfrm>
            <a:off x="7152000" y="0"/>
            <a:ext cx="5040000" cy="6858000"/>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767A5EF8-B9CA-475E-9C52-6BBA17E839CA}"/>
              </a:ext>
            </a:extLst>
          </p:cNvPr>
          <p:cNvSpPr>
            <a:spLocks noGrp="1"/>
          </p:cNvSpPr>
          <p:nvPr>
            <p:ph type="sldNum" sz="quarter" idx="12"/>
          </p:nvPr>
        </p:nvSpPr>
        <p:spPr/>
        <p:txBody>
          <a:bodyPr/>
          <a:lstStyle/>
          <a:p>
            <a:fld id="{A295CAF5-49C9-46FF-BDB7-E3E6528E2F55}" type="slidenum">
              <a:rPr lang="de-DE" smtClean="0"/>
              <a:pPr/>
              <a:t>‹Nr.›</a:t>
            </a:fld>
            <a:endParaRPr lang="de-DE"/>
          </a:p>
        </p:txBody>
      </p:sp>
      <p:pic>
        <p:nvPicPr>
          <p:cNvPr id="3" name="Picture 2" descr="P:\000179_queo_GmbH_(interne_Projekte)\Social Web macht Schule\Entwicklung Markenidentität und Logo\work\140725_SWmS_Logo_farbig_RGB.png">
            <a:extLst>
              <a:ext uri="{FF2B5EF4-FFF2-40B4-BE49-F238E27FC236}">
                <a16:creationId xmlns:a16="http://schemas.microsoft.com/office/drawing/2014/main" id="{8C9FB51B-587D-4D38-B135-E2ADB888DB35}"/>
              </a:ext>
            </a:extLst>
          </p:cNvPr>
          <p:cNvPicPr>
            <a:picLocks noChangeAspect="1" noChangeArrowheads="1"/>
          </p:cNvPicPr>
          <p:nvPr userDrawn="1"/>
        </p:nvPicPr>
        <p:blipFill>
          <a:blip r:embed="rId2" cstate="print"/>
          <a:srcRect/>
          <a:stretch>
            <a:fillRect/>
          </a:stretch>
        </p:blipFill>
        <p:spPr bwMode="auto">
          <a:xfrm>
            <a:off x="527049" y="5601631"/>
            <a:ext cx="1438275" cy="774700"/>
          </a:xfrm>
          <a:prstGeom prst="rect">
            <a:avLst/>
          </a:prstGeom>
          <a:noFill/>
        </p:spPr>
      </p:pic>
      <p:pic>
        <p:nvPicPr>
          <p:cNvPr id="2" name="Grafik 1" descr="Ein Bild, das Schrift, Text, Logo, Grafiken enthält.&#10;&#10;KI-generierte Inhalte können fehlerhaft sein.">
            <a:extLst>
              <a:ext uri="{FF2B5EF4-FFF2-40B4-BE49-F238E27FC236}">
                <a16:creationId xmlns:a16="http://schemas.microsoft.com/office/drawing/2014/main" id="{D8130CD9-D386-3555-3A21-084BDB6F75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4644" b="43728"/>
          <a:stretch/>
        </p:blipFill>
        <p:spPr>
          <a:xfrm>
            <a:off x="2112997" y="5884626"/>
            <a:ext cx="2273487" cy="491705"/>
          </a:xfrm>
          <a:prstGeom prst="rect">
            <a:avLst/>
          </a:prstGeom>
        </p:spPr>
      </p:pic>
    </p:spTree>
    <p:extLst>
      <p:ext uri="{BB962C8B-B14F-4D97-AF65-F5344CB8AC3E}">
        <p14:creationId xmlns:p14="http://schemas.microsoft.com/office/powerpoint/2010/main" val="4098664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Webinar 3">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25210390-2203-405A-A625-335761817BFE}"/>
              </a:ext>
            </a:extLst>
          </p:cNvPr>
          <p:cNvSpPr/>
          <p:nvPr userDrawn="1"/>
        </p:nvSpPr>
        <p:spPr>
          <a:xfrm>
            <a:off x="0" y="-5762"/>
            <a:ext cx="12192000" cy="3783678"/>
          </a:xfrm>
          <a:prstGeom prst="rect">
            <a:avLst/>
          </a:prstGeom>
          <a:solidFill>
            <a:srgbClr val="DCDC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5" name="Foliennummernplatzhalter 4">
            <a:extLst>
              <a:ext uri="{FF2B5EF4-FFF2-40B4-BE49-F238E27FC236}">
                <a16:creationId xmlns:a16="http://schemas.microsoft.com/office/drawing/2014/main" id="{575FAD34-FDAC-4792-A708-6792EAF0ECF6}"/>
              </a:ext>
            </a:extLst>
          </p:cNvPr>
          <p:cNvSpPr>
            <a:spLocks noGrp="1"/>
          </p:cNvSpPr>
          <p:nvPr>
            <p:ph type="sldNum" sz="quarter" idx="12"/>
          </p:nvPr>
        </p:nvSpPr>
        <p:spPr/>
        <p:txBody>
          <a:bodyPr/>
          <a:lstStyle/>
          <a:p>
            <a:fld id="{A295CAF5-49C9-46FF-BDB7-E3E6528E2F55}" type="slidenum">
              <a:rPr lang="de-DE" smtClean="0"/>
              <a:pPr/>
              <a:t>‹Nr.›</a:t>
            </a:fld>
            <a:endParaRPr lang="de-DE"/>
          </a:p>
        </p:txBody>
      </p:sp>
      <p:pic>
        <p:nvPicPr>
          <p:cNvPr id="7" name="Picture 2" descr="P:\000179_queo_GmbH_(interne_Projekte)\Social Web macht Schule\Entwicklung Markenidentität und Logo\work\140725_SWmS_Logo_farbig_RGB.png">
            <a:extLst>
              <a:ext uri="{FF2B5EF4-FFF2-40B4-BE49-F238E27FC236}">
                <a16:creationId xmlns:a16="http://schemas.microsoft.com/office/drawing/2014/main" id="{74509EC1-D048-4D93-8585-981DC53C82F1}"/>
              </a:ext>
            </a:extLst>
          </p:cNvPr>
          <p:cNvPicPr>
            <a:picLocks noChangeAspect="1" noChangeArrowheads="1"/>
          </p:cNvPicPr>
          <p:nvPr userDrawn="1"/>
        </p:nvPicPr>
        <p:blipFill>
          <a:blip r:embed="rId2" cstate="print"/>
          <a:srcRect/>
          <a:stretch>
            <a:fillRect/>
          </a:stretch>
        </p:blipFill>
        <p:spPr bwMode="auto">
          <a:xfrm>
            <a:off x="10226676" y="476250"/>
            <a:ext cx="1438275" cy="774700"/>
          </a:xfrm>
          <a:prstGeom prst="rect">
            <a:avLst/>
          </a:prstGeom>
          <a:noFill/>
        </p:spPr>
      </p:pic>
      <p:pic>
        <p:nvPicPr>
          <p:cNvPr id="2" name="Grafik 1" descr="Ein Bild, das Schrift, Text, Logo, Grafiken enthält.&#10;&#10;KI-generierte Inhalte können fehlerhaft sein.">
            <a:extLst>
              <a:ext uri="{FF2B5EF4-FFF2-40B4-BE49-F238E27FC236}">
                <a16:creationId xmlns:a16="http://schemas.microsoft.com/office/drawing/2014/main" id="{D607FDCE-03AB-3B4A-6F75-6BDD5AF7E6A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4644" b="43728"/>
          <a:stretch/>
        </p:blipFill>
        <p:spPr>
          <a:xfrm>
            <a:off x="7789178" y="802257"/>
            <a:ext cx="2273487" cy="491705"/>
          </a:xfrm>
          <a:prstGeom prst="rect">
            <a:avLst/>
          </a:prstGeom>
        </p:spPr>
      </p:pic>
    </p:spTree>
    <p:extLst>
      <p:ext uri="{BB962C8B-B14F-4D97-AF65-F5344CB8AC3E}">
        <p14:creationId xmlns:p14="http://schemas.microsoft.com/office/powerpoint/2010/main" val="2254624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er weiß">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038A24F-7ED2-42E6-9860-3A30749C619D}"/>
              </a:ext>
            </a:extLst>
          </p:cNvPr>
          <p:cNvSpPr>
            <a:spLocks noGrp="1"/>
          </p:cNvSpPr>
          <p:nvPr>
            <p:ph type="sldNum" sz="quarter" idx="12"/>
          </p:nvPr>
        </p:nvSpPr>
        <p:spPr/>
        <p:txBody>
          <a:bodyPr/>
          <a:lstStyle/>
          <a:p>
            <a:fld id="{A295CAF5-49C9-46FF-BDB7-E3E6528E2F55}" type="slidenum">
              <a:rPr lang="de-DE" smtClean="0"/>
              <a:pPr/>
              <a:t>‹Nr.›</a:t>
            </a:fld>
            <a:endParaRPr lang="de-DE"/>
          </a:p>
        </p:txBody>
      </p:sp>
    </p:spTree>
    <p:extLst>
      <p:ext uri="{BB962C8B-B14F-4D97-AF65-F5344CB8AC3E}">
        <p14:creationId xmlns:p14="http://schemas.microsoft.com/office/powerpoint/2010/main" val="3955146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61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WmS_Blau_Titelfolie_grün">
    <p:bg>
      <p:bgPr>
        <a:solidFill>
          <a:schemeClr val="tx1"/>
        </a:solidFill>
        <a:effectLst/>
      </p:bgPr>
    </p:bg>
    <p:spTree>
      <p:nvGrpSpPr>
        <p:cNvPr id="1" name=""/>
        <p:cNvGrpSpPr/>
        <p:nvPr/>
      </p:nvGrpSpPr>
      <p:grpSpPr>
        <a:xfrm>
          <a:off x="0" y="0"/>
          <a:ext cx="0" cy="0"/>
          <a:chOff x="0" y="0"/>
          <a:chExt cx="0" cy="0"/>
        </a:xfrm>
      </p:grpSpPr>
      <p:sp>
        <p:nvSpPr>
          <p:cNvPr id="4" name="Textplatzhalter 3"/>
          <p:cNvSpPr>
            <a:spLocks noGrp="1"/>
          </p:cNvSpPr>
          <p:nvPr userDrawn="1">
            <p:ph type="body" sz="quarter" idx="14" hasCustomPrompt="1"/>
          </p:nvPr>
        </p:nvSpPr>
        <p:spPr>
          <a:xfrm>
            <a:off x="6543819" y="4941168"/>
            <a:ext cx="4224469" cy="1252538"/>
          </a:xfrm>
          <a:prstGeom prst="rect">
            <a:avLst/>
          </a:prstGeom>
        </p:spPr>
        <p:txBody>
          <a:bodyPr/>
          <a:lstStyle>
            <a:lvl1pPr marL="0" indent="0">
              <a:buNone/>
              <a:defRPr sz="2800" b="1">
                <a:solidFill>
                  <a:schemeClr val="bg2"/>
                </a:solidFill>
              </a:defRPr>
            </a:lvl1pPr>
          </a:lstStyle>
          <a:p>
            <a:pPr lvl="0"/>
            <a:r>
              <a:rPr lang="de-DE"/>
              <a:t>Referent</a:t>
            </a:r>
          </a:p>
        </p:txBody>
      </p:sp>
      <p:sp>
        <p:nvSpPr>
          <p:cNvPr id="15" name="Abgerundetes Rechteck 7">
            <a:extLst>
              <a:ext uri="{FF2B5EF4-FFF2-40B4-BE49-F238E27FC236}">
                <a16:creationId xmlns:a16="http://schemas.microsoft.com/office/drawing/2014/main" id="{75705528-8DC8-4987-A29D-51A8B80A60F6}"/>
              </a:ext>
            </a:extLst>
          </p:cNvPr>
          <p:cNvSpPr/>
          <p:nvPr/>
        </p:nvSpPr>
        <p:spPr>
          <a:xfrm>
            <a:off x="3179800" y="1683667"/>
            <a:ext cx="5832475" cy="2232247"/>
          </a:xfrm>
          <a:prstGeom prst="round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6" name="Gleichschenkliges Dreieck 15">
            <a:extLst>
              <a:ext uri="{FF2B5EF4-FFF2-40B4-BE49-F238E27FC236}">
                <a16:creationId xmlns:a16="http://schemas.microsoft.com/office/drawing/2014/main" id="{5873D74C-5584-4F95-BB44-D89EA029F9BC}"/>
              </a:ext>
            </a:extLst>
          </p:cNvPr>
          <p:cNvSpPr/>
          <p:nvPr/>
        </p:nvSpPr>
        <p:spPr>
          <a:xfrm rot="12175139">
            <a:off x="4864041" y="2325727"/>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4" name="Textplatzhalter 16">
            <a:extLst>
              <a:ext uri="{FF2B5EF4-FFF2-40B4-BE49-F238E27FC236}">
                <a16:creationId xmlns:a16="http://schemas.microsoft.com/office/drawing/2014/main" id="{A033A1B3-4688-42BE-A200-5CF8D7B3F72D}"/>
              </a:ext>
            </a:extLst>
          </p:cNvPr>
          <p:cNvSpPr>
            <a:spLocks noGrp="1"/>
          </p:cNvSpPr>
          <p:nvPr>
            <p:ph type="body" sz="quarter" idx="13" hasCustomPrompt="1"/>
          </p:nvPr>
        </p:nvSpPr>
        <p:spPr>
          <a:xfrm>
            <a:off x="3179553" y="1755030"/>
            <a:ext cx="5832000" cy="2088000"/>
          </a:xfrm>
          <a:prstGeom prst="rect">
            <a:avLst/>
          </a:prstGeom>
        </p:spPr>
        <p:txBody>
          <a:bodyPr lIns="360000" tIns="360000" rIns="360000" bIns="360000"/>
          <a:lstStyle>
            <a:lvl1pPr>
              <a:buNone/>
              <a:defRPr sz="3600" b="1">
                <a:solidFill>
                  <a:schemeClr val="accent1"/>
                </a:solidFill>
              </a:defRPr>
            </a:lvl1pPr>
          </a:lstStyle>
          <a:p>
            <a:pPr lvl="0"/>
            <a:r>
              <a:rPr lang="de-DE"/>
              <a:t>Titel hinzufügen</a:t>
            </a:r>
          </a:p>
          <a:p>
            <a:pPr lvl="0"/>
            <a:r>
              <a:rPr lang="de-DE"/>
              <a:t>Auch zweizeilig geht</a:t>
            </a:r>
          </a:p>
        </p:txBody>
      </p:sp>
      <p:sp>
        <p:nvSpPr>
          <p:cNvPr id="6" name="Titel 1"/>
          <p:cNvSpPr>
            <a:spLocks noGrp="1"/>
          </p:cNvSpPr>
          <p:nvPr>
            <p:ph type="ctrTitle" hasCustomPrompt="1"/>
          </p:nvPr>
        </p:nvSpPr>
        <p:spPr>
          <a:xfrm>
            <a:off x="527052" y="475200"/>
            <a:ext cx="8449269" cy="792000"/>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spTree>
    <p:extLst>
      <p:ext uri="{BB962C8B-B14F-4D97-AF65-F5344CB8AC3E}">
        <p14:creationId xmlns:p14="http://schemas.microsoft.com/office/powerpoint/2010/main" val="344904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WmS_Blau_Grafik">
    <p:spTree>
      <p:nvGrpSpPr>
        <p:cNvPr id="1" name=""/>
        <p:cNvGrpSpPr/>
        <p:nvPr/>
      </p:nvGrpSpPr>
      <p:grpSpPr>
        <a:xfrm>
          <a:off x="0" y="0"/>
          <a:ext cx="0" cy="0"/>
          <a:chOff x="0" y="0"/>
          <a:chExt cx="0" cy="0"/>
        </a:xfrm>
      </p:grpSpPr>
      <p:sp>
        <p:nvSpPr>
          <p:cNvPr id="16" name="Titel 1"/>
          <p:cNvSpPr>
            <a:spLocks noGrp="1"/>
          </p:cNvSpPr>
          <p:nvPr>
            <p:ph type="ctrTitle" hasCustomPrompt="1"/>
          </p:nvPr>
        </p:nvSpPr>
        <p:spPr>
          <a:xfrm>
            <a:off x="527052" y="1008000"/>
            <a:ext cx="8449269" cy="620800"/>
          </a:xfrm>
          <a:prstGeom prst="rect">
            <a:avLst/>
          </a:prstGeom>
        </p:spPr>
        <p:txBody>
          <a:bodyPr lIns="0" anchor="t"/>
          <a:lstStyle>
            <a:lvl1pPr>
              <a:defRPr sz="2800" b="1" baseline="0">
                <a:solidFill>
                  <a:schemeClr val="bg2"/>
                </a:solidFill>
                <a:latin typeface="+mj-lt"/>
              </a:defRPr>
            </a:lvl1pPr>
          </a:lstStyle>
          <a:p>
            <a:r>
              <a:rPr lang="de-DE"/>
              <a:t>Titelmasterformat bearbeiten</a:t>
            </a:r>
          </a:p>
        </p:txBody>
      </p:sp>
      <p:sp>
        <p:nvSpPr>
          <p:cNvPr id="19" name="Inhaltsplatzhalter 2"/>
          <p:cNvSpPr>
            <a:spLocks noGrp="1"/>
          </p:cNvSpPr>
          <p:nvPr>
            <p:ph idx="17"/>
          </p:nvPr>
        </p:nvSpPr>
        <p:spPr>
          <a:xfrm>
            <a:off x="527381" y="1844824"/>
            <a:ext cx="9700219" cy="4104456"/>
          </a:xfrm>
          <a:prstGeom prst="rect">
            <a:avLst/>
          </a:prstGeom>
        </p:spPr>
        <p:txBody>
          <a:bodyPr lIns="0"/>
          <a:lstStyle>
            <a:lvl1pPr marL="0" indent="0">
              <a:buNone/>
              <a:defRPr sz="3600" b="1">
                <a:solidFill>
                  <a:schemeClr val="bg2"/>
                </a:solidFill>
              </a:defRPr>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2"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solidFill>
                  <a:schemeClr val="bg2"/>
                </a:solidFill>
              </a:defRPr>
            </a:lvl1pPr>
          </a:lstStyle>
          <a:p>
            <a:pPr lvl="0"/>
            <a:r>
              <a:rPr lang="de-DE"/>
              <a:t>Quelle</a:t>
            </a:r>
          </a:p>
        </p:txBody>
      </p:sp>
    </p:spTree>
    <p:extLst>
      <p:ext uri="{BB962C8B-B14F-4D97-AF65-F5344CB8AC3E}">
        <p14:creationId xmlns:p14="http://schemas.microsoft.com/office/powerpoint/2010/main" val="768908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WmS_Blau_Kapitel">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27051" y="2492899"/>
            <a:ext cx="11137900" cy="3599929"/>
          </a:xfrm>
          <a:prstGeom prst="rect">
            <a:avLst/>
          </a:prstGeom>
        </p:spPr>
        <p:txBody>
          <a:bodyPr lIns="0"/>
          <a:lstStyle>
            <a:lvl1pPr>
              <a:buNone/>
              <a:defRPr sz="4800" b="1">
                <a:solidFill>
                  <a:schemeClr val="bg2"/>
                </a:solidFill>
              </a:defRPr>
            </a:lvl1pPr>
            <a:lvl2pPr>
              <a:defRPr sz="4800"/>
            </a:lvl2pPr>
            <a:lvl3pPr>
              <a:defRPr sz="4800"/>
            </a:lvl3pPr>
            <a:lvl4pPr>
              <a:defRPr sz="4800"/>
            </a:lvl4pPr>
            <a:lvl5pPr>
              <a:defRPr sz="4800"/>
            </a:lvl5pPr>
          </a:lstStyle>
          <a:p>
            <a:pPr lvl="0"/>
            <a:r>
              <a:rPr lang="de-DE"/>
              <a:t>Titel hinzufügen</a:t>
            </a:r>
          </a:p>
        </p:txBody>
      </p:sp>
      <p:sp>
        <p:nvSpPr>
          <p:cNvPr id="3" name="Foliennummernplatzhalter 5">
            <a:extLst>
              <a:ext uri="{FF2B5EF4-FFF2-40B4-BE49-F238E27FC236}">
                <a16:creationId xmlns:a16="http://schemas.microsoft.com/office/drawing/2014/main" id="{86E0BF74-C673-460E-BC8F-12145A153318}"/>
              </a:ext>
            </a:extLst>
          </p:cNvPr>
          <p:cNvSpPr>
            <a:spLocks noGrp="1"/>
          </p:cNvSpPr>
          <p:nvPr>
            <p:ph type="sldNum" sz="quarter" idx="4"/>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Tree>
    <p:extLst>
      <p:ext uri="{BB962C8B-B14F-4D97-AF65-F5344CB8AC3E}">
        <p14:creationId xmlns:p14="http://schemas.microsoft.com/office/powerpoint/2010/main" val="2371412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WmS_Blau_Grafik">
    <p:spTree>
      <p:nvGrpSpPr>
        <p:cNvPr id="1" name=""/>
        <p:cNvGrpSpPr/>
        <p:nvPr/>
      </p:nvGrpSpPr>
      <p:grpSpPr>
        <a:xfrm>
          <a:off x="0" y="0"/>
          <a:ext cx="0" cy="0"/>
          <a:chOff x="0" y="0"/>
          <a:chExt cx="0" cy="0"/>
        </a:xfrm>
      </p:grpSpPr>
      <p:sp>
        <p:nvSpPr>
          <p:cNvPr id="16" name="Titel 1"/>
          <p:cNvSpPr>
            <a:spLocks noGrp="1"/>
          </p:cNvSpPr>
          <p:nvPr>
            <p:ph type="ctrTitle" hasCustomPrompt="1"/>
          </p:nvPr>
        </p:nvSpPr>
        <p:spPr>
          <a:xfrm>
            <a:off x="527052" y="475200"/>
            <a:ext cx="8449269" cy="620800"/>
          </a:xfrm>
          <a:prstGeom prst="rect">
            <a:avLst/>
          </a:prstGeom>
        </p:spPr>
        <p:txBody>
          <a:bodyPr lIns="0" anchor="t"/>
          <a:lstStyle>
            <a:lvl1pPr>
              <a:defRPr sz="2800" b="1" baseline="0">
                <a:solidFill>
                  <a:schemeClr val="bg2"/>
                </a:solidFill>
                <a:latin typeface="+mj-lt"/>
              </a:defRPr>
            </a:lvl1pPr>
          </a:lstStyle>
          <a:p>
            <a:r>
              <a:rPr lang="de-DE"/>
              <a:t>Titelmasterformat bearbeiten</a:t>
            </a:r>
          </a:p>
        </p:txBody>
      </p:sp>
      <p:sp>
        <p:nvSpPr>
          <p:cNvPr id="19" name="Inhaltsplatzhalter 2"/>
          <p:cNvSpPr>
            <a:spLocks noGrp="1"/>
          </p:cNvSpPr>
          <p:nvPr>
            <p:ph idx="17"/>
          </p:nvPr>
        </p:nvSpPr>
        <p:spPr>
          <a:xfrm>
            <a:off x="527381" y="1844824"/>
            <a:ext cx="9700219" cy="4104456"/>
          </a:xfrm>
          <a:prstGeom prst="rect">
            <a:avLst/>
          </a:prstGeom>
        </p:spPr>
        <p:txBody>
          <a:bodyPr lIns="0"/>
          <a:lstStyle>
            <a:lvl1pPr marL="0" indent="0">
              <a:buNone/>
              <a:defRPr sz="3600" b="1">
                <a:solidFill>
                  <a:schemeClr val="bg2"/>
                </a:solidFill>
              </a:defRPr>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2"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solidFill>
                  <a:schemeClr val="bg2"/>
                </a:solidFill>
              </a:defRPr>
            </a:lvl1pPr>
          </a:lstStyle>
          <a:p>
            <a:pPr lvl="0"/>
            <a:r>
              <a:rPr lang="de-DE"/>
              <a:t>Quelle</a:t>
            </a:r>
          </a:p>
        </p:txBody>
      </p:sp>
      <p:sp>
        <p:nvSpPr>
          <p:cNvPr id="5" name="Foliennummernplatzhalter 5">
            <a:extLst>
              <a:ext uri="{FF2B5EF4-FFF2-40B4-BE49-F238E27FC236}">
                <a16:creationId xmlns:a16="http://schemas.microsoft.com/office/drawing/2014/main" id="{86E0BF74-C673-460E-BC8F-12145A153318}"/>
              </a:ext>
            </a:extLst>
          </p:cNvPr>
          <p:cNvSpPr>
            <a:spLocks noGrp="1"/>
          </p:cNvSpPr>
          <p:nvPr>
            <p:ph type="sldNum" sz="quarter" idx="4"/>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Tree>
    <p:extLst>
      <p:ext uri="{BB962C8B-B14F-4D97-AF65-F5344CB8AC3E}">
        <p14:creationId xmlns:p14="http://schemas.microsoft.com/office/powerpoint/2010/main" val="768908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WmS_Blau_Text">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50467" y="2132856"/>
            <a:ext cx="9702000" cy="3960440"/>
          </a:xfrm>
          <a:prstGeom prst="rect">
            <a:avLst/>
          </a:prstGeom>
        </p:spPr>
        <p:txBody>
          <a:bodyPr lIns="0"/>
          <a:lstStyle>
            <a:lvl1pPr marL="0" indent="0">
              <a:lnSpc>
                <a:spcPct val="150000"/>
              </a:lnSpc>
              <a:buFont typeface="Arial" panose="020B0604020202020204" pitchFamily="34" charset="0"/>
              <a:buNone/>
              <a:defRPr sz="3200" b="1">
                <a:solidFill>
                  <a:schemeClr val="bg2"/>
                </a:solidFill>
              </a:defRPr>
            </a:lvl1pPr>
            <a:lvl2pPr marL="457200" indent="0">
              <a:buNone/>
              <a:defRPr sz="4800" baseline="0">
                <a:solidFill>
                  <a:schemeClr val="bg2"/>
                </a:solidFill>
              </a:defRPr>
            </a:lvl2pPr>
            <a:lvl3pPr marL="914400" indent="0">
              <a:buNone/>
              <a:defRPr sz="4800"/>
            </a:lvl3pPr>
            <a:lvl4pPr>
              <a:defRPr sz="4800"/>
            </a:lvl4pPr>
            <a:lvl5pPr>
              <a:defRPr sz="4800"/>
            </a:lvl5pPr>
          </a:lstStyle>
          <a:p>
            <a:pPr lvl="0"/>
            <a:r>
              <a:rPr lang="de-DE"/>
              <a:t>Text hinzufügen</a:t>
            </a:r>
          </a:p>
        </p:txBody>
      </p:sp>
      <p:sp>
        <p:nvSpPr>
          <p:cNvPr id="8" name="Titel 1"/>
          <p:cNvSpPr>
            <a:spLocks noGrp="1"/>
          </p:cNvSpPr>
          <p:nvPr>
            <p:ph type="ctrTitle" hasCustomPrompt="1"/>
          </p:nvPr>
        </p:nvSpPr>
        <p:spPr>
          <a:xfrm>
            <a:off x="527052" y="475200"/>
            <a:ext cx="8449269" cy="619200"/>
          </a:xfrm>
          <a:prstGeom prst="rect">
            <a:avLst/>
          </a:prstGeom>
        </p:spPr>
        <p:txBody>
          <a:bodyPr lIns="0" anchor="t"/>
          <a:lstStyle>
            <a:lvl1pPr>
              <a:defRPr sz="2800" b="1" baseline="0">
                <a:solidFill>
                  <a:schemeClr val="bg2"/>
                </a:solidFill>
                <a:latin typeface="+mj-lt"/>
              </a:defRPr>
            </a:lvl1pPr>
          </a:lstStyle>
          <a:p>
            <a:r>
              <a:rPr lang="de-DE"/>
              <a:t>Titelmasterformat bearbeiten</a:t>
            </a:r>
          </a:p>
        </p:txBody>
      </p:sp>
      <p:sp>
        <p:nvSpPr>
          <p:cNvPr id="4" name="Foliennummernplatzhalter 5">
            <a:extLst>
              <a:ext uri="{FF2B5EF4-FFF2-40B4-BE49-F238E27FC236}">
                <a16:creationId xmlns:a16="http://schemas.microsoft.com/office/drawing/2014/main" id="{86E0BF74-C673-460E-BC8F-12145A153318}"/>
              </a:ext>
            </a:extLst>
          </p:cNvPr>
          <p:cNvSpPr>
            <a:spLocks noGrp="1"/>
          </p:cNvSpPr>
          <p:nvPr>
            <p:ph type="sldNum" sz="quarter" idx="4"/>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Tree>
    <p:extLst>
      <p:ext uri="{BB962C8B-B14F-4D97-AF65-F5344CB8AC3E}">
        <p14:creationId xmlns:p14="http://schemas.microsoft.com/office/powerpoint/2010/main" val="148340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WmS_Blau_textzentriert">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27051" y="3140968"/>
            <a:ext cx="11137900" cy="3384376"/>
          </a:xfrm>
          <a:prstGeom prst="rect">
            <a:avLst/>
          </a:prstGeom>
        </p:spPr>
        <p:txBody>
          <a:bodyPr lIns="0"/>
          <a:lstStyle>
            <a:lvl1pPr algn="ctr">
              <a:buNone/>
              <a:defRPr sz="3200" b="1">
                <a:solidFill>
                  <a:schemeClr val="bg2"/>
                </a:solidFill>
              </a:defRPr>
            </a:lvl1pPr>
            <a:lvl2pPr>
              <a:defRPr sz="4800"/>
            </a:lvl2pPr>
            <a:lvl3pPr>
              <a:defRPr sz="4800"/>
            </a:lvl3pPr>
            <a:lvl4pPr>
              <a:defRPr sz="4800"/>
            </a:lvl4pPr>
            <a:lvl5pPr>
              <a:defRPr sz="4800"/>
            </a:lvl5pPr>
          </a:lstStyle>
          <a:p>
            <a:pPr lvl="0"/>
            <a:r>
              <a:rPr lang="de-DE"/>
              <a:t>Text hinzufügen</a:t>
            </a:r>
          </a:p>
        </p:txBody>
      </p:sp>
    </p:spTree>
    <p:extLst>
      <p:ext uri="{BB962C8B-B14F-4D97-AF65-F5344CB8AC3E}">
        <p14:creationId xmlns:p14="http://schemas.microsoft.com/office/powerpoint/2010/main" val="2734210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WmS_Blau_Apps">
    <p:spTree>
      <p:nvGrpSpPr>
        <p:cNvPr id="1" name=""/>
        <p:cNvGrpSpPr/>
        <p:nvPr/>
      </p:nvGrpSpPr>
      <p:grpSpPr>
        <a:xfrm>
          <a:off x="0" y="0"/>
          <a:ext cx="0" cy="0"/>
          <a:chOff x="0" y="0"/>
          <a:chExt cx="0" cy="0"/>
        </a:xfrm>
      </p:grpSpPr>
      <p:sp>
        <p:nvSpPr>
          <p:cNvPr id="15" name="Bildplatzhalter 21"/>
          <p:cNvSpPr>
            <a:spLocks noGrp="1"/>
          </p:cNvSpPr>
          <p:nvPr>
            <p:ph type="pic" sz="quarter" idx="15"/>
          </p:nvPr>
        </p:nvSpPr>
        <p:spPr>
          <a:xfrm>
            <a:off x="7632171" y="1598643"/>
            <a:ext cx="3960000" cy="4860000"/>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
        <p:nvSpPr>
          <p:cNvPr id="19" name="Bildplatzhalter 21"/>
          <p:cNvSpPr>
            <a:spLocks noGrp="1"/>
          </p:cNvSpPr>
          <p:nvPr>
            <p:ph type="pic" sz="quarter" idx="17"/>
          </p:nvPr>
        </p:nvSpPr>
        <p:spPr>
          <a:xfrm>
            <a:off x="335360" y="2636912"/>
            <a:ext cx="2340000" cy="1980000"/>
          </a:xfrm>
          <a:prstGeom prst="rect">
            <a:avLst/>
          </a:prstGeom>
          <a:noFill/>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
        <p:nvSpPr>
          <p:cNvPr id="8" name="Titel 1"/>
          <p:cNvSpPr>
            <a:spLocks noGrp="1"/>
          </p:cNvSpPr>
          <p:nvPr>
            <p:ph type="ctrTitle" hasCustomPrompt="1"/>
          </p:nvPr>
        </p:nvSpPr>
        <p:spPr>
          <a:xfrm>
            <a:off x="527052" y="475200"/>
            <a:ext cx="8449269" cy="619200"/>
          </a:xfrm>
          <a:prstGeom prst="rect">
            <a:avLst/>
          </a:prstGeom>
        </p:spPr>
        <p:txBody>
          <a:bodyPr lIns="0" anchor="t"/>
          <a:lstStyle>
            <a:lvl1pPr>
              <a:lnSpc>
                <a:spcPts val="3200"/>
              </a:lnSpc>
              <a:defRPr sz="2800" baseline="0">
                <a:solidFill>
                  <a:schemeClr val="bg2"/>
                </a:solidFill>
              </a:defRPr>
            </a:lvl1pPr>
          </a:lstStyle>
          <a:p>
            <a:r>
              <a:rPr lang="de-DE"/>
              <a:t>Titel einfügen</a:t>
            </a:r>
          </a:p>
        </p:txBody>
      </p:sp>
      <p:sp>
        <p:nvSpPr>
          <p:cNvPr id="20" name="Bildplatzhalter 21"/>
          <p:cNvSpPr>
            <a:spLocks noGrp="1"/>
          </p:cNvSpPr>
          <p:nvPr>
            <p:ph type="pic" sz="quarter" idx="18"/>
          </p:nvPr>
        </p:nvSpPr>
        <p:spPr>
          <a:xfrm>
            <a:off x="3119672" y="1598643"/>
            <a:ext cx="3960000" cy="4860000"/>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Tree>
    <p:extLst>
      <p:ext uri="{BB962C8B-B14F-4D97-AF65-F5344CB8AC3E}">
        <p14:creationId xmlns:p14="http://schemas.microsoft.com/office/powerpoint/2010/main" val="3332645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86E0BF74-C673-460E-BC8F-12145A153318}"/>
              </a:ext>
            </a:extLst>
          </p:cNvPr>
          <p:cNvSpPr>
            <a:spLocks noGrp="1"/>
          </p:cNvSpPr>
          <p:nvPr>
            <p:ph type="sldNum" sz="quarter" idx="4"/>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Tree>
    <p:extLst>
      <p:ext uri="{BB962C8B-B14F-4D97-AF65-F5344CB8AC3E}">
        <p14:creationId xmlns:p14="http://schemas.microsoft.com/office/powerpoint/2010/main" val="1782749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WmS_Blau_Titelfolie_1">
    <p:bg>
      <p:bgPr>
        <a:solidFill>
          <a:schemeClr val="tx1"/>
        </a:solidFill>
        <a:effectLst/>
      </p:bgPr>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263848D0-D56E-4A56-A176-A29966EEB654}"/>
              </a:ext>
            </a:extLst>
          </p:cNvPr>
          <p:cNvGrpSpPr/>
          <p:nvPr userDrawn="1"/>
        </p:nvGrpSpPr>
        <p:grpSpPr>
          <a:xfrm>
            <a:off x="4114045" y="1196579"/>
            <a:ext cx="3963910" cy="4464843"/>
            <a:chOff x="2123728" y="1268413"/>
            <a:chExt cx="4769888" cy="5372675"/>
          </a:xfrm>
        </p:grpSpPr>
        <p:sp>
          <p:nvSpPr>
            <p:cNvPr id="8" name="Gleichschenkliges Dreieck 7">
              <a:extLst>
                <a:ext uri="{FF2B5EF4-FFF2-40B4-BE49-F238E27FC236}">
                  <a16:creationId xmlns:a16="http://schemas.microsoft.com/office/drawing/2014/main" id="{8B263E3D-3E79-49D7-80C6-BFE050E8F368}"/>
                </a:ext>
              </a:extLst>
            </p:cNvPr>
            <p:cNvSpPr/>
            <p:nvPr userDrawn="1"/>
          </p:nvSpPr>
          <p:spPr>
            <a:xfrm rot="8270932">
              <a:off x="4497969" y="3792481"/>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1" name="Ellipse 10">
              <a:extLst>
                <a:ext uri="{FF2B5EF4-FFF2-40B4-BE49-F238E27FC236}">
                  <a16:creationId xmlns:a16="http://schemas.microsoft.com/office/drawing/2014/main" id="{0837518D-15AE-4403-840C-845E3995C7E6}"/>
                </a:ext>
              </a:extLst>
            </p:cNvPr>
            <p:cNvSpPr/>
            <p:nvPr userDrawn="1"/>
          </p:nvSpPr>
          <p:spPr>
            <a:xfrm>
              <a:off x="2123728" y="1268413"/>
              <a:ext cx="4356819" cy="4356819"/>
            </a:xfrm>
            <a:prstGeom prst="ellipse">
              <a:avLst/>
            </a:prstGeom>
            <a:solidFill>
              <a:srgbClr val="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48CC5A"/>
                </a:solidFill>
                <a:effectLst/>
                <a:uLnTx/>
                <a:uFillTx/>
              </a:endParaRPr>
            </a:p>
          </p:txBody>
        </p:sp>
      </p:grpSp>
      <p:sp>
        <p:nvSpPr>
          <p:cNvPr id="18" name="Textplatzhalter 16"/>
          <p:cNvSpPr>
            <a:spLocks noGrp="1"/>
          </p:cNvSpPr>
          <p:nvPr>
            <p:ph type="body" sz="quarter" idx="13" hasCustomPrompt="1"/>
          </p:nvPr>
        </p:nvSpPr>
        <p:spPr>
          <a:xfrm>
            <a:off x="4223792" y="2636838"/>
            <a:ext cx="4610100" cy="1584325"/>
          </a:xfrm>
          <a:prstGeom prst="rect">
            <a:avLst/>
          </a:prstGeom>
        </p:spPr>
        <p:txBody>
          <a:bodyPr/>
          <a:lstStyle>
            <a:lvl1pPr>
              <a:buNone/>
              <a:defRPr sz="3600" b="1">
                <a:solidFill>
                  <a:schemeClr val="accent5"/>
                </a:solidFill>
              </a:defRPr>
            </a:lvl1pPr>
          </a:lstStyle>
          <a:p>
            <a:pPr lvl="0"/>
            <a:r>
              <a:rPr lang="de-DE"/>
              <a:t>Dankeschön hinzufügen</a:t>
            </a:r>
          </a:p>
        </p:txBody>
      </p:sp>
    </p:spTree>
    <p:extLst>
      <p:ext uri="{BB962C8B-B14F-4D97-AF65-F5344CB8AC3E}">
        <p14:creationId xmlns:p14="http://schemas.microsoft.com/office/powerpoint/2010/main" val="65357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SWmS_Blau_Titelfolie_1">
    <p:bg>
      <p:bgPr>
        <a:solidFill>
          <a:schemeClr val="tx1"/>
        </a:solidFill>
        <a:effectLst/>
      </p:bgPr>
    </p:bg>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0D3B3544-9BE9-4309-B7B6-FEDA6AA498A6}"/>
              </a:ext>
            </a:extLst>
          </p:cNvPr>
          <p:cNvGrpSpPr/>
          <p:nvPr userDrawn="1"/>
        </p:nvGrpSpPr>
        <p:grpSpPr>
          <a:xfrm>
            <a:off x="4114045" y="1196579"/>
            <a:ext cx="3963910" cy="4464843"/>
            <a:chOff x="2123728" y="1268413"/>
            <a:chExt cx="4769888" cy="5372675"/>
          </a:xfrm>
        </p:grpSpPr>
        <p:sp>
          <p:nvSpPr>
            <p:cNvPr id="11" name="Gleichschenkliges Dreieck 10">
              <a:extLst>
                <a:ext uri="{FF2B5EF4-FFF2-40B4-BE49-F238E27FC236}">
                  <a16:creationId xmlns:a16="http://schemas.microsoft.com/office/drawing/2014/main" id="{076E31B2-0A11-4006-BD98-749CFB58BC97}"/>
                </a:ext>
              </a:extLst>
            </p:cNvPr>
            <p:cNvSpPr/>
            <p:nvPr userDrawn="1"/>
          </p:nvSpPr>
          <p:spPr>
            <a:xfrm rot="8270932">
              <a:off x="4497969" y="3792481"/>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2" name="Ellipse 11">
              <a:extLst>
                <a:ext uri="{FF2B5EF4-FFF2-40B4-BE49-F238E27FC236}">
                  <a16:creationId xmlns:a16="http://schemas.microsoft.com/office/drawing/2014/main" id="{D67944BE-7CC2-45C5-B617-5F375ED514C7}"/>
                </a:ext>
              </a:extLst>
            </p:cNvPr>
            <p:cNvSpPr/>
            <p:nvPr userDrawn="1"/>
          </p:nvSpPr>
          <p:spPr>
            <a:xfrm>
              <a:off x="2123728" y="1268413"/>
              <a:ext cx="4356819" cy="4356819"/>
            </a:xfrm>
            <a:prstGeom prst="ellipse">
              <a:avLst/>
            </a:prstGeom>
            <a:solidFill>
              <a:srgbClr val="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48CC5A"/>
                </a:solidFill>
                <a:effectLst/>
                <a:uLnTx/>
                <a:uFillTx/>
              </a:endParaRPr>
            </a:p>
          </p:txBody>
        </p:sp>
      </p:grpSp>
      <p:sp>
        <p:nvSpPr>
          <p:cNvPr id="13" name="Textplatzhalter 16">
            <a:extLst>
              <a:ext uri="{FF2B5EF4-FFF2-40B4-BE49-F238E27FC236}">
                <a16:creationId xmlns:a16="http://schemas.microsoft.com/office/drawing/2014/main" id="{F715261D-1451-4772-AC67-CB24AF1B0414}"/>
              </a:ext>
            </a:extLst>
          </p:cNvPr>
          <p:cNvSpPr>
            <a:spLocks noGrp="1"/>
          </p:cNvSpPr>
          <p:nvPr>
            <p:ph type="body" sz="quarter" idx="13" hasCustomPrompt="1"/>
          </p:nvPr>
        </p:nvSpPr>
        <p:spPr>
          <a:xfrm>
            <a:off x="4223792" y="2636838"/>
            <a:ext cx="4610100" cy="1584325"/>
          </a:xfrm>
          <a:prstGeom prst="rect">
            <a:avLst/>
          </a:prstGeom>
        </p:spPr>
        <p:txBody>
          <a:bodyPr/>
          <a:lstStyle>
            <a:lvl1pPr>
              <a:buNone/>
              <a:defRPr sz="3600" b="1">
                <a:solidFill>
                  <a:schemeClr val="accent1"/>
                </a:solidFill>
              </a:defRPr>
            </a:lvl1pPr>
          </a:lstStyle>
          <a:p>
            <a:pPr lvl="0"/>
            <a:r>
              <a:rPr lang="de-DE"/>
              <a:t>Dankeschön.</a:t>
            </a:r>
          </a:p>
        </p:txBody>
      </p:sp>
      <p:pic>
        <p:nvPicPr>
          <p:cNvPr id="14" name="Picture 2" descr="P:\000179_queo_GmbH_(interne_Projekte)\Social Web macht Schule\Entwicklung Markenidentität und Logo\work\140725_SWmS_Logo_farbig_negativ_RGB.png">
            <a:extLst>
              <a:ext uri="{FF2B5EF4-FFF2-40B4-BE49-F238E27FC236}">
                <a16:creationId xmlns:a16="http://schemas.microsoft.com/office/drawing/2014/main" id="{2D1FD32D-0449-4E27-9338-3C1D2A41F01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9" name="Rechteck 8">
            <a:extLst>
              <a:ext uri="{FF2B5EF4-FFF2-40B4-BE49-F238E27FC236}">
                <a16:creationId xmlns:a16="http://schemas.microsoft.com/office/drawing/2014/main" id="{5A608C55-4439-41B1-B3A8-D8463191F8D2}"/>
              </a:ext>
            </a:extLst>
          </p:cNvPr>
          <p:cNvSpPr/>
          <p:nvPr userDrawn="1"/>
        </p:nvSpPr>
        <p:spPr>
          <a:xfrm>
            <a:off x="550800" y="5445223"/>
            <a:ext cx="6192000" cy="665219"/>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a:solidFill>
                  <a:schemeClr val="bg2"/>
                </a:solidFill>
              </a:rPr>
              <a:t>http://social-web-macht-schule.de/spenden</a:t>
            </a:r>
          </a:p>
        </p:txBody>
      </p:sp>
      <p:sp>
        <p:nvSpPr>
          <p:cNvPr id="10" name="Textfeld 9">
            <a:extLst>
              <a:ext uri="{FF2B5EF4-FFF2-40B4-BE49-F238E27FC236}">
                <a16:creationId xmlns:a16="http://schemas.microsoft.com/office/drawing/2014/main" id="{3D8B46DE-5813-48FF-8372-04179AAC269E}"/>
              </a:ext>
            </a:extLst>
          </p:cNvPr>
          <p:cNvSpPr txBox="1"/>
          <p:nvPr userDrawn="1"/>
        </p:nvSpPr>
        <p:spPr>
          <a:xfrm>
            <a:off x="550466" y="4941167"/>
            <a:ext cx="6192000" cy="504056"/>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800" b="1" i="0" u="none" strike="noStrike" kern="1200" cap="none" spc="0" normalizeH="0" baseline="0" noProof="0">
                <a:ln>
                  <a:noFill/>
                </a:ln>
                <a:solidFill>
                  <a:schemeClr val="bg2"/>
                </a:solidFill>
                <a:effectLst/>
                <a:uLnTx/>
                <a:uFillTx/>
                <a:latin typeface="+mj-lt"/>
                <a:ea typeface="+mj-ea"/>
                <a:cs typeface="+mj-cs"/>
              </a:rPr>
              <a:t>Und wenn Sie uns unterstützen möchten:</a:t>
            </a:r>
          </a:p>
        </p:txBody>
      </p:sp>
      <p:sp>
        <p:nvSpPr>
          <p:cNvPr id="19" name="Freeform 36">
            <a:extLst>
              <a:ext uri="{FF2B5EF4-FFF2-40B4-BE49-F238E27FC236}">
                <a16:creationId xmlns:a16="http://schemas.microsoft.com/office/drawing/2014/main" id="{A4015DB3-25B4-41AF-80FD-84BF4AE25063}"/>
              </a:ext>
            </a:extLst>
          </p:cNvPr>
          <p:cNvSpPr>
            <a:spLocks noEditPoints="1"/>
          </p:cNvSpPr>
          <p:nvPr userDrawn="1"/>
        </p:nvSpPr>
        <p:spPr bwMode="gray">
          <a:xfrm>
            <a:off x="550800" y="3862800"/>
            <a:ext cx="488495" cy="487458"/>
          </a:xfrm>
          <a:custGeom>
            <a:avLst/>
            <a:gdLst>
              <a:gd name="T0" fmla="*/ 49 w 199"/>
              <a:gd name="T1" fmla="*/ 100 h 199"/>
              <a:gd name="T2" fmla="*/ 99 w 199"/>
              <a:gd name="T3" fmla="*/ 49 h 199"/>
              <a:gd name="T4" fmla="*/ 150 w 199"/>
              <a:gd name="T5" fmla="*/ 100 h 199"/>
              <a:gd name="T6" fmla="*/ 99 w 199"/>
              <a:gd name="T7" fmla="*/ 150 h 199"/>
              <a:gd name="T8" fmla="*/ 49 w 199"/>
              <a:gd name="T9" fmla="*/ 100 h 199"/>
              <a:gd name="T10" fmla="*/ 152 w 199"/>
              <a:gd name="T11" fmla="*/ 0 h 199"/>
              <a:gd name="T12" fmla="*/ 47 w 199"/>
              <a:gd name="T13" fmla="*/ 0 h 199"/>
              <a:gd name="T14" fmla="*/ 0 w 199"/>
              <a:gd name="T15" fmla="*/ 47 h 199"/>
              <a:gd name="T16" fmla="*/ 0 w 199"/>
              <a:gd name="T17" fmla="*/ 152 h 199"/>
              <a:gd name="T18" fmla="*/ 47 w 199"/>
              <a:gd name="T19" fmla="*/ 199 h 199"/>
              <a:gd name="T20" fmla="*/ 152 w 199"/>
              <a:gd name="T21" fmla="*/ 199 h 199"/>
              <a:gd name="T22" fmla="*/ 199 w 199"/>
              <a:gd name="T23" fmla="*/ 152 h 199"/>
              <a:gd name="T24" fmla="*/ 199 w 199"/>
              <a:gd name="T25" fmla="*/ 47 h 199"/>
              <a:gd name="T26" fmla="*/ 152 w 199"/>
              <a:gd name="T27" fmla="*/ 0 h 199"/>
              <a:gd name="T28" fmla="*/ 47 w 199"/>
              <a:gd name="T29" fmla="*/ 12 h 199"/>
              <a:gd name="T30" fmla="*/ 152 w 199"/>
              <a:gd name="T31" fmla="*/ 12 h 199"/>
              <a:gd name="T32" fmla="*/ 187 w 199"/>
              <a:gd name="T33" fmla="*/ 47 h 199"/>
              <a:gd name="T34" fmla="*/ 187 w 199"/>
              <a:gd name="T35" fmla="*/ 152 h 199"/>
              <a:gd name="T36" fmla="*/ 152 w 199"/>
              <a:gd name="T37" fmla="*/ 187 h 199"/>
              <a:gd name="T38" fmla="*/ 47 w 199"/>
              <a:gd name="T39" fmla="*/ 187 h 199"/>
              <a:gd name="T40" fmla="*/ 12 w 199"/>
              <a:gd name="T41" fmla="*/ 152 h 199"/>
              <a:gd name="T42" fmla="*/ 12 w 199"/>
              <a:gd name="T43" fmla="*/ 47 h 199"/>
              <a:gd name="T44" fmla="*/ 47 w 199"/>
              <a:gd name="T45" fmla="*/ 12 h 199"/>
              <a:gd name="T46" fmla="*/ 162 w 199"/>
              <a:gd name="T47" fmla="*/ 27 h 199"/>
              <a:gd name="T48" fmla="*/ 152 w 199"/>
              <a:gd name="T49" fmla="*/ 37 h 199"/>
              <a:gd name="T50" fmla="*/ 162 w 199"/>
              <a:gd name="T51" fmla="*/ 48 h 199"/>
              <a:gd name="T52" fmla="*/ 173 w 199"/>
              <a:gd name="T53" fmla="*/ 37 h 199"/>
              <a:gd name="T54" fmla="*/ 162 w 199"/>
              <a:gd name="T55" fmla="*/ 27 h 199"/>
              <a:gd name="T56" fmla="*/ 163 w 199"/>
              <a:gd name="T57" fmla="*/ 100 h 199"/>
              <a:gd name="T58" fmla="*/ 99 w 199"/>
              <a:gd name="T59" fmla="*/ 36 h 199"/>
              <a:gd name="T60" fmla="*/ 35 w 199"/>
              <a:gd name="T61" fmla="*/ 100 h 199"/>
              <a:gd name="T62" fmla="*/ 99 w 199"/>
              <a:gd name="T63" fmla="*/ 164 h 199"/>
              <a:gd name="T64" fmla="*/ 163 w 199"/>
              <a:gd name="T6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199">
                <a:moveTo>
                  <a:pt x="49" y="100"/>
                </a:moveTo>
                <a:cubicBezTo>
                  <a:pt x="49" y="72"/>
                  <a:pt x="71" y="49"/>
                  <a:pt x="99" y="49"/>
                </a:cubicBezTo>
                <a:cubicBezTo>
                  <a:pt x="127" y="49"/>
                  <a:pt x="150" y="72"/>
                  <a:pt x="150" y="100"/>
                </a:cubicBezTo>
                <a:cubicBezTo>
                  <a:pt x="150" y="128"/>
                  <a:pt x="127" y="150"/>
                  <a:pt x="99" y="150"/>
                </a:cubicBezTo>
                <a:cubicBezTo>
                  <a:pt x="71" y="150"/>
                  <a:pt x="49" y="128"/>
                  <a:pt x="49" y="100"/>
                </a:cubicBezTo>
                <a:close/>
                <a:moveTo>
                  <a:pt x="152" y="0"/>
                </a:moveTo>
                <a:cubicBezTo>
                  <a:pt x="47" y="0"/>
                  <a:pt x="47" y="0"/>
                  <a:pt x="47" y="0"/>
                </a:cubicBezTo>
                <a:cubicBezTo>
                  <a:pt x="21" y="0"/>
                  <a:pt x="0" y="21"/>
                  <a:pt x="0" y="47"/>
                </a:cubicBezTo>
                <a:cubicBezTo>
                  <a:pt x="0" y="152"/>
                  <a:pt x="0" y="152"/>
                  <a:pt x="0" y="152"/>
                </a:cubicBezTo>
                <a:cubicBezTo>
                  <a:pt x="0" y="178"/>
                  <a:pt x="21" y="199"/>
                  <a:pt x="47" y="199"/>
                </a:cubicBezTo>
                <a:cubicBezTo>
                  <a:pt x="152" y="199"/>
                  <a:pt x="152" y="199"/>
                  <a:pt x="152" y="199"/>
                </a:cubicBezTo>
                <a:cubicBezTo>
                  <a:pt x="178" y="199"/>
                  <a:pt x="199" y="178"/>
                  <a:pt x="199" y="152"/>
                </a:cubicBezTo>
                <a:cubicBezTo>
                  <a:pt x="199" y="47"/>
                  <a:pt x="199" y="47"/>
                  <a:pt x="199" y="47"/>
                </a:cubicBezTo>
                <a:cubicBezTo>
                  <a:pt x="199" y="21"/>
                  <a:pt x="178" y="0"/>
                  <a:pt x="152" y="0"/>
                </a:cubicBezTo>
                <a:close/>
                <a:moveTo>
                  <a:pt x="47" y="12"/>
                </a:moveTo>
                <a:cubicBezTo>
                  <a:pt x="152" y="12"/>
                  <a:pt x="152" y="12"/>
                  <a:pt x="152" y="12"/>
                </a:cubicBezTo>
                <a:cubicBezTo>
                  <a:pt x="171" y="12"/>
                  <a:pt x="187" y="28"/>
                  <a:pt x="187" y="47"/>
                </a:cubicBezTo>
                <a:cubicBezTo>
                  <a:pt x="187" y="152"/>
                  <a:pt x="187" y="152"/>
                  <a:pt x="187" y="152"/>
                </a:cubicBezTo>
                <a:cubicBezTo>
                  <a:pt x="187" y="171"/>
                  <a:pt x="171" y="187"/>
                  <a:pt x="152" y="187"/>
                </a:cubicBezTo>
                <a:cubicBezTo>
                  <a:pt x="47" y="187"/>
                  <a:pt x="47" y="187"/>
                  <a:pt x="47" y="187"/>
                </a:cubicBezTo>
                <a:cubicBezTo>
                  <a:pt x="28" y="187"/>
                  <a:pt x="12" y="171"/>
                  <a:pt x="12" y="152"/>
                </a:cubicBezTo>
                <a:cubicBezTo>
                  <a:pt x="12" y="47"/>
                  <a:pt x="12" y="47"/>
                  <a:pt x="12" y="47"/>
                </a:cubicBezTo>
                <a:cubicBezTo>
                  <a:pt x="12" y="28"/>
                  <a:pt x="28" y="12"/>
                  <a:pt x="47" y="12"/>
                </a:cubicBezTo>
                <a:close/>
                <a:moveTo>
                  <a:pt x="162" y="27"/>
                </a:moveTo>
                <a:cubicBezTo>
                  <a:pt x="156" y="27"/>
                  <a:pt x="152" y="32"/>
                  <a:pt x="152" y="37"/>
                </a:cubicBezTo>
                <a:cubicBezTo>
                  <a:pt x="152" y="43"/>
                  <a:pt x="156" y="48"/>
                  <a:pt x="162" y="48"/>
                </a:cubicBezTo>
                <a:cubicBezTo>
                  <a:pt x="168" y="48"/>
                  <a:pt x="173" y="43"/>
                  <a:pt x="173" y="37"/>
                </a:cubicBezTo>
                <a:cubicBezTo>
                  <a:pt x="173" y="32"/>
                  <a:pt x="168" y="27"/>
                  <a:pt x="162" y="27"/>
                </a:cubicBezTo>
                <a:close/>
                <a:moveTo>
                  <a:pt x="163" y="100"/>
                </a:moveTo>
                <a:cubicBezTo>
                  <a:pt x="163" y="64"/>
                  <a:pt x="135" y="36"/>
                  <a:pt x="99" y="36"/>
                </a:cubicBezTo>
                <a:cubicBezTo>
                  <a:pt x="64" y="36"/>
                  <a:pt x="35" y="64"/>
                  <a:pt x="35" y="100"/>
                </a:cubicBezTo>
                <a:cubicBezTo>
                  <a:pt x="35" y="135"/>
                  <a:pt x="64" y="164"/>
                  <a:pt x="99" y="164"/>
                </a:cubicBezTo>
                <a:cubicBezTo>
                  <a:pt x="135" y="164"/>
                  <a:pt x="163" y="135"/>
                  <a:pt x="163" y="10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 name="Rechteck 19">
            <a:extLst>
              <a:ext uri="{FF2B5EF4-FFF2-40B4-BE49-F238E27FC236}">
                <a16:creationId xmlns:a16="http://schemas.microsoft.com/office/drawing/2014/main" id="{761E1FE8-3CDC-4271-8179-67FE81A9D4B0}"/>
              </a:ext>
            </a:extLst>
          </p:cNvPr>
          <p:cNvSpPr/>
          <p:nvPr userDrawn="1"/>
        </p:nvSpPr>
        <p:spPr>
          <a:xfrm>
            <a:off x="1199456" y="3771892"/>
            <a:ext cx="2088232" cy="66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err="1">
                <a:solidFill>
                  <a:schemeClr val="bg2"/>
                </a:solidFill>
              </a:rPr>
              <a:t>mobbingmops</a:t>
            </a:r>
            <a:endParaRPr lang="de-DE" sz="2400">
              <a:solidFill>
                <a:schemeClr val="bg2"/>
              </a:solidFill>
            </a:endParaRPr>
          </a:p>
        </p:txBody>
      </p:sp>
      <p:sp>
        <p:nvSpPr>
          <p:cNvPr id="21" name="Rechteck 20">
            <a:extLst>
              <a:ext uri="{FF2B5EF4-FFF2-40B4-BE49-F238E27FC236}">
                <a16:creationId xmlns:a16="http://schemas.microsoft.com/office/drawing/2014/main" id="{C9F0729F-34EF-46A2-992E-58782592CCCA}"/>
              </a:ext>
            </a:extLst>
          </p:cNvPr>
          <p:cNvSpPr/>
          <p:nvPr userDrawn="1"/>
        </p:nvSpPr>
        <p:spPr>
          <a:xfrm>
            <a:off x="1199456" y="2719122"/>
            <a:ext cx="2695538" cy="66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err="1">
                <a:solidFill>
                  <a:schemeClr val="bg2"/>
                </a:solidFill>
              </a:rPr>
              <a:t>socialwebmachtschule</a:t>
            </a:r>
            <a:endParaRPr lang="de-DE" sz="2000">
              <a:solidFill>
                <a:schemeClr val="bg2"/>
              </a:solidFill>
            </a:endParaRPr>
          </a:p>
        </p:txBody>
      </p:sp>
      <p:sp>
        <p:nvSpPr>
          <p:cNvPr id="22" name="Freeform 21">
            <a:extLst>
              <a:ext uri="{FF2B5EF4-FFF2-40B4-BE49-F238E27FC236}">
                <a16:creationId xmlns:a16="http://schemas.microsoft.com/office/drawing/2014/main" id="{F64A4459-325D-4FA2-A4DB-CFD81DBB7A1C}"/>
              </a:ext>
            </a:extLst>
          </p:cNvPr>
          <p:cNvSpPr>
            <a:spLocks/>
          </p:cNvSpPr>
          <p:nvPr userDrawn="1"/>
        </p:nvSpPr>
        <p:spPr bwMode="gray">
          <a:xfrm>
            <a:off x="550800" y="1577580"/>
            <a:ext cx="252582" cy="537865"/>
          </a:xfrm>
          <a:custGeom>
            <a:avLst/>
            <a:gdLst>
              <a:gd name="T0" fmla="*/ 63 w 95"/>
              <a:gd name="T1" fmla="*/ 60 h 202"/>
              <a:gd name="T2" fmla="*/ 63 w 95"/>
              <a:gd name="T3" fmla="*/ 44 h 202"/>
              <a:gd name="T4" fmla="*/ 72 w 95"/>
              <a:gd name="T5" fmla="*/ 34 h 202"/>
              <a:gd name="T6" fmla="*/ 94 w 95"/>
              <a:gd name="T7" fmla="*/ 34 h 202"/>
              <a:gd name="T8" fmla="*/ 94 w 95"/>
              <a:gd name="T9" fmla="*/ 0 h 202"/>
              <a:gd name="T10" fmla="*/ 63 w 95"/>
              <a:gd name="T11" fmla="*/ 0 h 202"/>
              <a:gd name="T12" fmla="*/ 21 w 95"/>
              <a:gd name="T13" fmla="*/ 42 h 202"/>
              <a:gd name="T14" fmla="*/ 21 w 95"/>
              <a:gd name="T15" fmla="*/ 60 h 202"/>
              <a:gd name="T16" fmla="*/ 0 w 95"/>
              <a:gd name="T17" fmla="*/ 60 h 202"/>
              <a:gd name="T18" fmla="*/ 0 w 95"/>
              <a:gd name="T19" fmla="*/ 85 h 202"/>
              <a:gd name="T20" fmla="*/ 0 w 95"/>
              <a:gd name="T21" fmla="*/ 101 h 202"/>
              <a:gd name="T22" fmla="*/ 21 w 95"/>
              <a:gd name="T23" fmla="*/ 101 h 202"/>
              <a:gd name="T24" fmla="*/ 21 w 95"/>
              <a:gd name="T25" fmla="*/ 202 h 202"/>
              <a:gd name="T26" fmla="*/ 61 w 95"/>
              <a:gd name="T27" fmla="*/ 202 h 202"/>
              <a:gd name="T28" fmla="*/ 61 w 95"/>
              <a:gd name="T29" fmla="*/ 101 h 202"/>
              <a:gd name="T30" fmla="*/ 91 w 95"/>
              <a:gd name="T31" fmla="*/ 101 h 202"/>
              <a:gd name="T32" fmla="*/ 92 w 95"/>
              <a:gd name="T33" fmla="*/ 85 h 202"/>
              <a:gd name="T34" fmla="*/ 95 w 95"/>
              <a:gd name="T35" fmla="*/ 60 h 202"/>
              <a:gd name="T36" fmla="*/ 63 w 95"/>
              <a:gd name="T37" fmla="*/ 6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202">
                <a:moveTo>
                  <a:pt x="63" y="60"/>
                </a:moveTo>
                <a:cubicBezTo>
                  <a:pt x="63" y="44"/>
                  <a:pt x="63" y="44"/>
                  <a:pt x="63" y="44"/>
                </a:cubicBezTo>
                <a:cubicBezTo>
                  <a:pt x="63" y="36"/>
                  <a:pt x="68" y="34"/>
                  <a:pt x="72" y="34"/>
                </a:cubicBezTo>
                <a:cubicBezTo>
                  <a:pt x="75" y="34"/>
                  <a:pt x="94" y="34"/>
                  <a:pt x="94" y="34"/>
                </a:cubicBezTo>
                <a:cubicBezTo>
                  <a:pt x="94" y="0"/>
                  <a:pt x="94" y="0"/>
                  <a:pt x="94" y="0"/>
                </a:cubicBezTo>
                <a:cubicBezTo>
                  <a:pt x="63" y="0"/>
                  <a:pt x="63" y="0"/>
                  <a:pt x="63" y="0"/>
                </a:cubicBezTo>
                <a:cubicBezTo>
                  <a:pt x="28" y="0"/>
                  <a:pt x="21" y="25"/>
                  <a:pt x="21" y="42"/>
                </a:cubicBezTo>
                <a:cubicBezTo>
                  <a:pt x="21" y="60"/>
                  <a:pt x="21" y="60"/>
                  <a:pt x="21" y="60"/>
                </a:cubicBezTo>
                <a:cubicBezTo>
                  <a:pt x="0" y="60"/>
                  <a:pt x="0" y="60"/>
                  <a:pt x="0" y="60"/>
                </a:cubicBezTo>
                <a:cubicBezTo>
                  <a:pt x="0" y="85"/>
                  <a:pt x="0" y="85"/>
                  <a:pt x="0" y="85"/>
                </a:cubicBezTo>
                <a:cubicBezTo>
                  <a:pt x="0" y="101"/>
                  <a:pt x="0" y="101"/>
                  <a:pt x="0" y="101"/>
                </a:cubicBezTo>
                <a:cubicBezTo>
                  <a:pt x="21" y="101"/>
                  <a:pt x="21" y="101"/>
                  <a:pt x="21" y="101"/>
                </a:cubicBezTo>
                <a:cubicBezTo>
                  <a:pt x="21" y="147"/>
                  <a:pt x="21" y="202"/>
                  <a:pt x="21" y="202"/>
                </a:cubicBezTo>
                <a:cubicBezTo>
                  <a:pt x="61" y="202"/>
                  <a:pt x="61" y="202"/>
                  <a:pt x="61" y="202"/>
                </a:cubicBezTo>
                <a:cubicBezTo>
                  <a:pt x="61" y="202"/>
                  <a:pt x="61" y="146"/>
                  <a:pt x="61" y="101"/>
                </a:cubicBezTo>
                <a:cubicBezTo>
                  <a:pt x="91" y="101"/>
                  <a:pt x="91" y="101"/>
                  <a:pt x="91" y="101"/>
                </a:cubicBezTo>
                <a:cubicBezTo>
                  <a:pt x="92" y="85"/>
                  <a:pt x="92" y="85"/>
                  <a:pt x="92" y="85"/>
                </a:cubicBezTo>
                <a:cubicBezTo>
                  <a:pt x="95" y="60"/>
                  <a:pt x="95" y="60"/>
                  <a:pt x="95" y="60"/>
                </a:cubicBezTo>
                <a:lnTo>
                  <a:pt x="63" y="60"/>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 name="Rechteck 22">
            <a:extLst>
              <a:ext uri="{FF2B5EF4-FFF2-40B4-BE49-F238E27FC236}">
                <a16:creationId xmlns:a16="http://schemas.microsoft.com/office/drawing/2014/main" id="{0964D5E7-AA0C-4648-A8AD-48EC829DBBAA}"/>
              </a:ext>
            </a:extLst>
          </p:cNvPr>
          <p:cNvSpPr/>
          <p:nvPr userDrawn="1"/>
        </p:nvSpPr>
        <p:spPr>
          <a:xfrm>
            <a:off x="1199456" y="1513902"/>
            <a:ext cx="2088232" cy="66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a:solidFill>
                  <a:schemeClr val="bg2"/>
                </a:solidFill>
              </a:rPr>
              <a:t>Social Web macht Schule</a:t>
            </a:r>
          </a:p>
        </p:txBody>
      </p:sp>
      <p:sp>
        <p:nvSpPr>
          <p:cNvPr id="24" name="Freeform 36">
            <a:extLst>
              <a:ext uri="{FF2B5EF4-FFF2-40B4-BE49-F238E27FC236}">
                <a16:creationId xmlns:a16="http://schemas.microsoft.com/office/drawing/2014/main" id="{7FB4EEDD-2B55-4659-960C-D22273953BF9}"/>
              </a:ext>
            </a:extLst>
          </p:cNvPr>
          <p:cNvSpPr>
            <a:spLocks noEditPoints="1"/>
          </p:cNvSpPr>
          <p:nvPr userDrawn="1"/>
        </p:nvSpPr>
        <p:spPr bwMode="gray">
          <a:xfrm>
            <a:off x="550800" y="2808002"/>
            <a:ext cx="488495" cy="487458"/>
          </a:xfrm>
          <a:custGeom>
            <a:avLst/>
            <a:gdLst>
              <a:gd name="T0" fmla="*/ 49 w 199"/>
              <a:gd name="T1" fmla="*/ 100 h 199"/>
              <a:gd name="T2" fmla="*/ 99 w 199"/>
              <a:gd name="T3" fmla="*/ 49 h 199"/>
              <a:gd name="T4" fmla="*/ 150 w 199"/>
              <a:gd name="T5" fmla="*/ 100 h 199"/>
              <a:gd name="T6" fmla="*/ 99 w 199"/>
              <a:gd name="T7" fmla="*/ 150 h 199"/>
              <a:gd name="T8" fmla="*/ 49 w 199"/>
              <a:gd name="T9" fmla="*/ 100 h 199"/>
              <a:gd name="T10" fmla="*/ 152 w 199"/>
              <a:gd name="T11" fmla="*/ 0 h 199"/>
              <a:gd name="T12" fmla="*/ 47 w 199"/>
              <a:gd name="T13" fmla="*/ 0 h 199"/>
              <a:gd name="T14" fmla="*/ 0 w 199"/>
              <a:gd name="T15" fmla="*/ 47 h 199"/>
              <a:gd name="T16" fmla="*/ 0 w 199"/>
              <a:gd name="T17" fmla="*/ 152 h 199"/>
              <a:gd name="T18" fmla="*/ 47 w 199"/>
              <a:gd name="T19" fmla="*/ 199 h 199"/>
              <a:gd name="T20" fmla="*/ 152 w 199"/>
              <a:gd name="T21" fmla="*/ 199 h 199"/>
              <a:gd name="T22" fmla="*/ 199 w 199"/>
              <a:gd name="T23" fmla="*/ 152 h 199"/>
              <a:gd name="T24" fmla="*/ 199 w 199"/>
              <a:gd name="T25" fmla="*/ 47 h 199"/>
              <a:gd name="T26" fmla="*/ 152 w 199"/>
              <a:gd name="T27" fmla="*/ 0 h 199"/>
              <a:gd name="T28" fmla="*/ 47 w 199"/>
              <a:gd name="T29" fmla="*/ 12 h 199"/>
              <a:gd name="T30" fmla="*/ 152 w 199"/>
              <a:gd name="T31" fmla="*/ 12 h 199"/>
              <a:gd name="T32" fmla="*/ 187 w 199"/>
              <a:gd name="T33" fmla="*/ 47 h 199"/>
              <a:gd name="T34" fmla="*/ 187 w 199"/>
              <a:gd name="T35" fmla="*/ 152 h 199"/>
              <a:gd name="T36" fmla="*/ 152 w 199"/>
              <a:gd name="T37" fmla="*/ 187 h 199"/>
              <a:gd name="T38" fmla="*/ 47 w 199"/>
              <a:gd name="T39" fmla="*/ 187 h 199"/>
              <a:gd name="T40" fmla="*/ 12 w 199"/>
              <a:gd name="T41" fmla="*/ 152 h 199"/>
              <a:gd name="T42" fmla="*/ 12 w 199"/>
              <a:gd name="T43" fmla="*/ 47 h 199"/>
              <a:gd name="T44" fmla="*/ 47 w 199"/>
              <a:gd name="T45" fmla="*/ 12 h 199"/>
              <a:gd name="T46" fmla="*/ 162 w 199"/>
              <a:gd name="T47" fmla="*/ 27 h 199"/>
              <a:gd name="T48" fmla="*/ 152 w 199"/>
              <a:gd name="T49" fmla="*/ 37 h 199"/>
              <a:gd name="T50" fmla="*/ 162 w 199"/>
              <a:gd name="T51" fmla="*/ 48 h 199"/>
              <a:gd name="T52" fmla="*/ 173 w 199"/>
              <a:gd name="T53" fmla="*/ 37 h 199"/>
              <a:gd name="T54" fmla="*/ 162 w 199"/>
              <a:gd name="T55" fmla="*/ 27 h 199"/>
              <a:gd name="T56" fmla="*/ 163 w 199"/>
              <a:gd name="T57" fmla="*/ 100 h 199"/>
              <a:gd name="T58" fmla="*/ 99 w 199"/>
              <a:gd name="T59" fmla="*/ 36 h 199"/>
              <a:gd name="T60" fmla="*/ 35 w 199"/>
              <a:gd name="T61" fmla="*/ 100 h 199"/>
              <a:gd name="T62" fmla="*/ 99 w 199"/>
              <a:gd name="T63" fmla="*/ 164 h 199"/>
              <a:gd name="T64" fmla="*/ 163 w 199"/>
              <a:gd name="T6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199">
                <a:moveTo>
                  <a:pt x="49" y="100"/>
                </a:moveTo>
                <a:cubicBezTo>
                  <a:pt x="49" y="72"/>
                  <a:pt x="71" y="49"/>
                  <a:pt x="99" y="49"/>
                </a:cubicBezTo>
                <a:cubicBezTo>
                  <a:pt x="127" y="49"/>
                  <a:pt x="150" y="72"/>
                  <a:pt x="150" y="100"/>
                </a:cubicBezTo>
                <a:cubicBezTo>
                  <a:pt x="150" y="128"/>
                  <a:pt x="127" y="150"/>
                  <a:pt x="99" y="150"/>
                </a:cubicBezTo>
                <a:cubicBezTo>
                  <a:pt x="71" y="150"/>
                  <a:pt x="49" y="128"/>
                  <a:pt x="49" y="100"/>
                </a:cubicBezTo>
                <a:close/>
                <a:moveTo>
                  <a:pt x="152" y="0"/>
                </a:moveTo>
                <a:cubicBezTo>
                  <a:pt x="47" y="0"/>
                  <a:pt x="47" y="0"/>
                  <a:pt x="47" y="0"/>
                </a:cubicBezTo>
                <a:cubicBezTo>
                  <a:pt x="21" y="0"/>
                  <a:pt x="0" y="21"/>
                  <a:pt x="0" y="47"/>
                </a:cubicBezTo>
                <a:cubicBezTo>
                  <a:pt x="0" y="152"/>
                  <a:pt x="0" y="152"/>
                  <a:pt x="0" y="152"/>
                </a:cubicBezTo>
                <a:cubicBezTo>
                  <a:pt x="0" y="178"/>
                  <a:pt x="21" y="199"/>
                  <a:pt x="47" y="199"/>
                </a:cubicBezTo>
                <a:cubicBezTo>
                  <a:pt x="152" y="199"/>
                  <a:pt x="152" y="199"/>
                  <a:pt x="152" y="199"/>
                </a:cubicBezTo>
                <a:cubicBezTo>
                  <a:pt x="178" y="199"/>
                  <a:pt x="199" y="178"/>
                  <a:pt x="199" y="152"/>
                </a:cubicBezTo>
                <a:cubicBezTo>
                  <a:pt x="199" y="47"/>
                  <a:pt x="199" y="47"/>
                  <a:pt x="199" y="47"/>
                </a:cubicBezTo>
                <a:cubicBezTo>
                  <a:pt x="199" y="21"/>
                  <a:pt x="178" y="0"/>
                  <a:pt x="152" y="0"/>
                </a:cubicBezTo>
                <a:close/>
                <a:moveTo>
                  <a:pt x="47" y="12"/>
                </a:moveTo>
                <a:cubicBezTo>
                  <a:pt x="152" y="12"/>
                  <a:pt x="152" y="12"/>
                  <a:pt x="152" y="12"/>
                </a:cubicBezTo>
                <a:cubicBezTo>
                  <a:pt x="171" y="12"/>
                  <a:pt x="187" y="28"/>
                  <a:pt x="187" y="47"/>
                </a:cubicBezTo>
                <a:cubicBezTo>
                  <a:pt x="187" y="152"/>
                  <a:pt x="187" y="152"/>
                  <a:pt x="187" y="152"/>
                </a:cubicBezTo>
                <a:cubicBezTo>
                  <a:pt x="187" y="171"/>
                  <a:pt x="171" y="187"/>
                  <a:pt x="152" y="187"/>
                </a:cubicBezTo>
                <a:cubicBezTo>
                  <a:pt x="47" y="187"/>
                  <a:pt x="47" y="187"/>
                  <a:pt x="47" y="187"/>
                </a:cubicBezTo>
                <a:cubicBezTo>
                  <a:pt x="28" y="187"/>
                  <a:pt x="12" y="171"/>
                  <a:pt x="12" y="152"/>
                </a:cubicBezTo>
                <a:cubicBezTo>
                  <a:pt x="12" y="47"/>
                  <a:pt x="12" y="47"/>
                  <a:pt x="12" y="47"/>
                </a:cubicBezTo>
                <a:cubicBezTo>
                  <a:pt x="12" y="28"/>
                  <a:pt x="28" y="12"/>
                  <a:pt x="47" y="12"/>
                </a:cubicBezTo>
                <a:close/>
                <a:moveTo>
                  <a:pt x="162" y="27"/>
                </a:moveTo>
                <a:cubicBezTo>
                  <a:pt x="156" y="27"/>
                  <a:pt x="152" y="32"/>
                  <a:pt x="152" y="37"/>
                </a:cubicBezTo>
                <a:cubicBezTo>
                  <a:pt x="152" y="43"/>
                  <a:pt x="156" y="48"/>
                  <a:pt x="162" y="48"/>
                </a:cubicBezTo>
                <a:cubicBezTo>
                  <a:pt x="168" y="48"/>
                  <a:pt x="173" y="43"/>
                  <a:pt x="173" y="37"/>
                </a:cubicBezTo>
                <a:cubicBezTo>
                  <a:pt x="173" y="32"/>
                  <a:pt x="168" y="27"/>
                  <a:pt x="162" y="27"/>
                </a:cubicBezTo>
                <a:close/>
                <a:moveTo>
                  <a:pt x="163" y="100"/>
                </a:moveTo>
                <a:cubicBezTo>
                  <a:pt x="163" y="64"/>
                  <a:pt x="135" y="36"/>
                  <a:pt x="99" y="36"/>
                </a:cubicBezTo>
                <a:cubicBezTo>
                  <a:pt x="64" y="36"/>
                  <a:pt x="35" y="64"/>
                  <a:pt x="35" y="100"/>
                </a:cubicBezTo>
                <a:cubicBezTo>
                  <a:pt x="35" y="135"/>
                  <a:pt x="64" y="164"/>
                  <a:pt x="99" y="164"/>
                </a:cubicBezTo>
                <a:cubicBezTo>
                  <a:pt x="135" y="164"/>
                  <a:pt x="163" y="135"/>
                  <a:pt x="163" y="10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Tree>
    <p:extLst>
      <p:ext uri="{BB962C8B-B14F-4D97-AF65-F5344CB8AC3E}">
        <p14:creationId xmlns:p14="http://schemas.microsoft.com/office/powerpoint/2010/main" val="432871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WmS_Blau_Text">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50467" y="2132856"/>
            <a:ext cx="9702000" cy="3960440"/>
          </a:xfrm>
          <a:prstGeom prst="rect">
            <a:avLst/>
          </a:prstGeom>
        </p:spPr>
        <p:txBody>
          <a:bodyPr lIns="0"/>
          <a:lstStyle>
            <a:lvl1pPr marL="0" indent="0">
              <a:lnSpc>
                <a:spcPct val="150000"/>
              </a:lnSpc>
              <a:buFont typeface="Arial" panose="020B0604020202020204" pitchFamily="34" charset="0"/>
              <a:buNone/>
              <a:defRPr sz="3200" b="1">
                <a:solidFill>
                  <a:schemeClr val="bg2"/>
                </a:solidFill>
              </a:defRPr>
            </a:lvl1pPr>
            <a:lvl2pPr marL="457200" indent="0">
              <a:buNone/>
              <a:defRPr sz="4800" baseline="0">
                <a:solidFill>
                  <a:schemeClr val="bg2"/>
                </a:solidFill>
              </a:defRPr>
            </a:lvl2pPr>
            <a:lvl3pPr marL="914400" indent="0">
              <a:buNone/>
              <a:defRPr sz="4800"/>
            </a:lvl3pPr>
            <a:lvl4pPr>
              <a:defRPr sz="4800"/>
            </a:lvl4pPr>
            <a:lvl5pPr>
              <a:defRPr sz="4800"/>
            </a:lvl5pPr>
          </a:lstStyle>
          <a:p>
            <a:pPr lvl="0"/>
            <a:r>
              <a:rPr lang="de-DE"/>
              <a:t>Text hinzufügen</a:t>
            </a:r>
          </a:p>
        </p:txBody>
      </p:sp>
      <p:sp>
        <p:nvSpPr>
          <p:cNvPr id="8" name="Titel 1"/>
          <p:cNvSpPr>
            <a:spLocks noGrp="1"/>
          </p:cNvSpPr>
          <p:nvPr>
            <p:ph type="ctrTitle" hasCustomPrompt="1"/>
          </p:nvPr>
        </p:nvSpPr>
        <p:spPr>
          <a:xfrm>
            <a:off x="527052" y="1008000"/>
            <a:ext cx="8449269" cy="854992"/>
          </a:xfrm>
          <a:prstGeom prst="rect">
            <a:avLst/>
          </a:prstGeom>
        </p:spPr>
        <p:txBody>
          <a:bodyPr lIns="0" anchor="t"/>
          <a:lstStyle>
            <a:lvl1pPr>
              <a:defRPr sz="2800" b="1" baseline="0">
                <a:solidFill>
                  <a:schemeClr val="bg2"/>
                </a:solidFill>
                <a:latin typeface="+mj-lt"/>
              </a:defRPr>
            </a:lvl1pPr>
          </a:lstStyle>
          <a:p>
            <a:r>
              <a:rPr lang="de-DE"/>
              <a:t>Titelmasterformat bearbeiten</a:t>
            </a:r>
          </a:p>
        </p:txBody>
      </p:sp>
    </p:spTree>
    <p:extLst>
      <p:ext uri="{BB962C8B-B14F-4D97-AF65-F5344CB8AC3E}">
        <p14:creationId xmlns:p14="http://schemas.microsoft.com/office/powerpoint/2010/main" val="148340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WmS_Blau_textzentriert">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27051" y="3140968"/>
            <a:ext cx="11137900" cy="3384376"/>
          </a:xfrm>
          <a:prstGeom prst="rect">
            <a:avLst/>
          </a:prstGeom>
        </p:spPr>
        <p:txBody>
          <a:bodyPr lIns="0"/>
          <a:lstStyle>
            <a:lvl1pPr algn="ctr">
              <a:buNone/>
              <a:defRPr sz="3200" b="1">
                <a:solidFill>
                  <a:schemeClr val="bg2"/>
                </a:solidFill>
              </a:defRPr>
            </a:lvl1pPr>
            <a:lvl2pPr>
              <a:defRPr sz="4800"/>
            </a:lvl2pPr>
            <a:lvl3pPr>
              <a:defRPr sz="4800"/>
            </a:lvl3pPr>
            <a:lvl4pPr>
              <a:defRPr sz="4800"/>
            </a:lvl4pPr>
            <a:lvl5pPr>
              <a:defRPr sz="4800"/>
            </a:lvl5pPr>
          </a:lstStyle>
          <a:p>
            <a:pPr lvl="0"/>
            <a:r>
              <a:rPr lang="de-DE"/>
              <a:t>Text hinzufügen</a:t>
            </a:r>
          </a:p>
        </p:txBody>
      </p:sp>
    </p:spTree>
    <p:extLst>
      <p:ext uri="{BB962C8B-B14F-4D97-AF65-F5344CB8AC3E}">
        <p14:creationId xmlns:p14="http://schemas.microsoft.com/office/powerpoint/2010/main" val="273421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WmS_Blau_Apps">
    <p:spTree>
      <p:nvGrpSpPr>
        <p:cNvPr id="1" name=""/>
        <p:cNvGrpSpPr/>
        <p:nvPr/>
      </p:nvGrpSpPr>
      <p:grpSpPr>
        <a:xfrm>
          <a:off x="0" y="0"/>
          <a:ext cx="0" cy="0"/>
          <a:chOff x="0" y="0"/>
          <a:chExt cx="0" cy="0"/>
        </a:xfrm>
      </p:grpSpPr>
      <p:sp>
        <p:nvSpPr>
          <p:cNvPr id="15" name="Bildplatzhalter 21"/>
          <p:cNvSpPr>
            <a:spLocks noGrp="1"/>
          </p:cNvSpPr>
          <p:nvPr>
            <p:ph type="pic" sz="quarter" idx="15"/>
          </p:nvPr>
        </p:nvSpPr>
        <p:spPr>
          <a:xfrm>
            <a:off x="7632171" y="1598644"/>
            <a:ext cx="3963252" cy="4710679"/>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
        <p:nvSpPr>
          <p:cNvPr id="19" name="Bildplatzhalter 21"/>
          <p:cNvSpPr>
            <a:spLocks noGrp="1"/>
          </p:cNvSpPr>
          <p:nvPr>
            <p:ph type="pic" sz="quarter" idx="17"/>
          </p:nvPr>
        </p:nvSpPr>
        <p:spPr>
          <a:xfrm>
            <a:off x="335360" y="2636912"/>
            <a:ext cx="2496277" cy="1872000"/>
          </a:xfrm>
          <a:prstGeom prst="rect">
            <a:avLst/>
          </a:prstGeom>
          <a:noFill/>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
        <p:nvSpPr>
          <p:cNvPr id="8" name="Titel 1"/>
          <p:cNvSpPr>
            <a:spLocks noGrp="1"/>
          </p:cNvSpPr>
          <p:nvPr>
            <p:ph type="ctrTitle" hasCustomPrompt="1"/>
          </p:nvPr>
        </p:nvSpPr>
        <p:spPr>
          <a:xfrm>
            <a:off x="527052" y="908724"/>
            <a:ext cx="8449269" cy="504055"/>
          </a:xfrm>
          <a:prstGeom prst="rect">
            <a:avLst/>
          </a:prstGeom>
        </p:spPr>
        <p:txBody>
          <a:bodyPr lIns="0" anchor="t"/>
          <a:lstStyle>
            <a:lvl1pPr>
              <a:lnSpc>
                <a:spcPts val="3200"/>
              </a:lnSpc>
              <a:defRPr sz="2800" baseline="0">
                <a:solidFill>
                  <a:schemeClr val="bg2"/>
                </a:solidFill>
              </a:defRPr>
            </a:lvl1pPr>
          </a:lstStyle>
          <a:p>
            <a:r>
              <a:rPr lang="de-DE"/>
              <a:t>Titel einfügen</a:t>
            </a:r>
          </a:p>
        </p:txBody>
      </p:sp>
      <p:sp>
        <p:nvSpPr>
          <p:cNvPr id="20" name="Bildplatzhalter 21"/>
          <p:cNvSpPr>
            <a:spLocks noGrp="1"/>
          </p:cNvSpPr>
          <p:nvPr>
            <p:ph type="pic" sz="quarter" idx="18"/>
          </p:nvPr>
        </p:nvSpPr>
        <p:spPr>
          <a:xfrm>
            <a:off x="3119672" y="1598644"/>
            <a:ext cx="3978099" cy="4728325"/>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Tree>
    <p:extLst>
      <p:ext uri="{BB962C8B-B14F-4D97-AF65-F5344CB8AC3E}">
        <p14:creationId xmlns:p14="http://schemas.microsoft.com/office/powerpoint/2010/main" val="3332645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74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WmS_Blau_Titelfolie_1">
    <p:bg>
      <p:bgPr>
        <a:solidFill>
          <a:schemeClr val="tx1"/>
        </a:solidFill>
        <a:effectLst/>
      </p:bgPr>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263848D0-D56E-4A56-A176-A29966EEB654}"/>
              </a:ext>
            </a:extLst>
          </p:cNvPr>
          <p:cNvGrpSpPr/>
          <p:nvPr userDrawn="1"/>
        </p:nvGrpSpPr>
        <p:grpSpPr>
          <a:xfrm>
            <a:off x="4114045" y="1196579"/>
            <a:ext cx="3963910" cy="4464843"/>
            <a:chOff x="2123728" y="1268413"/>
            <a:chExt cx="4769888" cy="5372675"/>
          </a:xfrm>
        </p:grpSpPr>
        <p:sp>
          <p:nvSpPr>
            <p:cNvPr id="8" name="Gleichschenkliges Dreieck 7">
              <a:extLst>
                <a:ext uri="{FF2B5EF4-FFF2-40B4-BE49-F238E27FC236}">
                  <a16:creationId xmlns:a16="http://schemas.microsoft.com/office/drawing/2014/main" id="{8B263E3D-3E79-49D7-80C6-BFE050E8F368}"/>
                </a:ext>
              </a:extLst>
            </p:cNvPr>
            <p:cNvSpPr/>
            <p:nvPr userDrawn="1"/>
          </p:nvSpPr>
          <p:spPr>
            <a:xfrm rot="8270932">
              <a:off x="4497969" y="3792481"/>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1" name="Ellipse 10">
              <a:extLst>
                <a:ext uri="{FF2B5EF4-FFF2-40B4-BE49-F238E27FC236}">
                  <a16:creationId xmlns:a16="http://schemas.microsoft.com/office/drawing/2014/main" id="{0837518D-15AE-4403-840C-845E3995C7E6}"/>
                </a:ext>
              </a:extLst>
            </p:cNvPr>
            <p:cNvSpPr/>
            <p:nvPr userDrawn="1"/>
          </p:nvSpPr>
          <p:spPr>
            <a:xfrm>
              <a:off x="2123728" y="1268413"/>
              <a:ext cx="4356819" cy="4356819"/>
            </a:xfrm>
            <a:prstGeom prst="ellipse">
              <a:avLst/>
            </a:prstGeom>
            <a:solidFill>
              <a:srgbClr val="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48CC5A"/>
                </a:solidFill>
                <a:effectLst/>
                <a:uLnTx/>
                <a:uFillTx/>
              </a:endParaRPr>
            </a:p>
          </p:txBody>
        </p:sp>
      </p:grpSp>
      <p:sp>
        <p:nvSpPr>
          <p:cNvPr id="18" name="Textplatzhalter 16"/>
          <p:cNvSpPr>
            <a:spLocks noGrp="1"/>
          </p:cNvSpPr>
          <p:nvPr>
            <p:ph type="body" sz="quarter" idx="13" hasCustomPrompt="1"/>
          </p:nvPr>
        </p:nvSpPr>
        <p:spPr>
          <a:xfrm>
            <a:off x="4223792" y="2636838"/>
            <a:ext cx="4610100" cy="1584325"/>
          </a:xfrm>
          <a:prstGeom prst="rect">
            <a:avLst/>
          </a:prstGeom>
        </p:spPr>
        <p:txBody>
          <a:bodyPr/>
          <a:lstStyle>
            <a:lvl1pPr>
              <a:buNone/>
              <a:defRPr sz="3600" b="1">
                <a:solidFill>
                  <a:schemeClr val="accent5"/>
                </a:solidFill>
              </a:defRPr>
            </a:lvl1pPr>
          </a:lstStyle>
          <a:p>
            <a:pPr lvl="0"/>
            <a:r>
              <a:rPr lang="de-DE"/>
              <a:t>Dankeschön hinzufügen</a:t>
            </a:r>
          </a:p>
        </p:txBody>
      </p:sp>
      <p:pic>
        <p:nvPicPr>
          <p:cNvPr id="2" name="Grafik 1" descr="Ein Bild, das Text, Schrift, Grafiken, Grafikdesign enthält.&#10;&#10;KI-generierte Inhalte können fehlerhaft sein.">
            <a:extLst>
              <a:ext uri="{FF2B5EF4-FFF2-40B4-BE49-F238E27FC236}">
                <a16:creationId xmlns:a16="http://schemas.microsoft.com/office/drawing/2014/main" id="{E8058225-9613-48DE-4789-E2D9E57897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65357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eer weiß">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038A24F-7ED2-42E6-9860-3A30749C619D}"/>
              </a:ext>
            </a:extLst>
          </p:cNvPr>
          <p:cNvSpPr>
            <a:spLocks noGrp="1"/>
          </p:cNvSpPr>
          <p:nvPr>
            <p:ph type="sldNum" sz="quarter" idx="12"/>
          </p:nvPr>
        </p:nvSpPr>
        <p:spPr/>
        <p:txBody>
          <a:bodyPr/>
          <a:lstStyle/>
          <a:p>
            <a:fld id="{A295CAF5-49C9-46FF-BDB7-E3E6528E2F55}" type="slidenum">
              <a:rPr lang="de-DE" smtClean="0"/>
              <a:pPr/>
              <a:t>‹Nr.›</a:t>
            </a:fld>
            <a:endParaRPr lang="de-DE"/>
          </a:p>
        </p:txBody>
      </p:sp>
    </p:spTree>
    <p:extLst>
      <p:ext uri="{BB962C8B-B14F-4D97-AF65-F5344CB8AC3E}">
        <p14:creationId xmlns:p14="http://schemas.microsoft.com/office/powerpoint/2010/main" val="415067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image" Target="../media/image3.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5.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png"/><Relationship Id="rId5" Type="http://schemas.openxmlformats.org/officeDocument/2006/relationships/slideLayout" Target="../slideLayouts/slideLayout33.xml"/><Relationship Id="rId10"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Datumsplatzhalter 3"/>
          <p:cNvSpPr>
            <a:spLocks noGrp="1"/>
          </p:cNvSpPr>
          <p:nvPr>
            <p:ph type="dt" sz="half" idx="2"/>
          </p:nvPr>
        </p:nvSpPr>
        <p:spPr>
          <a:xfrm>
            <a:off x="527052" y="6309321"/>
            <a:ext cx="1728523" cy="360040"/>
          </a:xfrm>
          <a:prstGeom prst="rect">
            <a:avLst/>
          </a:prstGeom>
        </p:spPr>
        <p:txBody>
          <a:bodyPr lIns="0"/>
          <a:lstStyle>
            <a:lvl1pPr>
              <a:defRPr sz="1400">
                <a:solidFill>
                  <a:schemeClr val="tx2"/>
                </a:solidFill>
              </a:defRPr>
            </a:lvl1pPr>
          </a:lstStyle>
          <a:p>
            <a:fld id="{397FD4DE-9888-4755-9599-89FDA0A235A1}" type="datetimeFigureOut">
              <a:rPr lang="de-DE" smtClean="0"/>
              <a:pPr/>
              <a:t>29.07.2025</a:t>
            </a:fld>
            <a:endParaRPr lang="de-DE"/>
          </a:p>
        </p:txBody>
      </p:sp>
      <p:sp>
        <p:nvSpPr>
          <p:cNvPr id="10" name="Fußzeilenplatzhalter 4"/>
          <p:cNvSpPr>
            <a:spLocks noGrp="1"/>
          </p:cNvSpPr>
          <p:nvPr>
            <p:ph type="ftr" sz="quarter" idx="3"/>
          </p:nvPr>
        </p:nvSpPr>
        <p:spPr>
          <a:xfrm>
            <a:off x="2235200" y="6309323"/>
            <a:ext cx="3860800" cy="365125"/>
          </a:xfrm>
          <a:prstGeom prst="rect">
            <a:avLst/>
          </a:prstGeom>
        </p:spPr>
        <p:txBody>
          <a:bodyPr/>
          <a:lstStyle>
            <a:lvl1pPr>
              <a:defRPr sz="1400">
                <a:solidFill>
                  <a:schemeClr val="tx2"/>
                </a:solidFill>
              </a:defRPr>
            </a:lvl1pPr>
          </a:lstStyle>
          <a:p>
            <a:r>
              <a:rPr lang="de-DE"/>
              <a:t>Social Web macht Schule</a:t>
            </a:r>
          </a:p>
        </p:txBody>
      </p:sp>
      <p:sp>
        <p:nvSpPr>
          <p:cNvPr id="13" name="Textfeld 12"/>
          <p:cNvSpPr txBox="1"/>
          <p:nvPr/>
        </p:nvSpPr>
        <p:spPr>
          <a:xfrm>
            <a:off x="527051" y="2708275"/>
            <a:ext cx="11137900" cy="3384550"/>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endParaRPr kumimoji="0" lang="de-DE" sz="4800" b="1" i="0" u="none" strike="noStrike" kern="1200" cap="none" spc="0" normalizeH="0" baseline="0" noProof="0">
              <a:ln>
                <a:noFill/>
              </a:ln>
              <a:solidFill>
                <a:schemeClr val="bg2"/>
              </a:solidFill>
              <a:effectLst/>
              <a:uLnTx/>
              <a:uFillTx/>
              <a:latin typeface="+mj-lt"/>
              <a:ea typeface="+mj-ea"/>
              <a:cs typeface="+mj-cs"/>
            </a:endParaRPr>
          </a:p>
        </p:txBody>
      </p:sp>
      <p:pic>
        <p:nvPicPr>
          <p:cNvPr id="6" name="Picture 2" descr="P:\000179_queo_GmbH_(interne_Projekte)\Social Web macht Schule\Entwicklung Markenidentität und Logo\work\140725_SWmS_Logo_farbig_negativ_RGB.png">
            <a:extLst>
              <a:ext uri="{FF2B5EF4-FFF2-40B4-BE49-F238E27FC236}">
                <a16:creationId xmlns:a16="http://schemas.microsoft.com/office/drawing/2014/main" id="{7A6C5F82-5266-4687-B150-DE9C973FA3E1}"/>
              </a:ext>
            </a:extLst>
          </p:cNvPr>
          <p:cNvPicPr>
            <a:picLocks noChangeAspect="1" noChangeArrowheads="1"/>
          </p:cNvPicPr>
          <p:nvPr userDrawn="1"/>
        </p:nvPicPr>
        <p:blipFill>
          <a:blip r:embed="rId11"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17" name="Foliennummernplatzhalter 5">
            <a:extLst>
              <a:ext uri="{FF2B5EF4-FFF2-40B4-BE49-F238E27FC236}">
                <a16:creationId xmlns:a16="http://schemas.microsoft.com/office/drawing/2014/main" id="{86E0BF74-C673-460E-BC8F-12145A153318}"/>
              </a:ext>
            </a:extLst>
          </p:cNvPr>
          <p:cNvSpPr>
            <a:spLocks noGrp="1"/>
          </p:cNvSpPr>
          <p:nvPr>
            <p:ph type="sldNum" sz="quarter" idx="4"/>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pic>
        <p:nvPicPr>
          <p:cNvPr id="2" name="Grafik 1" descr="Ein Bild, das Text, Schrift, Grafiken, Grafikdesign enthält.&#10;&#10;KI-generierte Inhalte können fehlerhaft sein.">
            <a:extLst>
              <a:ext uri="{FF2B5EF4-FFF2-40B4-BE49-F238E27FC236}">
                <a16:creationId xmlns:a16="http://schemas.microsoft.com/office/drawing/2014/main" id="{65E1E300-D03C-8A80-573E-08926D941B06}"/>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3061758449"/>
      </p:ext>
    </p:extLst>
  </p:cSld>
  <p:clrMap bg1="lt1" tx1="dk1" bg2="lt2" tx2="dk2" accent1="accent1" accent2="accent2" accent3="accent3" accent4="accent4" accent5="accent5" accent6="accent6" hlink="hlink" folHlink="folHlink"/>
  <p:sldLayoutIdLst>
    <p:sldLayoutId id="2147483707" r:id="rId1"/>
    <p:sldLayoutId id="2147483710" r:id="rId2"/>
    <p:sldLayoutId id="2147483714" r:id="rId3"/>
    <p:sldLayoutId id="2147483721" r:id="rId4"/>
    <p:sldLayoutId id="2147483722" r:id="rId5"/>
    <p:sldLayoutId id="2147483715" r:id="rId6"/>
    <p:sldLayoutId id="2147483723" r:id="rId7"/>
    <p:sldLayoutId id="2147483717" r:id="rId8"/>
    <p:sldLayoutId id="2147483740" r:id="rId9"/>
  </p:sldLayoutIdLst>
  <p:txStyles>
    <p:titleStyle>
      <a:lvl1pPr algn="l" defTabSz="914400" rtl="0" eaLnBrk="1" latinLnBrk="0" hangingPunct="1">
        <a:spcBef>
          <a:spcPct val="0"/>
        </a:spcBef>
        <a:buNone/>
        <a:tabLst>
          <a:tab pos="1162050" algn="l"/>
        </a:tabLst>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9" name="Datumsplatzhalter 3"/>
          <p:cNvSpPr>
            <a:spLocks noGrp="1"/>
          </p:cNvSpPr>
          <p:nvPr>
            <p:ph type="dt" sz="half" idx="2"/>
          </p:nvPr>
        </p:nvSpPr>
        <p:spPr>
          <a:xfrm>
            <a:off x="527052" y="6309321"/>
            <a:ext cx="1728523" cy="360040"/>
          </a:xfrm>
          <a:prstGeom prst="rect">
            <a:avLst/>
          </a:prstGeom>
        </p:spPr>
        <p:txBody>
          <a:bodyPr lIns="0"/>
          <a:lstStyle>
            <a:lvl1pPr>
              <a:defRPr sz="1400">
                <a:solidFill>
                  <a:schemeClr val="tx1"/>
                </a:solidFill>
              </a:defRPr>
            </a:lvl1pPr>
          </a:lstStyle>
          <a:p>
            <a:fld id="{397FD4DE-9888-4755-9599-89FDA0A235A1}" type="datetimeFigureOut">
              <a:rPr lang="de-DE" smtClean="0"/>
              <a:pPr/>
              <a:t>29.07.2025</a:t>
            </a:fld>
            <a:endParaRPr lang="de-DE"/>
          </a:p>
        </p:txBody>
      </p:sp>
      <p:sp>
        <p:nvSpPr>
          <p:cNvPr id="10" name="Fußzeilenplatzhalter 4"/>
          <p:cNvSpPr>
            <a:spLocks noGrp="1"/>
          </p:cNvSpPr>
          <p:nvPr>
            <p:ph type="ftr" sz="quarter" idx="3"/>
          </p:nvPr>
        </p:nvSpPr>
        <p:spPr>
          <a:xfrm>
            <a:off x="2235200" y="6309323"/>
            <a:ext cx="3860800" cy="365125"/>
          </a:xfrm>
          <a:prstGeom prst="rect">
            <a:avLst/>
          </a:prstGeom>
        </p:spPr>
        <p:txBody>
          <a:bodyPr/>
          <a:lstStyle>
            <a:lvl1pPr>
              <a:defRPr sz="1400">
                <a:solidFill>
                  <a:schemeClr val="tx1"/>
                </a:solidFill>
              </a:defRPr>
            </a:lvl1pPr>
          </a:lstStyle>
          <a:p>
            <a:r>
              <a:rPr lang="de-DE"/>
              <a:t>Social Web macht Schule</a:t>
            </a:r>
          </a:p>
        </p:txBody>
      </p:sp>
      <p:sp>
        <p:nvSpPr>
          <p:cNvPr id="11" name="Foliennummernplatzhalter 5"/>
          <p:cNvSpPr>
            <a:spLocks noGrp="1"/>
          </p:cNvSpPr>
          <p:nvPr>
            <p:ph type="sldNum" sz="quarter" idx="4"/>
          </p:nvPr>
        </p:nvSpPr>
        <p:spPr>
          <a:xfrm>
            <a:off x="8820151" y="6309323"/>
            <a:ext cx="2844800" cy="365125"/>
          </a:xfrm>
          <a:prstGeom prst="rect">
            <a:avLst/>
          </a:prstGeom>
        </p:spPr>
        <p:txBody>
          <a:bodyPr rIns="0"/>
          <a:lstStyle>
            <a:lvl1pPr algn="r">
              <a:defRPr sz="1400"/>
            </a:lvl1pPr>
          </a:lstStyle>
          <a:p>
            <a:fld id="{A295CAF5-49C9-46FF-BDB7-E3E6528E2F55}" type="slidenum">
              <a:rPr lang="de-DE" smtClean="0"/>
              <a:pPr/>
              <a:t>‹Nr.›</a:t>
            </a:fld>
            <a:endParaRPr lang="de-DE"/>
          </a:p>
        </p:txBody>
      </p:sp>
      <p:sp>
        <p:nvSpPr>
          <p:cNvPr id="13" name="Textfeld 12"/>
          <p:cNvSpPr txBox="1"/>
          <p:nvPr/>
        </p:nvSpPr>
        <p:spPr>
          <a:xfrm>
            <a:off x="527051" y="2708275"/>
            <a:ext cx="11137900" cy="3384550"/>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endParaRPr kumimoji="0" lang="de-DE" sz="4800" b="1" i="0" u="none" strike="noStrike" kern="1200" cap="none" spc="0" normalizeH="0" baseline="0" noProof="0">
              <a:ln>
                <a:noFill/>
              </a:ln>
              <a:solidFill>
                <a:schemeClr val="bg2"/>
              </a:solidFill>
              <a:effectLst/>
              <a:uLnTx/>
              <a:uFillTx/>
              <a:latin typeface="+mj-lt"/>
              <a:ea typeface="+mj-ea"/>
              <a:cs typeface="+mj-cs"/>
            </a:endParaRPr>
          </a:p>
        </p:txBody>
      </p:sp>
      <p:pic>
        <p:nvPicPr>
          <p:cNvPr id="7" name="Picture 2" descr="P:\000179_queo_GmbH_(interne_Projekte)\Social Web macht Schule\Entwicklung Markenidentität und Logo\work\140725_SWmS_Logo_farbig_RGB.png">
            <a:extLst>
              <a:ext uri="{FF2B5EF4-FFF2-40B4-BE49-F238E27FC236}">
                <a16:creationId xmlns:a16="http://schemas.microsoft.com/office/drawing/2014/main" id="{17CAC8FC-C1D0-4E01-B533-2A3FF4427D7C}"/>
              </a:ext>
            </a:extLst>
          </p:cNvPr>
          <p:cNvPicPr>
            <a:picLocks noChangeAspect="1" noChangeArrowheads="1"/>
          </p:cNvPicPr>
          <p:nvPr userDrawn="1"/>
        </p:nvPicPr>
        <p:blipFill>
          <a:blip r:embed="rId21" cstate="print"/>
          <a:srcRect/>
          <a:stretch>
            <a:fillRect/>
          </a:stretch>
        </p:blipFill>
        <p:spPr bwMode="auto">
          <a:xfrm>
            <a:off x="10226676" y="476250"/>
            <a:ext cx="1438275" cy="774700"/>
          </a:xfrm>
          <a:prstGeom prst="rect">
            <a:avLst/>
          </a:prstGeom>
          <a:noFill/>
        </p:spPr>
      </p:pic>
      <p:pic>
        <p:nvPicPr>
          <p:cNvPr id="2" name="Grafik 1" descr="Ein Bild, das Schrift, Text, Logo, Grafiken enthält.&#10;&#10;KI-generierte Inhalte können fehlerhaft sein.">
            <a:extLst>
              <a:ext uri="{FF2B5EF4-FFF2-40B4-BE49-F238E27FC236}">
                <a16:creationId xmlns:a16="http://schemas.microsoft.com/office/drawing/2014/main" id="{20AA7DF0-5459-5556-6311-375F3CB2FEC4}"/>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t="34644" b="43728"/>
          <a:stretch/>
        </p:blipFill>
        <p:spPr>
          <a:xfrm>
            <a:off x="7789178" y="802257"/>
            <a:ext cx="2273487" cy="491705"/>
          </a:xfrm>
          <a:prstGeom prst="rect">
            <a:avLst/>
          </a:prstGeom>
        </p:spPr>
      </p:pic>
    </p:spTree>
    <p:extLst>
      <p:ext uri="{BB962C8B-B14F-4D97-AF65-F5344CB8AC3E}">
        <p14:creationId xmlns:p14="http://schemas.microsoft.com/office/powerpoint/2010/main" val="390476438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705"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24" r:id="rId15"/>
    <p:sldLayoutId id="2147483725" r:id="rId16"/>
    <p:sldLayoutId id="2147483726" r:id="rId17"/>
    <p:sldLayoutId id="2147483727" r:id="rId18"/>
    <p:sldLayoutId id="2147483741" r:id="rId19"/>
  </p:sldLayoutIdLst>
  <p:txStyles>
    <p:titleStyle>
      <a:lvl1pPr algn="l" defTabSz="914400" rtl="0" eaLnBrk="1" latinLnBrk="0" hangingPunct="1">
        <a:spcBef>
          <a:spcPct val="0"/>
        </a:spcBef>
        <a:buNone/>
        <a:tabLst>
          <a:tab pos="1162050" algn="l"/>
        </a:tabLst>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Datumsplatzhalter 3"/>
          <p:cNvSpPr>
            <a:spLocks noGrp="1"/>
          </p:cNvSpPr>
          <p:nvPr>
            <p:ph type="dt" sz="half" idx="2"/>
          </p:nvPr>
        </p:nvSpPr>
        <p:spPr>
          <a:xfrm>
            <a:off x="527052" y="6309321"/>
            <a:ext cx="1728523" cy="360040"/>
          </a:xfrm>
          <a:prstGeom prst="rect">
            <a:avLst/>
          </a:prstGeom>
        </p:spPr>
        <p:txBody>
          <a:bodyPr lIns="0"/>
          <a:lstStyle>
            <a:lvl1pPr>
              <a:defRPr sz="1400">
                <a:solidFill>
                  <a:schemeClr val="tx2"/>
                </a:solidFill>
              </a:defRPr>
            </a:lvl1pPr>
          </a:lstStyle>
          <a:p>
            <a:endParaRPr lang="de-DE"/>
          </a:p>
        </p:txBody>
      </p:sp>
      <p:sp>
        <p:nvSpPr>
          <p:cNvPr id="10" name="Fußzeilenplatzhalter 4"/>
          <p:cNvSpPr>
            <a:spLocks noGrp="1"/>
          </p:cNvSpPr>
          <p:nvPr>
            <p:ph type="ftr" sz="quarter" idx="3"/>
          </p:nvPr>
        </p:nvSpPr>
        <p:spPr>
          <a:xfrm>
            <a:off x="2235200" y="6309323"/>
            <a:ext cx="3860800" cy="365125"/>
          </a:xfrm>
          <a:prstGeom prst="rect">
            <a:avLst/>
          </a:prstGeom>
        </p:spPr>
        <p:txBody>
          <a:bodyPr/>
          <a:lstStyle>
            <a:lvl1pPr>
              <a:defRPr sz="1400">
                <a:solidFill>
                  <a:schemeClr val="tx2"/>
                </a:solidFill>
              </a:defRPr>
            </a:lvl1pPr>
          </a:lstStyle>
          <a:p>
            <a:endParaRPr lang="de-DE"/>
          </a:p>
        </p:txBody>
      </p:sp>
      <p:sp>
        <p:nvSpPr>
          <p:cNvPr id="13" name="Textfeld 12"/>
          <p:cNvSpPr txBox="1"/>
          <p:nvPr/>
        </p:nvSpPr>
        <p:spPr>
          <a:xfrm>
            <a:off x="527051" y="2708275"/>
            <a:ext cx="11137900" cy="3384550"/>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endParaRPr kumimoji="0" lang="de-DE" sz="4800" b="1" i="0" u="none" strike="noStrike" kern="1200" cap="none" spc="0" normalizeH="0" baseline="0" noProof="0">
              <a:ln>
                <a:noFill/>
              </a:ln>
              <a:solidFill>
                <a:schemeClr val="bg2"/>
              </a:solidFill>
              <a:effectLst/>
              <a:uLnTx/>
              <a:uFillTx/>
              <a:latin typeface="+mj-lt"/>
              <a:ea typeface="+mj-ea"/>
              <a:cs typeface="+mj-cs"/>
            </a:endParaRPr>
          </a:p>
        </p:txBody>
      </p:sp>
      <p:pic>
        <p:nvPicPr>
          <p:cNvPr id="6" name="Picture 2" descr="P:\000179_queo_GmbH_(interne_Projekte)\Social Web macht Schule\Entwicklung Markenidentität und Logo\work\140725_SWmS_Logo_farbig_negativ_RGB.png">
            <a:extLst>
              <a:ext uri="{FF2B5EF4-FFF2-40B4-BE49-F238E27FC236}">
                <a16:creationId xmlns:a16="http://schemas.microsoft.com/office/drawing/2014/main" id="{7A6C5F82-5266-4687-B150-DE9C973FA3E1}"/>
              </a:ext>
            </a:extLst>
          </p:cNvPr>
          <p:cNvPicPr>
            <a:picLocks noChangeAspect="1" noChangeArrowheads="1"/>
          </p:cNvPicPr>
          <p:nvPr userDrawn="1"/>
        </p:nvPicPr>
        <p:blipFill>
          <a:blip r:embed="rId11"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14" name="Textfeld 13">
            <a:extLst>
              <a:ext uri="{FF2B5EF4-FFF2-40B4-BE49-F238E27FC236}">
                <a16:creationId xmlns:a16="http://schemas.microsoft.com/office/drawing/2014/main" id="{09921792-2E51-477D-B13A-D5DC8454C2C7}"/>
              </a:ext>
            </a:extLst>
          </p:cNvPr>
          <p:cNvSpPr txBox="1"/>
          <p:nvPr userDrawn="1"/>
        </p:nvSpPr>
        <p:spPr>
          <a:xfrm>
            <a:off x="10512823" y="1555200"/>
            <a:ext cx="1152128"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050" b="0" i="0" u="none" strike="noStrike" kern="0" cap="none" spc="0" normalizeH="0" baseline="0" noProof="0">
                <a:ln>
                  <a:noFill/>
                </a:ln>
                <a:solidFill>
                  <a:srgbClr val="FFFFFF"/>
                </a:solidFill>
                <a:effectLst/>
                <a:uLnTx/>
                <a:uFillTx/>
              </a:rPr>
              <a:t>Unterstützt von:</a:t>
            </a:r>
          </a:p>
        </p:txBody>
      </p:sp>
      <p:pic>
        <p:nvPicPr>
          <p:cNvPr id="16" name="Picture 2" descr="P:\000179_queo_GmbH_(interne_Projekte)\2018\P18-0344 Markenrollout_queo\Marken-Team\CD\Konzept\01_Logo\queo\queo_Logo_Status-queo_RGB_neg.png">
            <a:extLst>
              <a:ext uri="{FF2B5EF4-FFF2-40B4-BE49-F238E27FC236}">
                <a16:creationId xmlns:a16="http://schemas.microsoft.com/office/drawing/2014/main" id="{4751D9D8-DDB1-41E9-B897-DD85D272A092}"/>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70062" y="1958400"/>
            <a:ext cx="850873" cy="319484"/>
          </a:xfrm>
          <a:prstGeom prst="rect">
            <a:avLst/>
          </a:prstGeom>
          <a:noFill/>
          <a:extLst>
            <a:ext uri="{909E8E84-426E-40DD-AFC4-6F175D3DCCD1}">
              <a14:hiddenFill xmlns:a14="http://schemas.microsoft.com/office/drawing/2010/main">
                <a:solidFill>
                  <a:srgbClr val="FFFFFF"/>
                </a:solidFill>
              </a14:hiddenFill>
            </a:ext>
          </a:extLst>
        </p:spPr>
      </p:pic>
      <p:sp>
        <p:nvSpPr>
          <p:cNvPr id="17" name="Foliennummernplatzhalter 5">
            <a:extLst>
              <a:ext uri="{FF2B5EF4-FFF2-40B4-BE49-F238E27FC236}">
                <a16:creationId xmlns:a16="http://schemas.microsoft.com/office/drawing/2014/main" id="{86E0BF74-C673-460E-BC8F-12145A153318}"/>
              </a:ext>
            </a:extLst>
          </p:cNvPr>
          <p:cNvSpPr>
            <a:spLocks noGrp="1"/>
          </p:cNvSpPr>
          <p:nvPr>
            <p:ph type="sldNum" sz="quarter" idx="4"/>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Tree>
    <p:extLst>
      <p:ext uri="{BB962C8B-B14F-4D97-AF65-F5344CB8AC3E}">
        <p14:creationId xmlns:p14="http://schemas.microsoft.com/office/powerpoint/2010/main" val="306175844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hf hdr="0" dt="0"/>
  <p:txStyles>
    <p:titleStyle>
      <a:lvl1pPr algn="l" defTabSz="914400" rtl="0" eaLnBrk="1" latinLnBrk="0" hangingPunct="1">
        <a:spcBef>
          <a:spcPct val="0"/>
        </a:spcBef>
        <a:buNone/>
        <a:tabLst>
          <a:tab pos="1162050" algn="l"/>
        </a:tabLst>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hyperlink" Target="https://www.spiegel.de/politik/ausland/brexit-faktenchecker-von-infacts-entlarven-die-350-millionen-luege-a-1099198.html" TargetMode="External"/><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hyperlink" Target="https://www.youtube.com/watch?v=5llMaZ80ErY" TargetMode="Externa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hyperlink" Target="https://www.br.de/nachrichten/bayern/csu-will-haustiere-vor-gruenen-retten-spott-im-netz,UQbSn0u" TargetMode="External"/><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hyperlink" Target="https://x.com/SquatJogz/status/1933899239039377722" TargetMode="Externa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hyperlink" Target="https://www.humeurweb.com/lutter-contre-la-desinformation-a-toutes-les-etapes-de-son-cycle-de-vi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svg"/><Relationship Id="rId3" Type="http://schemas.openxmlformats.org/officeDocument/2006/relationships/image" Target="../media/image29.png"/><Relationship Id="rId21" Type="http://schemas.openxmlformats.org/officeDocument/2006/relationships/image" Target="../media/image47.jpe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 Type="http://schemas.openxmlformats.org/officeDocument/2006/relationships/notesSlide" Target="../notesSlides/notesSlide19.xml"/><Relationship Id="rId16" Type="http://schemas.openxmlformats.org/officeDocument/2006/relationships/image" Target="../media/image42.svg"/><Relationship Id="rId20"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hyperlink" Target="https://www.humeurweb.com/lutter-contre-la-desinformation-a-toutes-les-etapes-de-son-cycle-de-vi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123443-AFCA-34C4-506B-134242E746D5}"/>
              </a:ext>
            </a:extLst>
          </p:cNvPr>
          <p:cNvSpPr/>
          <p:nvPr/>
        </p:nvSpPr>
        <p:spPr>
          <a:xfrm>
            <a:off x="0" y="0"/>
            <a:ext cx="12192000" cy="270827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Ein Bild, das Text, Clipart, Screenshot, Diagramm enthält.&#10;&#10;KI-generierte Inhalte können fehlerhaft sein.">
            <a:extLst>
              <a:ext uri="{FF2B5EF4-FFF2-40B4-BE49-F238E27FC236}">
                <a16:creationId xmlns:a16="http://schemas.microsoft.com/office/drawing/2014/main" id="{A70990A3-5DB1-A31E-1443-BC9339B46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8499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CCE2A10-49DE-4407-98EF-50A43D24BCEC}"/>
              </a:ext>
            </a:extLst>
          </p:cNvPr>
          <p:cNvPicPr>
            <a:picLocks noChangeAspect="1"/>
          </p:cNvPicPr>
          <p:nvPr/>
        </p:nvPicPr>
        <p:blipFill>
          <a:blip r:embed="rId3"/>
          <a:stretch>
            <a:fillRect/>
          </a:stretch>
        </p:blipFill>
        <p:spPr>
          <a:xfrm>
            <a:off x="1373" y="744"/>
            <a:ext cx="12209848" cy="6925160"/>
          </a:xfrm>
          <a:prstGeom prst="rect">
            <a:avLst/>
          </a:prstGeom>
        </p:spPr>
      </p:pic>
      <p:sp>
        <p:nvSpPr>
          <p:cNvPr id="3" name="Rectangle 2">
            <a:extLst>
              <a:ext uri="{FF2B5EF4-FFF2-40B4-BE49-F238E27FC236}">
                <a16:creationId xmlns:a16="http://schemas.microsoft.com/office/drawing/2014/main" id="{6C2929D9-EDA5-4F09-A6CC-30B5C2C3BEE3}"/>
              </a:ext>
            </a:extLst>
          </p:cNvPr>
          <p:cNvSpPr/>
          <p:nvPr/>
        </p:nvSpPr>
        <p:spPr>
          <a:xfrm>
            <a:off x="-19220" y="-743"/>
            <a:ext cx="12209847" cy="6857999"/>
          </a:xfrm>
          <a:prstGeom prst="rect">
            <a:avLst/>
          </a:prstGeom>
          <a:solidFill>
            <a:srgbClr val="35528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a:p>
        </p:txBody>
      </p:sp>
      <p:sp>
        <p:nvSpPr>
          <p:cNvPr id="5" name="Textfeld 3">
            <a:extLst>
              <a:ext uri="{FF2B5EF4-FFF2-40B4-BE49-F238E27FC236}">
                <a16:creationId xmlns:a16="http://schemas.microsoft.com/office/drawing/2014/main" id="{0CDBAA86-7AD7-48DD-BDB4-043696F6D5E3}"/>
              </a:ext>
            </a:extLst>
          </p:cNvPr>
          <p:cNvSpPr txBox="1"/>
          <p:nvPr/>
        </p:nvSpPr>
        <p:spPr>
          <a:xfrm>
            <a:off x="1909996" y="2990459"/>
            <a:ext cx="8359661" cy="923330"/>
          </a:xfrm>
          <a:prstGeom prst="rect">
            <a:avLst/>
          </a:prstGeom>
          <a:noFill/>
        </p:spPr>
        <p:txBody>
          <a:bodyPr wrap="square" lIns="0" tIns="0" rIns="0" bIns="0" rtlCol="0" anchor="t">
            <a:spAutoFit/>
          </a:bodyPr>
          <a:lstStyle/>
          <a:p>
            <a:pPr algn="ctr">
              <a:defRPr/>
            </a:pPr>
            <a:r>
              <a:rPr lang="de-DE" sz="6000" b="1" i="1" kern="0" dirty="0">
                <a:solidFill>
                  <a:schemeClr val="bg2"/>
                </a:solidFill>
                <a:latin typeface="+mj-lt"/>
              </a:rPr>
              <a:t>„Flood </a:t>
            </a:r>
            <a:r>
              <a:rPr lang="de-DE" sz="6000" b="1" i="1" kern="0" dirty="0" err="1">
                <a:solidFill>
                  <a:schemeClr val="bg2"/>
                </a:solidFill>
                <a:latin typeface="+mj-lt"/>
              </a:rPr>
              <a:t>the</a:t>
            </a:r>
            <a:r>
              <a:rPr lang="de-DE" sz="6000" b="1" i="1" kern="0" dirty="0">
                <a:solidFill>
                  <a:schemeClr val="bg2"/>
                </a:solidFill>
                <a:latin typeface="+mj-lt"/>
              </a:rPr>
              <a:t> </a:t>
            </a:r>
            <a:r>
              <a:rPr lang="de-DE" sz="6000" b="1" i="1" kern="0" dirty="0" err="1">
                <a:solidFill>
                  <a:schemeClr val="bg2"/>
                </a:solidFill>
                <a:latin typeface="+mj-lt"/>
              </a:rPr>
              <a:t>zone</a:t>
            </a:r>
            <a:r>
              <a:rPr lang="de-DE" sz="6000" b="1" i="1" kern="0" dirty="0">
                <a:solidFill>
                  <a:schemeClr val="bg2"/>
                </a:solidFill>
                <a:latin typeface="+mj-lt"/>
              </a:rPr>
              <a:t> </a:t>
            </a:r>
            <a:r>
              <a:rPr lang="de-DE" sz="6000" b="1" i="1" kern="0" dirty="0" err="1">
                <a:solidFill>
                  <a:schemeClr val="bg2"/>
                </a:solidFill>
                <a:latin typeface="+mj-lt"/>
              </a:rPr>
              <a:t>with</a:t>
            </a:r>
            <a:r>
              <a:rPr lang="de-DE" sz="6000" b="1" i="1" kern="0" dirty="0">
                <a:solidFill>
                  <a:schemeClr val="bg2"/>
                </a:solidFill>
                <a:latin typeface="+mj-lt"/>
              </a:rPr>
              <a:t> </a:t>
            </a:r>
            <a:r>
              <a:rPr lang="de-DE" sz="6000" b="1" i="1" kern="0" dirty="0" err="1">
                <a:solidFill>
                  <a:schemeClr val="bg2"/>
                </a:solidFill>
                <a:latin typeface="+mj-lt"/>
              </a:rPr>
              <a:t>shit</a:t>
            </a:r>
            <a:r>
              <a:rPr lang="de-DE" sz="6000" b="1" i="1" kern="0" dirty="0">
                <a:solidFill>
                  <a:schemeClr val="bg2"/>
                </a:solidFill>
                <a:latin typeface="+mj-lt"/>
              </a:rPr>
              <a:t>“</a:t>
            </a:r>
            <a:endParaRPr lang="de-DE" sz="3600" b="1" i="1" kern="0" dirty="0">
              <a:solidFill>
                <a:schemeClr val="bg2"/>
              </a:solidFill>
              <a:cs typeface="Calibri"/>
            </a:endParaRPr>
          </a:p>
        </p:txBody>
      </p:sp>
      <p:sp>
        <p:nvSpPr>
          <p:cNvPr id="6" name="Textfeld 5">
            <a:extLst>
              <a:ext uri="{FF2B5EF4-FFF2-40B4-BE49-F238E27FC236}">
                <a16:creationId xmlns:a16="http://schemas.microsoft.com/office/drawing/2014/main" id="{65F230BF-5484-B89C-FB10-5097AD0D113C}"/>
              </a:ext>
            </a:extLst>
          </p:cNvPr>
          <p:cNvSpPr txBox="1"/>
          <p:nvPr/>
        </p:nvSpPr>
        <p:spPr>
          <a:xfrm>
            <a:off x="3039447" y="3276991"/>
            <a:ext cx="6116216" cy="369332"/>
          </a:xfrm>
          <a:prstGeom prst="rect">
            <a:avLst/>
          </a:prstGeom>
          <a:noFill/>
        </p:spPr>
        <p:txBody>
          <a:bodyPr wrap="square">
            <a:spAutoFit/>
          </a:bodyPr>
          <a:lstStyle/>
          <a:p>
            <a:endParaRPr lang="de-DE" dirty="0"/>
          </a:p>
        </p:txBody>
      </p:sp>
    </p:spTree>
    <p:extLst>
      <p:ext uri="{BB962C8B-B14F-4D97-AF65-F5344CB8AC3E}">
        <p14:creationId xmlns:p14="http://schemas.microsoft.com/office/powerpoint/2010/main" val="355588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descr="Ein Bild, das Text, Transport, Fahrzeug, Landfahrzeug enthält.&#10;&#10;Automatisch generierte Beschreibung">
            <a:hlinkClick r:id="rId3"/>
            <a:extLst>
              <a:ext uri="{FF2B5EF4-FFF2-40B4-BE49-F238E27FC236}">
                <a16:creationId xmlns:a16="http://schemas.microsoft.com/office/drawing/2014/main" id="{343F35A9-8A21-280A-2AAF-52535B42AC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043" y="392723"/>
            <a:ext cx="9403207" cy="6072554"/>
          </a:xfrm>
          <a:prstGeom prst="rect">
            <a:avLst/>
          </a:prstGeom>
        </p:spPr>
      </p:pic>
      <p:sp>
        <p:nvSpPr>
          <p:cNvPr id="6" name="Textfeld 5">
            <a:extLst>
              <a:ext uri="{FF2B5EF4-FFF2-40B4-BE49-F238E27FC236}">
                <a16:creationId xmlns:a16="http://schemas.microsoft.com/office/drawing/2014/main" id="{E5AA1D3E-66EF-6D6A-CCA5-DBCB311F6E0D}"/>
              </a:ext>
            </a:extLst>
          </p:cNvPr>
          <p:cNvSpPr txBox="1"/>
          <p:nvPr/>
        </p:nvSpPr>
        <p:spPr>
          <a:xfrm>
            <a:off x="9205245" y="1745955"/>
            <a:ext cx="2205280" cy="772107"/>
          </a:xfrm>
          <a:prstGeom prst="rect">
            <a:avLst/>
          </a:prstGeom>
          <a:solidFill>
            <a:schemeClr val="accent1"/>
          </a:solidFill>
          <a:effectLst>
            <a:outerShdw blurRad="50800" dist="38100" dir="2700000" algn="tl" rotWithShape="0">
              <a:prstClr val="black">
                <a:alpha val="40000"/>
              </a:prstClr>
            </a:outerShdw>
          </a:effectLst>
        </p:spPr>
        <p:txBody>
          <a:bodyPr wrap="square" lIns="180000" tIns="108000" rIns="180000" bIns="108000" rtlCol="0" anchor="t">
            <a:spAutoFit/>
          </a:bodyPr>
          <a:lstStyle/>
          <a:p>
            <a:pPr algn="ctr">
              <a:defRPr/>
            </a:pPr>
            <a:r>
              <a:rPr lang="de-DE" b="1" kern="0" dirty="0">
                <a:solidFill>
                  <a:schemeClr val="tx2"/>
                </a:solidFill>
                <a:ea typeface="Source Sans Pro"/>
                <a:cs typeface="Calibri"/>
              </a:rPr>
              <a:t>Weglassen von Informationen</a:t>
            </a:r>
          </a:p>
        </p:txBody>
      </p:sp>
      <p:sp>
        <p:nvSpPr>
          <p:cNvPr id="2" name="Textfeld 1">
            <a:extLst>
              <a:ext uri="{FF2B5EF4-FFF2-40B4-BE49-F238E27FC236}">
                <a16:creationId xmlns:a16="http://schemas.microsoft.com/office/drawing/2014/main" id="{84079A81-A1CB-EDA5-BF90-F147D18DE6B6}"/>
              </a:ext>
            </a:extLst>
          </p:cNvPr>
          <p:cNvSpPr txBox="1"/>
          <p:nvPr/>
        </p:nvSpPr>
        <p:spPr>
          <a:xfrm>
            <a:off x="9317677" y="5763509"/>
            <a:ext cx="2205280" cy="495108"/>
          </a:xfrm>
          <a:prstGeom prst="rect">
            <a:avLst/>
          </a:prstGeom>
          <a:solidFill>
            <a:schemeClr val="tx1"/>
          </a:solidFill>
          <a:effectLst>
            <a:outerShdw blurRad="50800" dist="38100" dir="2700000" algn="tl" rotWithShape="0">
              <a:prstClr val="black">
                <a:alpha val="40000"/>
              </a:prstClr>
            </a:outerShdw>
          </a:effectLst>
        </p:spPr>
        <p:txBody>
          <a:bodyPr wrap="square" lIns="180000" tIns="108000" rIns="180000" bIns="108000" rtlCol="0" anchor="t">
            <a:spAutoFit/>
          </a:bodyPr>
          <a:lstStyle/>
          <a:p>
            <a:pPr algn="ctr">
              <a:defRPr/>
            </a:pPr>
            <a:r>
              <a:rPr lang="de-DE" kern="0" dirty="0">
                <a:solidFill>
                  <a:schemeClr val="tx2"/>
                </a:solidFill>
                <a:ea typeface="Source Sans Pro"/>
                <a:cs typeface="Calibri"/>
              </a:rPr>
              <a:t>Keine Fake News</a:t>
            </a:r>
          </a:p>
        </p:txBody>
      </p:sp>
    </p:spTree>
    <p:extLst>
      <p:ext uri="{BB962C8B-B14F-4D97-AF65-F5344CB8AC3E}">
        <p14:creationId xmlns:p14="http://schemas.microsoft.com/office/powerpoint/2010/main" val="317417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Menschliches Gesicht, Poster, Kleidung, Hut enthält.&#10;&#10;KI-generierte Inhalte können fehlerhaft sein.">
            <a:extLst>
              <a:ext uri="{FF2B5EF4-FFF2-40B4-BE49-F238E27FC236}">
                <a16:creationId xmlns:a16="http://schemas.microsoft.com/office/drawing/2014/main" id="{4BA24D27-C8DC-8207-5106-AD0461B45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27" y="585456"/>
            <a:ext cx="4437576" cy="5261491"/>
          </a:xfrm>
          <a:prstGeom prst="rect">
            <a:avLst/>
          </a:prstGeom>
        </p:spPr>
      </p:pic>
      <p:sp>
        <p:nvSpPr>
          <p:cNvPr id="6" name="Textfeld 5">
            <a:extLst>
              <a:ext uri="{FF2B5EF4-FFF2-40B4-BE49-F238E27FC236}">
                <a16:creationId xmlns:a16="http://schemas.microsoft.com/office/drawing/2014/main" id="{5B7E3B4C-E0CD-3C74-9E88-BE256B8C0A2B}"/>
              </a:ext>
            </a:extLst>
          </p:cNvPr>
          <p:cNvSpPr txBox="1"/>
          <p:nvPr/>
        </p:nvSpPr>
        <p:spPr>
          <a:xfrm>
            <a:off x="4451133" y="4936960"/>
            <a:ext cx="7667295" cy="1880103"/>
          </a:xfrm>
          <a:prstGeom prst="rect">
            <a:avLst/>
          </a:prstGeom>
          <a:solidFill>
            <a:schemeClr val="accent1"/>
          </a:solidFill>
          <a:effectLst>
            <a:outerShdw blurRad="50800" dist="38100" dir="2700000" algn="tl" rotWithShape="0">
              <a:prstClr val="black">
                <a:alpha val="40000"/>
              </a:prstClr>
            </a:outerShdw>
          </a:effectLst>
        </p:spPr>
        <p:txBody>
          <a:bodyPr wrap="square" lIns="180000" tIns="108000" rIns="180000" b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kern="0" dirty="0">
                <a:solidFill>
                  <a:srgbClr val="FFFFFF"/>
                </a:solidFill>
                <a:latin typeface="Calibri"/>
                <a:ea typeface="Source Sans Pro" charset="0"/>
                <a:cs typeface="Source Sans Pro" charset="0"/>
              </a:rPr>
              <a:t>Der Fall</a:t>
            </a:r>
            <a:r>
              <a:rPr kumimoji="0" lang="de-DE" sz="1800" b="1" i="0" u="none" strike="noStrike" kern="0" cap="none" spc="0" normalizeH="0" baseline="0" noProof="0" dirty="0">
                <a:ln>
                  <a:noFill/>
                </a:ln>
                <a:solidFill>
                  <a:srgbClr val="FFFFFF"/>
                </a:solidFill>
                <a:effectLst/>
                <a:uLnTx/>
                <a:uFillTx/>
                <a:latin typeface="Calibri"/>
                <a:ea typeface="Source Sans Pro" charset="0"/>
                <a:cs typeface="Source Sans Pro"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kern="0" dirty="0">
                <a:solidFill>
                  <a:srgbClr val="FFFFFF"/>
                </a:solidFill>
                <a:latin typeface="Calibri"/>
                <a:ea typeface="Source Sans Pro" charset="0"/>
                <a:cs typeface="Source Sans Pro" charset="0"/>
              </a:rPr>
              <a:t>Die Bilder wurden von Donald Trump und seinen Anhängern/ Anhängerinnen im August 2024 im Zuge des Wahlkampfes geteilt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kern="0" dirty="0">
                <a:solidFill>
                  <a:srgbClr val="FFFFFF"/>
                </a:solidFill>
                <a:latin typeface="Calibri"/>
                <a:ea typeface="Source Sans Pro" charset="0"/>
                <a:cs typeface="Source Sans Pro" charset="0"/>
              </a:rPr>
              <a:t>Besonders</a:t>
            </a:r>
            <a:r>
              <a:rPr kumimoji="0" lang="de-DE" sz="1800" b="0" i="0" u="none" strike="noStrike" kern="0" cap="none" spc="0" normalizeH="0" baseline="0" noProof="0" dirty="0">
                <a:ln>
                  <a:noFill/>
                </a:ln>
                <a:solidFill>
                  <a:srgbClr val="FFFFFF"/>
                </a:solidFill>
                <a:effectLst/>
                <a:uLnTx/>
                <a:uFillTx/>
                <a:latin typeface="Calibri"/>
                <a:ea typeface="Source Sans Pro" charset="0"/>
                <a:cs typeface="Source Sans Pro" charset="0"/>
              </a:rPr>
              <a:t> auf X (ehemals Twitter) </a:t>
            </a:r>
            <a:r>
              <a:rPr lang="de-DE" kern="0" dirty="0">
                <a:solidFill>
                  <a:srgbClr val="FFFFFF"/>
                </a:solidFill>
                <a:latin typeface="Calibri"/>
                <a:ea typeface="Source Sans Pro" charset="0"/>
                <a:cs typeface="Source Sans Pro" charset="0"/>
              </a:rPr>
              <a:t>gingen sie viral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0" cap="none" spc="0" normalizeH="0" baseline="0" noProof="0" dirty="0">
                <a:ln>
                  <a:noFill/>
                </a:ln>
                <a:solidFill>
                  <a:srgbClr val="FFFFFF"/>
                </a:solidFill>
                <a:effectLst/>
                <a:uLnTx/>
                <a:uFillTx/>
                <a:latin typeface="Calibri"/>
                <a:ea typeface="Source Sans Pro" charset="0"/>
                <a:cs typeface="Source Sans Pro" charset="0"/>
              </a:rPr>
              <a:t>Bei den Bildern handelt es sich um Deepfakes – mithilfe Künstlicher Intelligenz manipulierte Bilder</a:t>
            </a:r>
          </a:p>
        </p:txBody>
      </p:sp>
      <p:pic>
        <p:nvPicPr>
          <p:cNvPr id="10" name="Grafik 9" descr="Ein Bild, das Person, Kleidung, Lächeln, Menschliches Gesicht enthält.&#10;&#10;KI-generierte Inhalte können fehlerhaft sein.">
            <a:extLst>
              <a:ext uri="{FF2B5EF4-FFF2-40B4-BE49-F238E27FC236}">
                <a16:creationId xmlns:a16="http://schemas.microsoft.com/office/drawing/2014/main" id="{397CBC50-B8E3-F706-24D8-22925FCE8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847" y="1495444"/>
            <a:ext cx="6123216" cy="3441516"/>
          </a:xfrm>
          <a:prstGeom prst="rect">
            <a:avLst/>
          </a:prstGeom>
        </p:spPr>
      </p:pic>
    </p:spTree>
    <p:extLst>
      <p:ext uri="{BB962C8B-B14F-4D97-AF65-F5344CB8AC3E}">
        <p14:creationId xmlns:p14="http://schemas.microsoft.com/office/powerpoint/2010/main" val="2718682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DDA3D68-9F95-2058-9214-267BFD367193}"/>
              </a:ext>
            </a:extLst>
          </p:cNvPr>
          <p:cNvSpPr/>
          <p:nvPr/>
        </p:nvSpPr>
        <p:spPr>
          <a:xfrm>
            <a:off x="4580892" y="3036212"/>
            <a:ext cx="4603349" cy="1588806"/>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360000" rIns="360000" bIns="360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b="1" noProof="0" dirty="0">
                <a:solidFill>
                  <a:srgbClr val="FFFFFF"/>
                </a:solidFill>
                <a:latin typeface="Calibri"/>
              </a:rPr>
              <a:t>„</a:t>
            </a:r>
            <a:r>
              <a:rPr lang="de-DE" sz="2800" b="1" noProof="0" dirty="0" err="1">
                <a:solidFill>
                  <a:srgbClr val="FFFFFF"/>
                </a:solidFill>
                <a:latin typeface="Calibri"/>
              </a:rPr>
              <a:t>They</a:t>
            </a:r>
            <a:r>
              <a:rPr lang="de-DE" sz="2800" b="1" dirty="0">
                <a:solidFill>
                  <a:srgbClr val="FFFFFF"/>
                </a:solidFill>
                <a:latin typeface="Calibri"/>
              </a:rPr>
              <a:t> </a:t>
            </a:r>
            <a:r>
              <a:rPr lang="de-DE" sz="2800" b="1" dirty="0" err="1">
                <a:solidFill>
                  <a:srgbClr val="FFFFFF"/>
                </a:solidFill>
                <a:latin typeface="Calibri"/>
              </a:rPr>
              <a:t>are</a:t>
            </a:r>
            <a:r>
              <a:rPr lang="de-DE" sz="2800" b="1" dirty="0">
                <a:solidFill>
                  <a:srgbClr val="FFFFFF"/>
                </a:solidFill>
                <a:latin typeface="Calibri"/>
              </a:rPr>
              <a:t> </a:t>
            </a:r>
            <a:r>
              <a:rPr lang="de-DE" sz="2800" b="1" dirty="0" err="1">
                <a:solidFill>
                  <a:srgbClr val="FFFFFF"/>
                </a:solidFill>
                <a:latin typeface="Calibri"/>
              </a:rPr>
              <a:t>eating</a:t>
            </a:r>
            <a:r>
              <a:rPr lang="de-DE" sz="2800" b="1" dirty="0">
                <a:solidFill>
                  <a:srgbClr val="FFFFFF"/>
                </a:solidFill>
                <a:latin typeface="Calibri"/>
              </a:rPr>
              <a:t> </a:t>
            </a:r>
            <a:r>
              <a:rPr lang="de-DE" sz="2800" b="1" dirty="0" err="1">
                <a:solidFill>
                  <a:srgbClr val="FFFFFF"/>
                </a:solidFill>
                <a:latin typeface="Calibri"/>
              </a:rPr>
              <a:t>the</a:t>
            </a:r>
            <a:r>
              <a:rPr lang="de-DE" sz="2800" b="1" dirty="0">
                <a:solidFill>
                  <a:srgbClr val="FFFFFF"/>
                </a:solidFill>
                <a:latin typeface="Calibri"/>
              </a:rPr>
              <a:t> </a:t>
            </a:r>
            <a:r>
              <a:rPr lang="de-DE" sz="2800" b="1" dirty="0" err="1">
                <a:solidFill>
                  <a:srgbClr val="FFFFFF"/>
                </a:solidFill>
                <a:latin typeface="Calibri"/>
              </a:rPr>
              <a:t>dogs</a:t>
            </a:r>
            <a:r>
              <a:rPr lang="de-DE" sz="2800" b="1" dirty="0">
                <a:solidFill>
                  <a:srgbClr val="FFFFFF"/>
                </a:solidFill>
                <a:latin typeface="Calibri"/>
              </a:rPr>
              <a:t>.</a:t>
            </a:r>
            <a:br>
              <a:rPr lang="de-DE" sz="2800" b="1" dirty="0">
                <a:solidFill>
                  <a:srgbClr val="FFFFFF"/>
                </a:solidFill>
                <a:latin typeface="Calibri"/>
              </a:rPr>
            </a:br>
            <a:r>
              <a:rPr lang="de-DE" sz="2800" b="1" dirty="0" err="1">
                <a:solidFill>
                  <a:srgbClr val="FFFFFF"/>
                </a:solidFill>
                <a:latin typeface="Calibri"/>
              </a:rPr>
              <a:t>They</a:t>
            </a:r>
            <a:r>
              <a:rPr lang="de-DE" sz="2800" b="1" dirty="0">
                <a:solidFill>
                  <a:srgbClr val="FFFFFF"/>
                </a:solidFill>
                <a:latin typeface="Calibri"/>
              </a:rPr>
              <a:t> </a:t>
            </a:r>
            <a:r>
              <a:rPr lang="de-DE" sz="2800" b="1" dirty="0" err="1">
                <a:solidFill>
                  <a:srgbClr val="FFFFFF"/>
                </a:solidFill>
                <a:latin typeface="Calibri"/>
              </a:rPr>
              <a:t>are</a:t>
            </a:r>
            <a:r>
              <a:rPr lang="de-DE" sz="2800" b="1" dirty="0">
                <a:solidFill>
                  <a:srgbClr val="FFFFFF"/>
                </a:solidFill>
                <a:latin typeface="Calibri"/>
              </a:rPr>
              <a:t> </a:t>
            </a:r>
            <a:r>
              <a:rPr lang="de-DE" sz="2800" b="1" dirty="0" err="1">
                <a:solidFill>
                  <a:srgbClr val="FFFFFF"/>
                </a:solidFill>
                <a:latin typeface="Calibri"/>
              </a:rPr>
              <a:t>eating</a:t>
            </a:r>
            <a:r>
              <a:rPr lang="de-DE" sz="2800" b="1" dirty="0">
                <a:solidFill>
                  <a:srgbClr val="FFFFFF"/>
                </a:solidFill>
                <a:latin typeface="Calibri"/>
              </a:rPr>
              <a:t> </a:t>
            </a:r>
            <a:r>
              <a:rPr lang="de-DE" sz="2800" b="1" dirty="0" err="1">
                <a:solidFill>
                  <a:srgbClr val="FFFFFF"/>
                </a:solidFill>
                <a:latin typeface="Calibri"/>
              </a:rPr>
              <a:t>the</a:t>
            </a:r>
            <a:r>
              <a:rPr lang="de-DE" sz="2800" b="1" dirty="0">
                <a:solidFill>
                  <a:srgbClr val="FFFFFF"/>
                </a:solidFill>
                <a:latin typeface="Calibri"/>
              </a:rPr>
              <a:t> </a:t>
            </a:r>
            <a:r>
              <a:rPr lang="de-DE" sz="2800" b="1" dirty="0" err="1">
                <a:solidFill>
                  <a:srgbClr val="FFFFFF"/>
                </a:solidFill>
                <a:latin typeface="Calibri"/>
              </a:rPr>
              <a:t>cats</a:t>
            </a:r>
            <a:r>
              <a:rPr lang="de-DE" sz="2800" b="1" dirty="0">
                <a:solidFill>
                  <a:srgbClr val="FFFFFF"/>
                </a:solidFill>
                <a:latin typeface="Calibri"/>
              </a:rPr>
              <a:t>.“</a:t>
            </a:r>
            <a:endParaRPr kumimoji="0" lang="de-DE" sz="28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3" name="Grafik 2" descr="Ein Bild, das Text, Kleine bis mittelgroße Katzen, Katzen, Katze enthält.&#10;&#10;KI-generierte Inhalte können fehlerhaft sein.">
            <a:extLst>
              <a:ext uri="{FF2B5EF4-FFF2-40B4-BE49-F238E27FC236}">
                <a16:creationId xmlns:a16="http://schemas.microsoft.com/office/drawing/2014/main" id="{3710E8AF-5CD9-3860-B906-F1B5F22BC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11" y="0"/>
            <a:ext cx="3846786" cy="6869261"/>
          </a:xfrm>
          <a:prstGeom prst="rect">
            <a:avLst/>
          </a:prstGeom>
        </p:spPr>
      </p:pic>
      <p:pic>
        <p:nvPicPr>
          <p:cNvPr id="7" name="Grafik 6" descr="Ein Bild, das Text, Clipart, Animierter Cartoon, Poster enthält.&#10;&#10;KI-generierte Inhalte können fehlerhaft sein.">
            <a:extLst>
              <a:ext uri="{FF2B5EF4-FFF2-40B4-BE49-F238E27FC236}">
                <a16:creationId xmlns:a16="http://schemas.microsoft.com/office/drawing/2014/main" id="{A8075C33-E3D0-6AE1-E0D5-BE2DF23AFE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5023" y="1960126"/>
            <a:ext cx="2846977" cy="4398579"/>
          </a:xfrm>
          <a:prstGeom prst="rect">
            <a:avLst/>
          </a:prstGeom>
        </p:spPr>
      </p:pic>
      <p:sp>
        <p:nvSpPr>
          <p:cNvPr id="9" name="Rechteck: abgerundete Ecken 8">
            <a:extLst>
              <a:ext uri="{FF2B5EF4-FFF2-40B4-BE49-F238E27FC236}">
                <a16:creationId xmlns:a16="http://schemas.microsoft.com/office/drawing/2014/main" id="{1BC5638D-1327-234D-80FA-595C375FF4EB}"/>
              </a:ext>
            </a:extLst>
          </p:cNvPr>
          <p:cNvSpPr>
            <a:spLocks noGrp="1" noRot="1" noMove="1" noResize="1" noEditPoints="1" noAdjustHandles="1" noChangeArrowheads="1" noChangeShapeType="1"/>
          </p:cNvSpPr>
          <p:nvPr/>
        </p:nvSpPr>
        <p:spPr>
          <a:xfrm>
            <a:off x="4687402" y="6224500"/>
            <a:ext cx="7034816" cy="568294"/>
          </a:xfrm>
          <a:prstGeom prst="roundRect">
            <a:avLst/>
          </a:prstGeom>
          <a:noFill/>
          <a:ln>
            <a:solidFill>
              <a:srgbClr val="FFBB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35528C"/>
                </a:solidFill>
                <a:effectLst/>
                <a:uLnTx/>
                <a:uFillTx/>
                <a:latin typeface="Calibri"/>
                <a:ea typeface="+mn-ea"/>
                <a:cs typeface="+mn-cs"/>
                <a:hlinkClick r:id="rId5"/>
              </a:rPr>
              <a:t>https://www.youtube.com/watch?v=5llMaZ80ErY</a:t>
            </a:r>
            <a:r>
              <a:rPr kumimoji="0" lang="de-DE" sz="2000" b="1" i="0" u="none" strike="noStrike" kern="1200" cap="none" spc="0" normalizeH="0" baseline="0" noProof="0" dirty="0">
                <a:ln>
                  <a:noFill/>
                </a:ln>
                <a:solidFill>
                  <a:srgbClr val="35528C"/>
                </a:solidFill>
                <a:effectLst/>
                <a:uLnTx/>
                <a:uFillTx/>
                <a:latin typeface="Calibri"/>
                <a:ea typeface="+mn-ea"/>
                <a:cs typeface="+mn-cs"/>
              </a:rPr>
              <a:t> </a:t>
            </a:r>
          </a:p>
        </p:txBody>
      </p:sp>
      <p:sp>
        <p:nvSpPr>
          <p:cNvPr id="2" name="Textfeld 1">
            <a:extLst>
              <a:ext uri="{FF2B5EF4-FFF2-40B4-BE49-F238E27FC236}">
                <a16:creationId xmlns:a16="http://schemas.microsoft.com/office/drawing/2014/main" id="{678090BC-8439-F94D-8C41-47A89AE15238}"/>
              </a:ext>
            </a:extLst>
          </p:cNvPr>
          <p:cNvSpPr txBox="1"/>
          <p:nvPr/>
        </p:nvSpPr>
        <p:spPr>
          <a:xfrm>
            <a:off x="9010963" y="1960126"/>
            <a:ext cx="2205280" cy="495108"/>
          </a:xfrm>
          <a:prstGeom prst="rect">
            <a:avLst/>
          </a:prstGeom>
          <a:solidFill>
            <a:schemeClr val="accent1"/>
          </a:solidFill>
          <a:effectLst>
            <a:outerShdw blurRad="50800" dist="38100" dir="2700000" algn="tl" rotWithShape="0">
              <a:prstClr val="black">
                <a:alpha val="40000"/>
              </a:prstClr>
            </a:outerShdw>
          </a:effectLst>
        </p:spPr>
        <p:txBody>
          <a:bodyPr wrap="square" lIns="180000" tIns="108000" rIns="180000" bIns="108000" rtlCol="0" anchor="t">
            <a:spAutoFit/>
          </a:bodyPr>
          <a:lstStyle/>
          <a:p>
            <a:pPr algn="ctr">
              <a:defRPr/>
            </a:pPr>
            <a:r>
              <a:rPr lang="de-DE" b="1" kern="0" dirty="0">
                <a:solidFill>
                  <a:schemeClr val="tx2"/>
                </a:solidFill>
                <a:ea typeface="Source Sans Pro"/>
                <a:cs typeface="Calibri"/>
              </a:rPr>
              <a:t>Keine Belege</a:t>
            </a:r>
          </a:p>
        </p:txBody>
      </p:sp>
    </p:spTree>
    <p:extLst>
      <p:ext uri="{BB962C8B-B14F-4D97-AF65-F5344CB8AC3E}">
        <p14:creationId xmlns:p14="http://schemas.microsoft.com/office/powerpoint/2010/main" val="312333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Schrift, Text, weiß, Grafiken enthält.&#10;&#10;Automatisch generierte Beschreibung">
            <a:hlinkClick r:id="rId3"/>
            <a:extLst>
              <a:ext uri="{FF2B5EF4-FFF2-40B4-BE49-F238E27FC236}">
                <a16:creationId xmlns:a16="http://schemas.microsoft.com/office/drawing/2014/main" id="{B41F5950-85EA-990C-BF6C-5665E69B5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419" y="2511940"/>
            <a:ext cx="11133098" cy="1834119"/>
          </a:xfrm>
          <a:prstGeom prst="rect">
            <a:avLst/>
          </a:prstGeom>
        </p:spPr>
      </p:pic>
      <p:sp>
        <p:nvSpPr>
          <p:cNvPr id="3" name="Textfeld 2">
            <a:extLst>
              <a:ext uri="{FF2B5EF4-FFF2-40B4-BE49-F238E27FC236}">
                <a16:creationId xmlns:a16="http://schemas.microsoft.com/office/drawing/2014/main" id="{6B5D3641-9CCD-0F48-B301-D08B25153ACE}"/>
              </a:ext>
            </a:extLst>
          </p:cNvPr>
          <p:cNvSpPr txBox="1"/>
          <p:nvPr/>
        </p:nvSpPr>
        <p:spPr>
          <a:xfrm>
            <a:off x="9317677" y="5763509"/>
            <a:ext cx="2205280" cy="495108"/>
          </a:xfrm>
          <a:prstGeom prst="rect">
            <a:avLst/>
          </a:prstGeom>
          <a:solidFill>
            <a:schemeClr val="tx1"/>
          </a:solidFill>
          <a:effectLst>
            <a:outerShdw blurRad="50800" dist="38100" dir="2700000" algn="tl" rotWithShape="0">
              <a:prstClr val="black">
                <a:alpha val="40000"/>
              </a:prstClr>
            </a:outerShdw>
          </a:effectLst>
        </p:spPr>
        <p:txBody>
          <a:bodyPr wrap="square" lIns="180000" tIns="108000" rIns="180000" bIns="108000" rtlCol="0" anchor="t">
            <a:spAutoFit/>
          </a:bodyPr>
          <a:lstStyle/>
          <a:p>
            <a:pPr algn="ctr">
              <a:defRPr/>
            </a:pPr>
            <a:r>
              <a:rPr lang="de-DE" kern="0" dirty="0">
                <a:solidFill>
                  <a:schemeClr val="tx2"/>
                </a:solidFill>
                <a:ea typeface="Source Sans Pro"/>
                <a:cs typeface="Calibri"/>
              </a:rPr>
              <a:t>Fake News</a:t>
            </a:r>
          </a:p>
        </p:txBody>
      </p:sp>
      <p:sp>
        <p:nvSpPr>
          <p:cNvPr id="5" name="Textfeld 4">
            <a:extLst>
              <a:ext uri="{FF2B5EF4-FFF2-40B4-BE49-F238E27FC236}">
                <a16:creationId xmlns:a16="http://schemas.microsoft.com/office/drawing/2014/main" id="{530F0294-F1B9-D72E-46DD-B5F2B5E4227C}"/>
              </a:ext>
            </a:extLst>
          </p:cNvPr>
          <p:cNvSpPr txBox="1"/>
          <p:nvPr/>
        </p:nvSpPr>
        <p:spPr>
          <a:xfrm>
            <a:off x="1973993" y="4870118"/>
            <a:ext cx="6098058" cy="369332"/>
          </a:xfrm>
          <a:prstGeom prst="rect">
            <a:avLst/>
          </a:prstGeom>
          <a:noFill/>
        </p:spPr>
        <p:txBody>
          <a:bodyPr wrap="square">
            <a:spAutoFit/>
          </a:bodyPr>
          <a:lstStyle/>
          <a:p>
            <a:r>
              <a:rPr lang="de-DE" dirty="0">
                <a:hlinkClick r:id="rId5"/>
              </a:rPr>
              <a:t>https://x.com/SquatJogz/status/1933899239039377722</a:t>
            </a:r>
            <a:r>
              <a:rPr lang="de-DE" dirty="0"/>
              <a:t> </a:t>
            </a:r>
          </a:p>
        </p:txBody>
      </p:sp>
    </p:spTree>
    <p:extLst>
      <p:ext uri="{BB962C8B-B14F-4D97-AF65-F5344CB8AC3E}">
        <p14:creationId xmlns:p14="http://schemas.microsoft.com/office/powerpoint/2010/main" val="187769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B5D3641-9CCD-0F48-B301-D08B25153ACE}"/>
              </a:ext>
            </a:extLst>
          </p:cNvPr>
          <p:cNvSpPr txBox="1"/>
          <p:nvPr/>
        </p:nvSpPr>
        <p:spPr>
          <a:xfrm>
            <a:off x="9317677" y="5763509"/>
            <a:ext cx="2205280" cy="495108"/>
          </a:xfrm>
          <a:prstGeom prst="rect">
            <a:avLst/>
          </a:prstGeom>
          <a:solidFill>
            <a:schemeClr val="tx1"/>
          </a:solidFill>
          <a:effectLst>
            <a:outerShdw blurRad="50800" dist="38100" dir="2700000" algn="tl" rotWithShape="0">
              <a:prstClr val="black">
                <a:alpha val="40000"/>
              </a:prstClr>
            </a:outerShdw>
          </a:effectLst>
        </p:spPr>
        <p:txBody>
          <a:bodyPr wrap="square" lIns="180000" tIns="108000" rIns="180000" bIns="108000" rtlCol="0" anchor="t">
            <a:spAutoFit/>
          </a:bodyPr>
          <a:lstStyle/>
          <a:p>
            <a:pPr algn="ctr">
              <a:defRPr/>
            </a:pPr>
            <a:r>
              <a:rPr lang="de-DE" kern="0" dirty="0">
                <a:solidFill>
                  <a:schemeClr val="tx2"/>
                </a:solidFill>
                <a:ea typeface="Source Sans Pro"/>
                <a:cs typeface="Calibri"/>
              </a:rPr>
              <a:t>Fake News</a:t>
            </a:r>
          </a:p>
        </p:txBody>
      </p:sp>
      <p:pic>
        <p:nvPicPr>
          <p:cNvPr id="6" name="Grafik 5" descr="Ein Bild, das Text, Screenshot, Multimedia-Software, Grafiksoftware enthält.&#10;&#10;KI-generierte Inhalte können fehlerhaft sein.">
            <a:extLst>
              <a:ext uri="{FF2B5EF4-FFF2-40B4-BE49-F238E27FC236}">
                <a16:creationId xmlns:a16="http://schemas.microsoft.com/office/drawing/2014/main" id="{3EF91793-6F98-A295-AB16-A6713AC80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34" y="189508"/>
            <a:ext cx="8159480" cy="6668491"/>
          </a:xfrm>
          <a:prstGeom prst="rect">
            <a:avLst/>
          </a:prstGeom>
        </p:spPr>
      </p:pic>
      <p:sp>
        <p:nvSpPr>
          <p:cNvPr id="7" name="Textfeld 6">
            <a:extLst>
              <a:ext uri="{FF2B5EF4-FFF2-40B4-BE49-F238E27FC236}">
                <a16:creationId xmlns:a16="http://schemas.microsoft.com/office/drawing/2014/main" id="{7D7A14C9-730B-2BC8-3F49-E1F3A624D78F}"/>
              </a:ext>
            </a:extLst>
          </p:cNvPr>
          <p:cNvSpPr txBox="1"/>
          <p:nvPr/>
        </p:nvSpPr>
        <p:spPr>
          <a:xfrm>
            <a:off x="8068424" y="1572961"/>
            <a:ext cx="2205280" cy="772107"/>
          </a:xfrm>
          <a:prstGeom prst="rect">
            <a:avLst/>
          </a:prstGeom>
          <a:solidFill>
            <a:schemeClr val="accent1"/>
          </a:solidFill>
          <a:effectLst>
            <a:outerShdw blurRad="50800" dist="38100" dir="2700000" algn="tl" rotWithShape="0">
              <a:prstClr val="black">
                <a:alpha val="40000"/>
              </a:prstClr>
            </a:outerShdw>
          </a:effectLst>
        </p:spPr>
        <p:txBody>
          <a:bodyPr wrap="square" lIns="180000" tIns="108000" rIns="180000" bIns="108000" rtlCol="0" anchor="t">
            <a:spAutoFit/>
          </a:bodyPr>
          <a:lstStyle/>
          <a:p>
            <a:pPr algn="ctr">
              <a:defRPr/>
            </a:pPr>
            <a:r>
              <a:rPr lang="de-DE" b="1" kern="0" dirty="0">
                <a:solidFill>
                  <a:schemeClr val="tx2"/>
                </a:solidFill>
                <a:ea typeface="Source Sans Pro"/>
                <a:cs typeface="Calibri"/>
              </a:rPr>
              <a:t>KI-generiertes Video</a:t>
            </a:r>
          </a:p>
        </p:txBody>
      </p:sp>
    </p:spTree>
    <p:extLst>
      <p:ext uri="{BB962C8B-B14F-4D97-AF65-F5344CB8AC3E}">
        <p14:creationId xmlns:p14="http://schemas.microsoft.com/office/powerpoint/2010/main" val="116967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B5D3641-9CCD-0F48-B301-D08B25153ACE}"/>
              </a:ext>
            </a:extLst>
          </p:cNvPr>
          <p:cNvSpPr txBox="1"/>
          <p:nvPr/>
        </p:nvSpPr>
        <p:spPr>
          <a:xfrm>
            <a:off x="9317677" y="5763509"/>
            <a:ext cx="2205280" cy="495108"/>
          </a:xfrm>
          <a:prstGeom prst="rect">
            <a:avLst/>
          </a:prstGeom>
          <a:solidFill>
            <a:schemeClr val="tx1"/>
          </a:solidFill>
          <a:effectLst>
            <a:outerShdw blurRad="50800" dist="38100" dir="2700000" algn="tl" rotWithShape="0">
              <a:prstClr val="black">
                <a:alpha val="40000"/>
              </a:prstClr>
            </a:outerShdw>
          </a:effectLst>
        </p:spPr>
        <p:txBody>
          <a:bodyPr wrap="square" lIns="180000" tIns="108000" rIns="180000" bIns="108000" rtlCol="0" anchor="t">
            <a:spAutoFit/>
          </a:bodyPr>
          <a:lstStyle/>
          <a:p>
            <a:pPr algn="ctr">
              <a:defRPr/>
            </a:pPr>
            <a:r>
              <a:rPr lang="de-DE" kern="0" dirty="0">
                <a:solidFill>
                  <a:schemeClr val="tx2"/>
                </a:solidFill>
                <a:ea typeface="Source Sans Pro"/>
                <a:cs typeface="Calibri"/>
              </a:rPr>
              <a:t>Fake News</a:t>
            </a:r>
          </a:p>
        </p:txBody>
      </p:sp>
      <p:pic>
        <p:nvPicPr>
          <p:cNvPr id="4" name="Grafik 3" descr="Ein Bild, das Text, Fahrzeug, Screenshot, Landfahrzeug enthält.&#10;&#10;KI-generierte Inhalte können fehlerhaft sein.">
            <a:extLst>
              <a:ext uri="{FF2B5EF4-FFF2-40B4-BE49-F238E27FC236}">
                <a16:creationId xmlns:a16="http://schemas.microsoft.com/office/drawing/2014/main" id="{9E055992-FF6E-B51E-5C67-B22700BF0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83" y="0"/>
            <a:ext cx="7908322" cy="6820819"/>
          </a:xfrm>
          <a:prstGeom prst="rect">
            <a:avLst/>
          </a:prstGeom>
        </p:spPr>
      </p:pic>
      <p:sp>
        <p:nvSpPr>
          <p:cNvPr id="5" name="Textfeld 4">
            <a:extLst>
              <a:ext uri="{FF2B5EF4-FFF2-40B4-BE49-F238E27FC236}">
                <a16:creationId xmlns:a16="http://schemas.microsoft.com/office/drawing/2014/main" id="{D1C222FC-3717-E4F0-A8B9-7872BC9C1B13}"/>
              </a:ext>
            </a:extLst>
          </p:cNvPr>
          <p:cNvSpPr txBox="1"/>
          <p:nvPr/>
        </p:nvSpPr>
        <p:spPr>
          <a:xfrm>
            <a:off x="8068424" y="1572961"/>
            <a:ext cx="2205280" cy="495108"/>
          </a:xfrm>
          <a:prstGeom prst="rect">
            <a:avLst/>
          </a:prstGeom>
          <a:solidFill>
            <a:schemeClr val="accent1"/>
          </a:solidFill>
          <a:effectLst>
            <a:outerShdw blurRad="50800" dist="38100" dir="2700000" algn="tl" rotWithShape="0">
              <a:prstClr val="black">
                <a:alpha val="40000"/>
              </a:prstClr>
            </a:outerShdw>
          </a:effectLst>
        </p:spPr>
        <p:txBody>
          <a:bodyPr wrap="square" lIns="180000" tIns="108000" rIns="180000" bIns="108000" rtlCol="0" anchor="t">
            <a:spAutoFit/>
          </a:bodyPr>
          <a:lstStyle/>
          <a:p>
            <a:pPr algn="ctr">
              <a:defRPr/>
            </a:pPr>
            <a:r>
              <a:rPr lang="de-DE" b="1" kern="0" dirty="0">
                <a:solidFill>
                  <a:schemeClr val="tx2"/>
                </a:solidFill>
                <a:ea typeface="Source Sans Pro"/>
                <a:cs typeface="Calibri"/>
              </a:rPr>
              <a:t>Falscher Kontext</a:t>
            </a:r>
          </a:p>
        </p:txBody>
      </p:sp>
    </p:spTree>
    <p:extLst>
      <p:ext uri="{BB962C8B-B14F-4D97-AF65-F5344CB8AC3E}">
        <p14:creationId xmlns:p14="http://schemas.microsoft.com/office/powerpoint/2010/main" val="84745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5">
            <a:extLst>
              <a:ext uri="{FF2B5EF4-FFF2-40B4-BE49-F238E27FC236}">
                <a16:creationId xmlns:a16="http://schemas.microsoft.com/office/drawing/2014/main" id="{F217590A-99AB-411C-816E-6B8787513E34}"/>
              </a:ext>
            </a:extLst>
          </p:cNvPr>
          <p:cNvSpPr txBox="1"/>
          <p:nvPr/>
        </p:nvSpPr>
        <p:spPr>
          <a:xfrm>
            <a:off x="1186224" y="5127347"/>
            <a:ext cx="9819866" cy="1479993"/>
          </a:xfrm>
          <a:prstGeom prst="rect">
            <a:avLst/>
          </a:prstGeom>
          <a:noFill/>
          <a:ln w="38100">
            <a:solidFill>
              <a:schemeClr val="accent1"/>
            </a:solidFill>
          </a:ln>
          <a:effectLst/>
        </p:spPr>
        <p:txBody>
          <a:bodyPr wrap="square" lIns="180000" tIns="108000" rIns="180000" bIns="108000" rtlCol="0" anchor="t">
            <a:spAutoFit/>
          </a:bodyPr>
          <a:lstStyle/>
          <a:p>
            <a:pPr algn="ctr">
              <a:spcAft>
                <a:spcPts val="1200"/>
              </a:spcAft>
              <a:defRPr/>
            </a:pPr>
            <a:r>
              <a:rPr lang="de-DE" b="1" kern="0" dirty="0">
                <a:ea typeface="Source Sans Pro"/>
                <a:cs typeface="Calibri"/>
              </a:rPr>
              <a:t>(Weitergeleitete) Nachrichten über Messenger </a:t>
            </a:r>
          </a:p>
          <a:p>
            <a:pPr marL="285750" indent="-285750">
              <a:buFont typeface="Arial"/>
              <a:buChar char="•"/>
              <a:defRPr/>
            </a:pPr>
            <a:r>
              <a:rPr lang="de-DE" kern="0" dirty="0">
                <a:cs typeface="Calibri"/>
              </a:rPr>
              <a:t>Herkunft der Nachricht oftmals nicht nachvollziehbar (Mutter eines Bekannten hat erzählt, dass …)</a:t>
            </a:r>
            <a:endParaRPr lang="de-DE" kern="0" dirty="0">
              <a:ea typeface="Source Sans Pro"/>
              <a:cs typeface="Calibri"/>
            </a:endParaRPr>
          </a:p>
          <a:p>
            <a:pPr marL="285750" indent="-285750">
              <a:buFont typeface="Arial"/>
              <a:buChar char="•"/>
              <a:defRPr/>
            </a:pPr>
            <a:r>
              <a:rPr lang="de-DE" kern="0" dirty="0">
                <a:ea typeface="Source Sans Pro"/>
                <a:cs typeface="Calibri"/>
              </a:rPr>
              <a:t>Von Familie oder Freunden können Informationen ohne Validierung weiterverbreitet werden</a:t>
            </a:r>
          </a:p>
          <a:p>
            <a:pPr marL="285750" indent="-285750">
              <a:buFont typeface="Arial"/>
              <a:buChar char="•"/>
              <a:defRPr/>
            </a:pPr>
            <a:r>
              <a:rPr lang="de-DE" kern="0" dirty="0">
                <a:ea typeface="Source Sans Pro"/>
                <a:cs typeface="Calibri"/>
              </a:rPr>
              <a:t>Informationen haben oft keine vertrauenswürdige Ursprungsquelle</a:t>
            </a:r>
          </a:p>
        </p:txBody>
      </p:sp>
      <p:pic>
        <p:nvPicPr>
          <p:cNvPr id="4" name="Grafik 4" descr="Ein Bild, das Text enthält.&#10;&#10;Beschreibung automatisch generiert.">
            <a:extLst>
              <a:ext uri="{FF2B5EF4-FFF2-40B4-BE49-F238E27FC236}">
                <a16:creationId xmlns:a16="http://schemas.microsoft.com/office/drawing/2014/main" id="{2C839CDF-27F0-45C5-94BF-3337C845A499}"/>
              </a:ext>
            </a:extLst>
          </p:cNvPr>
          <p:cNvPicPr>
            <a:picLocks noChangeAspect="1"/>
          </p:cNvPicPr>
          <p:nvPr/>
        </p:nvPicPr>
        <p:blipFill>
          <a:blip r:embed="rId2"/>
          <a:stretch>
            <a:fillRect/>
          </a:stretch>
        </p:blipFill>
        <p:spPr>
          <a:xfrm>
            <a:off x="190982" y="284889"/>
            <a:ext cx="6601428" cy="3266961"/>
          </a:xfrm>
          <a:prstGeom prst="rect">
            <a:avLst/>
          </a:prstGeom>
        </p:spPr>
      </p:pic>
      <p:pic>
        <p:nvPicPr>
          <p:cNvPr id="2" name="Grafik 3" descr="Ein Bild, das Text enthält.&#10;&#10;Beschreibung automatisch generiert.">
            <a:extLst>
              <a:ext uri="{FF2B5EF4-FFF2-40B4-BE49-F238E27FC236}">
                <a16:creationId xmlns:a16="http://schemas.microsoft.com/office/drawing/2014/main" id="{F29B3A65-D83C-49D2-A90D-8F45BA893744}"/>
              </a:ext>
            </a:extLst>
          </p:cNvPr>
          <p:cNvPicPr>
            <a:picLocks noChangeAspect="1"/>
          </p:cNvPicPr>
          <p:nvPr/>
        </p:nvPicPr>
        <p:blipFill>
          <a:blip r:embed="rId3"/>
          <a:stretch>
            <a:fillRect/>
          </a:stretch>
        </p:blipFill>
        <p:spPr>
          <a:xfrm>
            <a:off x="5602147" y="1435470"/>
            <a:ext cx="6408515" cy="3215409"/>
          </a:xfrm>
          <a:prstGeom prst="rect">
            <a:avLst/>
          </a:prstGeom>
        </p:spPr>
      </p:pic>
      <p:sp>
        <p:nvSpPr>
          <p:cNvPr id="6" name="Rechteck 5">
            <a:extLst>
              <a:ext uri="{FF2B5EF4-FFF2-40B4-BE49-F238E27FC236}">
                <a16:creationId xmlns:a16="http://schemas.microsoft.com/office/drawing/2014/main" id="{1D1C0AE0-A3F3-4E31-8008-6EAB0BA8B8EA}"/>
              </a:ext>
            </a:extLst>
          </p:cNvPr>
          <p:cNvSpPr/>
          <p:nvPr/>
        </p:nvSpPr>
        <p:spPr>
          <a:xfrm>
            <a:off x="189455" y="3690721"/>
            <a:ext cx="4762500" cy="5035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de-DE" sz="1400">
              <a:solidFill>
                <a:schemeClr val="tx1"/>
              </a:solidFill>
            </a:endParaRPr>
          </a:p>
          <a:p>
            <a:r>
              <a:rPr lang="de-DE" sz="1400">
                <a:solidFill>
                  <a:schemeClr val="tx1"/>
                </a:solidFill>
              </a:rPr>
              <a:t>Quelle: </a:t>
            </a:r>
            <a:r>
              <a:rPr lang="de-DE" sz="1400">
                <a:ea typeface="+mn-lt"/>
                <a:cs typeface="+mn-lt"/>
              </a:rPr>
              <a:t>https://www.zeit.de/digital/2020-08/whatsapp-fake-news-kettenbriefe-fact-checking-suchfunktion-update</a:t>
            </a:r>
          </a:p>
          <a:p>
            <a:pPr algn="ctr"/>
            <a:endParaRPr lang="de-DE" sz="1400">
              <a:solidFill>
                <a:schemeClr val="tx1"/>
              </a:solidFill>
            </a:endParaRPr>
          </a:p>
        </p:txBody>
      </p:sp>
    </p:spTree>
    <p:extLst>
      <p:ext uri="{BB962C8B-B14F-4D97-AF65-F5344CB8AC3E}">
        <p14:creationId xmlns:p14="http://schemas.microsoft.com/office/powerpoint/2010/main" val="1223285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29">
            <a:extLst>
              <a:ext uri="{FF2B5EF4-FFF2-40B4-BE49-F238E27FC236}">
                <a16:creationId xmlns:a16="http://schemas.microsoft.com/office/drawing/2014/main" id="{D35AFE06-BC0E-0927-936F-FF1E39AE2DC6}"/>
              </a:ext>
            </a:extLst>
          </p:cNvPr>
          <p:cNvSpPr/>
          <p:nvPr/>
        </p:nvSpPr>
        <p:spPr>
          <a:xfrm>
            <a:off x="-1" y="3783600"/>
            <a:ext cx="12190413" cy="3074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A2577734-C564-47DD-832C-C2123A60C90D}"/>
              </a:ext>
            </a:extLst>
          </p:cNvPr>
          <p:cNvSpPr txBox="1"/>
          <p:nvPr/>
        </p:nvSpPr>
        <p:spPr>
          <a:xfrm>
            <a:off x="1800000" y="4523803"/>
            <a:ext cx="7498784" cy="553998"/>
          </a:xfrm>
          <a:prstGeom prst="rect">
            <a:avLst/>
          </a:prstGeom>
          <a:noFill/>
        </p:spPr>
        <p:txBody>
          <a:bodyPr wrap="none" lIns="0" tIns="0" rIns="0" bIns="0" rtlCol="0">
            <a:spAutoFit/>
          </a:bodyPr>
          <a:lstStyle/>
          <a:p>
            <a:r>
              <a:rPr lang="de-DE" sz="3600" b="1" dirty="0">
                <a:latin typeface="+mj-lt"/>
                <a:ea typeface="Lato" charset="0"/>
                <a:cs typeface="Lato" charset="0"/>
              </a:rPr>
              <a:t>Wie verbreiten sich Desinformationen?</a:t>
            </a:r>
          </a:p>
        </p:txBody>
      </p:sp>
      <p:pic>
        <p:nvPicPr>
          <p:cNvPr id="6" name="Grafik 5" descr="Ein Bild, das Text, Grafiken, Poster, Cartoon enthält.&#10;&#10;Automatisch generierte Beschreibung">
            <a:extLst>
              <a:ext uri="{FF2B5EF4-FFF2-40B4-BE49-F238E27FC236}">
                <a16:creationId xmlns:a16="http://schemas.microsoft.com/office/drawing/2014/main" id="{E8197C9B-423D-5D77-D478-5057C33990E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 t="3161" r="-23" b="15913"/>
          <a:stretch/>
        </p:blipFill>
        <p:spPr>
          <a:xfrm>
            <a:off x="3738318" y="0"/>
            <a:ext cx="4675329" cy="3783600"/>
          </a:xfrm>
          <a:prstGeom prst="rect">
            <a:avLst/>
          </a:prstGeom>
        </p:spPr>
      </p:pic>
      <p:sp>
        <p:nvSpPr>
          <p:cNvPr id="31" name="Rechteck 30">
            <a:extLst>
              <a:ext uri="{FF2B5EF4-FFF2-40B4-BE49-F238E27FC236}">
                <a16:creationId xmlns:a16="http://schemas.microsoft.com/office/drawing/2014/main" id="{4B5EC815-647F-AB14-9137-44871641E18B}"/>
              </a:ext>
            </a:extLst>
          </p:cNvPr>
          <p:cNvSpPr/>
          <p:nvPr/>
        </p:nvSpPr>
        <p:spPr>
          <a:xfrm>
            <a:off x="0" y="0"/>
            <a:ext cx="3738318" cy="3783599"/>
          </a:xfrm>
          <a:prstGeom prst="rect">
            <a:avLst/>
          </a:prstGeom>
          <a:solidFill>
            <a:srgbClr val="D515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D537A93D-F799-45CD-6B6A-0837DF316126}"/>
              </a:ext>
            </a:extLst>
          </p:cNvPr>
          <p:cNvSpPr/>
          <p:nvPr/>
        </p:nvSpPr>
        <p:spPr>
          <a:xfrm>
            <a:off x="8413647" y="0"/>
            <a:ext cx="3778353" cy="3783599"/>
          </a:xfrm>
          <a:prstGeom prst="rect">
            <a:avLst/>
          </a:prstGeom>
          <a:solidFill>
            <a:srgbClr val="D515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64779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32B58E2F-07B2-E0CD-8FF3-8D54ECA18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700" y="2217302"/>
            <a:ext cx="3214600" cy="3214600"/>
          </a:xfrm>
          <a:prstGeom prst="rect">
            <a:avLst/>
          </a:prstGeom>
        </p:spPr>
      </p:pic>
      <p:sp>
        <p:nvSpPr>
          <p:cNvPr id="3" name="Rechteck 2">
            <a:extLst>
              <a:ext uri="{FF2B5EF4-FFF2-40B4-BE49-F238E27FC236}">
                <a16:creationId xmlns:a16="http://schemas.microsoft.com/office/drawing/2014/main" id="{4FAA25AD-0388-559F-9646-60852791D1B1}"/>
              </a:ext>
            </a:extLst>
          </p:cNvPr>
          <p:cNvSpPr/>
          <p:nvPr/>
        </p:nvSpPr>
        <p:spPr>
          <a:xfrm>
            <a:off x="0" y="301949"/>
            <a:ext cx="7165365" cy="71055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lIns="360000" tIns="108000" rIns="108000" bIns="108000" rtlCol="0" anchor="ctr">
            <a:spAutoFit/>
          </a:bodyPr>
          <a:lstStyle/>
          <a:p>
            <a:r>
              <a:rPr lang="de-DE" sz="3200" b="1" dirty="0">
                <a:solidFill>
                  <a:schemeClr val="bg2"/>
                </a:solidFill>
              </a:rPr>
              <a:t>Wo werden Desinformation verbreitet?</a:t>
            </a:r>
          </a:p>
        </p:txBody>
      </p:sp>
    </p:spTree>
    <p:extLst>
      <p:ext uri="{BB962C8B-B14F-4D97-AF65-F5344CB8AC3E}">
        <p14:creationId xmlns:p14="http://schemas.microsoft.com/office/powerpoint/2010/main" val="865277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96C56-B414-8DF6-DA8B-79F337C70109}"/>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BC4F68C6-4C56-1C4A-30CD-8DCA747AF8BB}"/>
              </a:ext>
            </a:extLst>
          </p:cNvPr>
          <p:cNvSpPr/>
          <p:nvPr/>
        </p:nvSpPr>
        <p:spPr>
          <a:xfrm>
            <a:off x="0" y="0"/>
            <a:ext cx="12192000" cy="270827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F2071B07-23EF-4A3D-9C06-0DFDDB3DEC34}"/>
              </a:ext>
            </a:extLst>
          </p:cNvPr>
          <p:cNvSpPr/>
          <p:nvPr/>
        </p:nvSpPr>
        <p:spPr>
          <a:xfrm>
            <a:off x="0" y="2708274"/>
            <a:ext cx="12192000" cy="4149725"/>
          </a:xfrm>
          <a:prstGeom prst="rect">
            <a:avLst/>
          </a:prstGeom>
          <a:gradFill flip="none" rotWithShape="1">
            <a:gsLst>
              <a:gs pos="0">
                <a:srgbClr val="0032C0"/>
              </a:gs>
              <a:gs pos="25000">
                <a:srgbClr val="0542B9">
                  <a:shade val="67500"/>
                  <a:satMod val="115000"/>
                </a:srgbClr>
              </a:gs>
              <a:gs pos="57000">
                <a:srgbClr val="0045DE"/>
              </a:gs>
            </a:gsLst>
            <a:path path="circle">
              <a:fillToRect t="100000" r="100000"/>
            </a:path>
            <a:tileRect l="-100000" b="-100000"/>
          </a:gradFill>
          <a:ln w="25400">
            <a:solidFill>
              <a:srgbClr val="0542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5">
            <a:extLst>
              <a:ext uri="{FF2B5EF4-FFF2-40B4-BE49-F238E27FC236}">
                <a16:creationId xmlns:a16="http://schemas.microsoft.com/office/drawing/2014/main" id="{082A82A7-5606-217A-B308-5F7C0ACF2A84}"/>
              </a:ext>
            </a:extLst>
          </p:cNvPr>
          <p:cNvPicPr>
            <a:picLocks noChangeAspect="1"/>
          </p:cNvPicPr>
          <p:nvPr/>
        </p:nvPicPr>
        <p:blipFill>
          <a:blip r:embed="rId3"/>
          <a:stretch>
            <a:fillRect/>
          </a:stretch>
        </p:blipFill>
        <p:spPr>
          <a:xfrm>
            <a:off x="-482768" y="-956843"/>
            <a:ext cx="13157532" cy="4879179"/>
          </a:xfrm>
          <a:prstGeom prst="rect">
            <a:avLst/>
          </a:prstGeom>
        </p:spPr>
      </p:pic>
      <p:sp>
        <p:nvSpPr>
          <p:cNvPr id="3" name="Rechteck: abgerundete Ecken 2">
            <a:extLst>
              <a:ext uri="{FF2B5EF4-FFF2-40B4-BE49-F238E27FC236}">
                <a16:creationId xmlns:a16="http://schemas.microsoft.com/office/drawing/2014/main" id="{7430B556-A70D-4CB2-2188-B12358B1011A}"/>
              </a:ext>
            </a:extLst>
          </p:cNvPr>
          <p:cNvSpPr/>
          <p:nvPr/>
        </p:nvSpPr>
        <p:spPr>
          <a:xfrm>
            <a:off x="352097" y="3216271"/>
            <a:ext cx="5591503" cy="1145627"/>
          </a:xfrm>
          <a:prstGeom prst="roundRect">
            <a:avLst/>
          </a:prstGeom>
          <a:solidFill>
            <a:srgbClr val="C6092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EE6AA82B-AA34-EC5B-CE9F-33D5079FC82B}"/>
              </a:ext>
            </a:extLst>
          </p:cNvPr>
          <p:cNvSpPr/>
          <p:nvPr/>
        </p:nvSpPr>
        <p:spPr>
          <a:xfrm>
            <a:off x="6248400" y="3216271"/>
            <a:ext cx="5591503" cy="1145627"/>
          </a:xfrm>
          <a:prstGeom prst="roundRect">
            <a:avLst/>
          </a:prstGeom>
          <a:solidFill>
            <a:srgbClr val="1368C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1F578BDD-CC59-F7B1-8EF3-1698372C120C}"/>
              </a:ext>
            </a:extLst>
          </p:cNvPr>
          <p:cNvSpPr/>
          <p:nvPr/>
        </p:nvSpPr>
        <p:spPr>
          <a:xfrm>
            <a:off x="352097" y="4612255"/>
            <a:ext cx="5591503" cy="1145627"/>
          </a:xfrm>
          <a:prstGeom prst="roundRect">
            <a:avLst/>
          </a:prstGeom>
          <a:solidFill>
            <a:srgbClr val="FFC00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C46F0EF7-47DA-E86E-D4D3-2A24F3092890}"/>
              </a:ext>
            </a:extLst>
          </p:cNvPr>
          <p:cNvSpPr/>
          <p:nvPr/>
        </p:nvSpPr>
        <p:spPr>
          <a:xfrm>
            <a:off x="6248400" y="4612254"/>
            <a:ext cx="5591503" cy="1145627"/>
          </a:xfrm>
          <a:prstGeom prst="roundRect">
            <a:avLst/>
          </a:prstGeom>
          <a:solidFill>
            <a:srgbClr val="26890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Gleichschenkliges Dreieck 8">
            <a:extLst>
              <a:ext uri="{FF2B5EF4-FFF2-40B4-BE49-F238E27FC236}">
                <a16:creationId xmlns:a16="http://schemas.microsoft.com/office/drawing/2014/main" id="{FE27D89C-930E-B0E3-7B7C-427BC4C8B52F}"/>
              </a:ext>
            </a:extLst>
          </p:cNvPr>
          <p:cNvSpPr/>
          <p:nvPr/>
        </p:nvSpPr>
        <p:spPr>
          <a:xfrm>
            <a:off x="594360" y="3682913"/>
            <a:ext cx="292608" cy="192024"/>
          </a:xfrm>
          <a:prstGeom prst="triangl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9CACA99D-03BF-5933-4E61-329C35E5EFFD}"/>
              </a:ext>
            </a:extLst>
          </p:cNvPr>
          <p:cNvSpPr/>
          <p:nvPr/>
        </p:nvSpPr>
        <p:spPr>
          <a:xfrm rot="2700000">
            <a:off x="6493661" y="3667964"/>
            <a:ext cx="196628" cy="19101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41A9CEB2-1F45-1C21-E509-8B0BD602B66A}"/>
              </a:ext>
            </a:extLst>
          </p:cNvPr>
          <p:cNvSpPr/>
          <p:nvPr/>
        </p:nvSpPr>
        <p:spPr>
          <a:xfrm>
            <a:off x="594360" y="5082645"/>
            <a:ext cx="292608" cy="292608"/>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EDF47588-7706-8026-A84D-B64E1FCF9035}"/>
              </a:ext>
            </a:extLst>
          </p:cNvPr>
          <p:cNvSpPr/>
          <p:nvPr/>
        </p:nvSpPr>
        <p:spPr>
          <a:xfrm>
            <a:off x="6454924" y="5082645"/>
            <a:ext cx="274102" cy="2926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EE819A8A-81C5-FA91-50CB-ADD78C3F88E4}"/>
              </a:ext>
            </a:extLst>
          </p:cNvPr>
          <p:cNvSpPr txBox="1"/>
          <p:nvPr/>
        </p:nvSpPr>
        <p:spPr>
          <a:xfrm>
            <a:off x="3300246" y="6057776"/>
            <a:ext cx="5591503" cy="548640"/>
          </a:xfrm>
          <a:prstGeom prst="rect">
            <a:avLst/>
          </a:prstGeom>
        </p:spPr>
        <p:txBody>
          <a:bodyPr vert="horz" wrap="square" lIns="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tab pos="1162050" algn="l"/>
              </a:tabLst>
            </a:pPr>
            <a:r>
              <a:rPr lang="de-DE" sz="3600" b="1" dirty="0">
                <a:solidFill>
                  <a:schemeClr val="bg2"/>
                </a:solidFill>
                <a:latin typeface="Aharoni" panose="02010803020104030203" pitchFamily="2" charset="-79"/>
                <a:ea typeface="+mj-ea"/>
                <a:cs typeface="Aharoni" panose="02010803020104030203" pitchFamily="2" charset="-79"/>
              </a:rPr>
              <a:t>k</a:t>
            </a:r>
            <a:r>
              <a:rPr kumimoji="0" lang="de-DE" sz="3600" b="1" i="0" u="none" strike="noStrike" kern="1200" cap="none" spc="0" normalizeH="0" baseline="0" noProof="0" dirty="0">
                <a:ln>
                  <a:noFill/>
                </a:ln>
                <a:solidFill>
                  <a:schemeClr val="bg2"/>
                </a:solidFill>
                <a:effectLst/>
                <a:uLnTx/>
                <a:uFillTx/>
                <a:latin typeface="Aharoni" panose="02010803020104030203" pitchFamily="2" charset="-79"/>
                <a:ea typeface="+mj-ea"/>
                <a:cs typeface="Aharoni" panose="02010803020104030203" pitchFamily="2" charset="-79"/>
              </a:rPr>
              <a:t>ahoot.it</a:t>
            </a:r>
          </a:p>
        </p:txBody>
      </p:sp>
    </p:spTree>
    <p:extLst>
      <p:ext uri="{BB962C8B-B14F-4D97-AF65-F5344CB8AC3E}">
        <p14:creationId xmlns:p14="http://schemas.microsoft.com/office/powerpoint/2010/main" val="3283900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8EF8357-BC6A-F0A9-FF3A-31C5CE87C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700" y="2217302"/>
            <a:ext cx="3214600" cy="3214600"/>
          </a:xfrm>
          <a:prstGeom prst="rect">
            <a:avLst/>
          </a:prstGeom>
        </p:spPr>
      </p:pic>
      <p:grpSp>
        <p:nvGrpSpPr>
          <p:cNvPr id="5" name="Gruppieren 4">
            <a:extLst>
              <a:ext uri="{FF2B5EF4-FFF2-40B4-BE49-F238E27FC236}">
                <a16:creationId xmlns:a16="http://schemas.microsoft.com/office/drawing/2014/main" id="{22BBB38E-BECB-9645-EACE-BF27F3CA8E8A}"/>
              </a:ext>
            </a:extLst>
          </p:cNvPr>
          <p:cNvGrpSpPr/>
          <p:nvPr/>
        </p:nvGrpSpPr>
        <p:grpSpPr>
          <a:xfrm>
            <a:off x="774089" y="2088460"/>
            <a:ext cx="3094332" cy="2903288"/>
            <a:chOff x="774089" y="2088460"/>
            <a:chExt cx="3094332" cy="2903288"/>
          </a:xfrm>
        </p:grpSpPr>
        <p:pic>
          <p:nvPicPr>
            <p:cNvPr id="3" name="Grafik 2">
              <a:extLst>
                <a:ext uri="{FF2B5EF4-FFF2-40B4-BE49-F238E27FC236}">
                  <a16:creationId xmlns:a16="http://schemas.microsoft.com/office/drawing/2014/main" id="{1FE7E1F1-3AC4-6E28-06C9-C5FCA24C13D9}"/>
                </a:ext>
              </a:extLst>
            </p:cNvPr>
            <p:cNvPicPr>
              <a:picLocks noChangeAspect="1"/>
            </p:cNvPicPr>
            <p:nvPr/>
          </p:nvPicPr>
          <p:blipFill>
            <a:blip r:embed="rId4"/>
            <a:stretch>
              <a:fillRect/>
            </a:stretch>
          </p:blipFill>
          <p:spPr>
            <a:xfrm>
              <a:off x="774089" y="2978585"/>
              <a:ext cx="643781" cy="453948"/>
            </a:xfrm>
            <a:prstGeom prst="rect">
              <a:avLst/>
            </a:prstGeom>
          </p:spPr>
        </p:pic>
        <p:pic>
          <p:nvPicPr>
            <p:cNvPr id="4" name="Grafik 3">
              <a:extLst>
                <a:ext uri="{FF2B5EF4-FFF2-40B4-BE49-F238E27FC236}">
                  <a16:creationId xmlns:a16="http://schemas.microsoft.com/office/drawing/2014/main" id="{8AD437B4-8B7B-36A7-7FC8-8DF8A251F097}"/>
                </a:ext>
              </a:extLst>
            </p:cNvPr>
            <p:cNvPicPr>
              <a:picLocks noChangeAspect="1"/>
            </p:cNvPicPr>
            <p:nvPr/>
          </p:nvPicPr>
          <p:blipFill>
            <a:blip r:embed="rId5"/>
            <a:stretch>
              <a:fillRect/>
            </a:stretch>
          </p:blipFill>
          <p:spPr>
            <a:xfrm>
              <a:off x="1996131" y="2088460"/>
              <a:ext cx="636032" cy="636032"/>
            </a:xfrm>
            <a:prstGeom prst="rect">
              <a:avLst/>
            </a:prstGeom>
          </p:spPr>
        </p:pic>
        <p:pic>
          <p:nvPicPr>
            <p:cNvPr id="6" name="Grafik 5">
              <a:extLst>
                <a:ext uri="{FF2B5EF4-FFF2-40B4-BE49-F238E27FC236}">
                  <a16:creationId xmlns:a16="http://schemas.microsoft.com/office/drawing/2014/main" id="{533969BA-45D6-2368-3E86-5C87CF00DE18}"/>
                </a:ext>
              </a:extLst>
            </p:cNvPr>
            <p:cNvPicPr>
              <a:picLocks noChangeAspect="1"/>
            </p:cNvPicPr>
            <p:nvPr/>
          </p:nvPicPr>
          <p:blipFill>
            <a:blip r:embed="rId6"/>
            <a:stretch>
              <a:fillRect/>
            </a:stretch>
          </p:blipFill>
          <p:spPr>
            <a:xfrm>
              <a:off x="2912121" y="2198538"/>
              <a:ext cx="636032" cy="670106"/>
            </a:xfrm>
            <a:prstGeom prst="rect">
              <a:avLst/>
            </a:prstGeom>
          </p:spPr>
        </p:pic>
        <p:pic>
          <p:nvPicPr>
            <p:cNvPr id="7" name="Grafik 6">
              <a:extLst>
                <a:ext uri="{FF2B5EF4-FFF2-40B4-BE49-F238E27FC236}">
                  <a16:creationId xmlns:a16="http://schemas.microsoft.com/office/drawing/2014/main" id="{305F9512-C86F-CD29-5923-8089341C4C5C}"/>
                </a:ext>
              </a:extLst>
            </p:cNvPr>
            <p:cNvPicPr>
              <a:picLocks noChangeAspect="1"/>
            </p:cNvPicPr>
            <p:nvPr/>
          </p:nvPicPr>
          <p:blipFill>
            <a:blip r:embed="rId7"/>
            <a:stretch>
              <a:fillRect/>
            </a:stretch>
          </p:blipFill>
          <p:spPr>
            <a:xfrm>
              <a:off x="974742" y="2088460"/>
              <a:ext cx="741431" cy="741431"/>
            </a:xfrm>
            <a:prstGeom prst="rect">
              <a:avLst/>
            </a:prstGeom>
          </p:spPr>
        </p:pic>
        <p:pic>
          <p:nvPicPr>
            <p:cNvPr id="8" name="Grafik 7">
              <a:extLst>
                <a:ext uri="{FF2B5EF4-FFF2-40B4-BE49-F238E27FC236}">
                  <a16:creationId xmlns:a16="http://schemas.microsoft.com/office/drawing/2014/main" id="{EC9EBEC1-E9AC-8CA0-FE70-BA26B4C58428}"/>
                </a:ext>
              </a:extLst>
            </p:cNvPr>
            <p:cNvPicPr>
              <a:picLocks noChangeAspect="1"/>
            </p:cNvPicPr>
            <p:nvPr/>
          </p:nvPicPr>
          <p:blipFill>
            <a:blip r:embed="rId8"/>
            <a:stretch>
              <a:fillRect/>
            </a:stretch>
          </p:blipFill>
          <p:spPr>
            <a:xfrm>
              <a:off x="3414473" y="2943281"/>
              <a:ext cx="453948" cy="453948"/>
            </a:xfrm>
            <a:prstGeom prst="rect">
              <a:avLst/>
            </a:prstGeom>
          </p:spPr>
        </p:pic>
        <p:pic>
          <p:nvPicPr>
            <p:cNvPr id="9" name="Grafik 8">
              <a:extLst>
                <a:ext uri="{FF2B5EF4-FFF2-40B4-BE49-F238E27FC236}">
                  <a16:creationId xmlns:a16="http://schemas.microsoft.com/office/drawing/2014/main" id="{47E78E97-9143-25BF-EC0D-6DF89147149E}"/>
                </a:ext>
              </a:extLst>
            </p:cNvPr>
            <p:cNvPicPr>
              <a:picLocks noChangeAspect="1"/>
            </p:cNvPicPr>
            <p:nvPr/>
          </p:nvPicPr>
          <p:blipFill>
            <a:blip r:embed="rId9"/>
            <a:stretch>
              <a:fillRect/>
            </a:stretch>
          </p:blipFill>
          <p:spPr>
            <a:xfrm>
              <a:off x="2812753" y="3509219"/>
              <a:ext cx="670106" cy="670106"/>
            </a:xfrm>
            <a:prstGeom prst="rect">
              <a:avLst/>
            </a:prstGeom>
          </p:spPr>
        </p:pic>
        <p:pic>
          <p:nvPicPr>
            <p:cNvPr id="10" name="Grafik 9">
              <a:extLst>
                <a:ext uri="{FF2B5EF4-FFF2-40B4-BE49-F238E27FC236}">
                  <a16:creationId xmlns:a16="http://schemas.microsoft.com/office/drawing/2014/main" id="{A004AD63-27A5-119F-15E6-7A78E69247BE}"/>
                </a:ext>
              </a:extLst>
            </p:cNvPr>
            <p:cNvPicPr>
              <a:picLocks noChangeAspect="1"/>
            </p:cNvPicPr>
            <p:nvPr/>
          </p:nvPicPr>
          <p:blipFill>
            <a:blip r:embed="rId10"/>
            <a:stretch>
              <a:fillRect/>
            </a:stretch>
          </p:blipFill>
          <p:spPr>
            <a:xfrm>
              <a:off x="1306988" y="3509219"/>
              <a:ext cx="643782" cy="643782"/>
            </a:xfrm>
            <a:prstGeom prst="rect">
              <a:avLst/>
            </a:prstGeom>
          </p:spPr>
        </p:pic>
        <p:pic>
          <p:nvPicPr>
            <p:cNvPr id="13" name="Grafik 12" descr="Online-Netzwerk mit einfarbiger Füllung">
              <a:extLst>
                <a:ext uri="{FF2B5EF4-FFF2-40B4-BE49-F238E27FC236}">
                  <a16:creationId xmlns:a16="http://schemas.microsoft.com/office/drawing/2014/main" id="{5E13215B-AD63-215B-DC13-385D8EA21E7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93198" y="3127416"/>
              <a:ext cx="914400" cy="914400"/>
            </a:xfrm>
            <a:prstGeom prst="rect">
              <a:avLst/>
            </a:prstGeom>
          </p:spPr>
        </p:pic>
        <p:sp>
          <p:nvSpPr>
            <p:cNvPr id="14" name="Textfeld 13">
              <a:extLst>
                <a:ext uri="{FF2B5EF4-FFF2-40B4-BE49-F238E27FC236}">
                  <a16:creationId xmlns:a16="http://schemas.microsoft.com/office/drawing/2014/main" id="{8122108F-8E5C-50BF-90E8-68F1C4BF1F90}"/>
                </a:ext>
              </a:extLst>
            </p:cNvPr>
            <p:cNvSpPr txBox="1"/>
            <p:nvPr/>
          </p:nvSpPr>
          <p:spPr>
            <a:xfrm>
              <a:off x="1113485" y="4342751"/>
              <a:ext cx="2687700" cy="648997"/>
            </a:xfrm>
            <a:prstGeom prst="rect">
              <a:avLst/>
            </a:prstGeom>
            <a:solidFill>
              <a:schemeClr val="accent1"/>
            </a:solidFill>
            <a:effectLst>
              <a:outerShdw blurRad="50800" dist="38100" dir="2700000" algn="tl" rotWithShape="0">
                <a:prstClr val="black">
                  <a:alpha val="40000"/>
                </a:prstClr>
              </a:outerShdw>
            </a:effectLst>
          </p:spPr>
          <p:txBody>
            <a:bodyPr wrap="squar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chemeClr val="tx2"/>
                  </a:solidFill>
                  <a:effectLst/>
                  <a:uLnTx/>
                  <a:uFillTx/>
                  <a:latin typeface="+mj-lt"/>
                  <a:ea typeface="Source Sans Pro" charset="0"/>
                  <a:cs typeface="Source Sans Pro" charset="0"/>
                </a:rPr>
                <a:t>Soziale Medien</a:t>
              </a:r>
            </a:p>
          </p:txBody>
        </p:sp>
      </p:grpSp>
      <p:sp>
        <p:nvSpPr>
          <p:cNvPr id="17" name="Rechteck 16">
            <a:extLst>
              <a:ext uri="{FF2B5EF4-FFF2-40B4-BE49-F238E27FC236}">
                <a16:creationId xmlns:a16="http://schemas.microsoft.com/office/drawing/2014/main" id="{467288AA-0477-BB34-94A9-C023DD9FCA05}"/>
              </a:ext>
            </a:extLst>
          </p:cNvPr>
          <p:cNvSpPr/>
          <p:nvPr/>
        </p:nvSpPr>
        <p:spPr>
          <a:xfrm>
            <a:off x="0" y="301949"/>
            <a:ext cx="7165365" cy="71055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lIns="360000" tIns="108000" rIns="108000" bIns="108000" rtlCol="0" anchor="ctr">
            <a:spAutoFit/>
          </a:bodyPr>
          <a:lstStyle/>
          <a:p>
            <a:r>
              <a:rPr lang="de-DE" sz="3200" b="1" dirty="0">
                <a:solidFill>
                  <a:schemeClr val="bg2"/>
                </a:solidFill>
              </a:rPr>
              <a:t>Wo werden Desinformation verbreitet?</a:t>
            </a:r>
          </a:p>
        </p:txBody>
      </p:sp>
      <p:grpSp>
        <p:nvGrpSpPr>
          <p:cNvPr id="2" name="Gruppieren 1">
            <a:extLst>
              <a:ext uri="{FF2B5EF4-FFF2-40B4-BE49-F238E27FC236}">
                <a16:creationId xmlns:a16="http://schemas.microsoft.com/office/drawing/2014/main" id="{E632BBEF-C1E7-5810-5E70-0AC656D22D2E}"/>
              </a:ext>
            </a:extLst>
          </p:cNvPr>
          <p:cNvGrpSpPr/>
          <p:nvPr/>
        </p:nvGrpSpPr>
        <p:grpSpPr>
          <a:xfrm>
            <a:off x="8264360" y="1547300"/>
            <a:ext cx="3244547" cy="4634046"/>
            <a:chOff x="8264360" y="1547300"/>
            <a:chExt cx="3244547" cy="4634046"/>
          </a:xfrm>
        </p:grpSpPr>
        <p:sp>
          <p:nvSpPr>
            <p:cNvPr id="19" name="Textfeld 18">
              <a:extLst>
                <a:ext uri="{FF2B5EF4-FFF2-40B4-BE49-F238E27FC236}">
                  <a16:creationId xmlns:a16="http://schemas.microsoft.com/office/drawing/2014/main" id="{56791289-DED6-2BB2-E2B5-2B38601328D8}"/>
                </a:ext>
              </a:extLst>
            </p:cNvPr>
            <p:cNvSpPr txBox="1"/>
            <p:nvPr/>
          </p:nvSpPr>
          <p:spPr>
            <a:xfrm>
              <a:off x="8390815" y="2377060"/>
              <a:ext cx="1899192" cy="495108"/>
            </a:xfrm>
            <a:prstGeom prst="rect">
              <a:avLst/>
            </a:prstGeom>
            <a:solidFill>
              <a:schemeClr val="accent1"/>
            </a:solidFill>
            <a:effectLst>
              <a:outerShdw blurRad="50800" dist="38100" dir="2700000" algn="tl" rotWithShape="0">
                <a:prstClr val="black">
                  <a:alpha val="40000"/>
                </a:prstClr>
              </a:outerShdw>
            </a:effectLst>
          </p:spPr>
          <p:txBody>
            <a:bodyPr wrap="non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dirty="0">
                  <a:ln>
                    <a:noFill/>
                  </a:ln>
                  <a:solidFill>
                    <a:schemeClr val="tx2"/>
                  </a:solidFill>
                  <a:effectLst/>
                  <a:uLnTx/>
                  <a:uFillTx/>
                  <a:latin typeface="+mj-lt"/>
                  <a:ea typeface="Source Sans Pro" charset="0"/>
                  <a:cs typeface="Source Sans Pro" charset="0"/>
                </a:rPr>
                <a:t>Blogs und Foren</a:t>
              </a:r>
            </a:p>
          </p:txBody>
        </p:sp>
        <p:sp>
          <p:nvSpPr>
            <p:cNvPr id="22" name="Textfeld 21">
              <a:extLst>
                <a:ext uri="{FF2B5EF4-FFF2-40B4-BE49-F238E27FC236}">
                  <a16:creationId xmlns:a16="http://schemas.microsoft.com/office/drawing/2014/main" id="{3B24F7F9-CE4C-90EE-5A28-2BD8D10FCC3F}"/>
                </a:ext>
              </a:extLst>
            </p:cNvPr>
            <p:cNvSpPr txBox="1"/>
            <p:nvPr/>
          </p:nvSpPr>
          <p:spPr>
            <a:xfrm>
              <a:off x="9071106" y="3985833"/>
              <a:ext cx="2437801" cy="495108"/>
            </a:xfrm>
            <a:prstGeom prst="rect">
              <a:avLst/>
            </a:prstGeom>
            <a:solidFill>
              <a:schemeClr val="accent1"/>
            </a:solidFill>
            <a:effectLst>
              <a:outerShdw blurRad="50800" dist="38100" dir="2700000" algn="tl" rotWithShape="0">
                <a:prstClr val="black">
                  <a:alpha val="40000"/>
                </a:prstClr>
              </a:outerShdw>
            </a:effectLst>
          </p:spPr>
          <p:txBody>
            <a:bodyPr wrap="non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dirty="0">
                  <a:ln>
                    <a:noFill/>
                  </a:ln>
                  <a:solidFill>
                    <a:schemeClr val="tx2"/>
                  </a:solidFill>
                  <a:effectLst/>
                  <a:uLnTx/>
                  <a:uFillTx/>
                  <a:latin typeface="+mj-lt"/>
                  <a:ea typeface="Source Sans Pro" charset="0"/>
                  <a:cs typeface="Source Sans Pro" charset="0"/>
                </a:rPr>
                <a:t>Zeitschriften/ Zeitung</a:t>
              </a:r>
            </a:p>
          </p:txBody>
        </p:sp>
        <p:pic>
          <p:nvPicPr>
            <p:cNvPr id="24" name="Grafik 23" descr="Blog mit einfarbiger Füllung">
              <a:extLst>
                <a:ext uri="{FF2B5EF4-FFF2-40B4-BE49-F238E27FC236}">
                  <a16:creationId xmlns:a16="http://schemas.microsoft.com/office/drawing/2014/main" id="{708491A2-79E9-01A2-7C6B-BAE59957C61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48233" y="1547300"/>
              <a:ext cx="784357" cy="784357"/>
            </a:xfrm>
            <a:prstGeom prst="rect">
              <a:avLst/>
            </a:prstGeom>
          </p:spPr>
        </p:pic>
        <p:pic>
          <p:nvPicPr>
            <p:cNvPr id="25" name="Grafik 24" descr="Zeitung mit einfarbiger Füllung">
              <a:extLst>
                <a:ext uri="{FF2B5EF4-FFF2-40B4-BE49-F238E27FC236}">
                  <a16:creationId xmlns:a16="http://schemas.microsoft.com/office/drawing/2014/main" id="{25CC5B14-FDC3-BE82-D4C6-9F295FE708F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77853" y="3153515"/>
              <a:ext cx="824308" cy="824308"/>
            </a:xfrm>
            <a:prstGeom prst="rect">
              <a:avLst/>
            </a:prstGeom>
          </p:spPr>
        </p:pic>
        <p:sp>
          <p:nvSpPr>
            <p:cNvPr id="26" name="Textfeld 25">
              <a:extLst>
                <a:ext uri="{FF2B5EF4-FFF2-40B4-BE49-F238E27FC236}">
                  <a16:creationId xmlns:a16="http://schemas.microsoft.com/office/drawing/2014/main" id="{14442E97-E493-07A8-A19A-E671E715A20D}"/>
                </a:ext>
              </a:extLst>
            </p:cNvPr>
            <p:cNvSpPr txBox="1"/>
            <p:nvPr/>
          </p:nvSpPr>
          <p:spPr>
            <a:xfrm>
              <a:off x="8264360" y="5686238"/>
              <a:ext cx="2085141" cy="495108"/>
            </a:xfrm>
            <a:prstGeom prst="rect">
              <a:avLst/>
            </a:prstGeom>
            <a:solidFill>
              <a:schemeClr val="accent1"/>
            </a:solidFill>
            <a:effectLst>
              <a:outerShdw blurRad="50800" dist="38100" dir="2700000" algn="tl" rotWithShape="0">
                <a:prstClr val="black">
                  <a:alpha val="40000"/>
                </a:prstClr>
              </a:outerShdw>
            </a:effectLst>
          </p:spPr>
          <p:txBody>
            <a:bodyPr wrap="non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dirty="0">
                  <a:ln>
                    <a:noFill/>
                  </a:ln>
                  <a:solidFill>
                    <a:schemeClr val="tx2"/>
                  </a:solidFill>
                  <a:effectLst/>
                  <a:uLnTx/>
                  <a:uFillTx/>
                  <a:latin typeface="+mj-lt"/>
                  <a:ea typeface="Source Sans Pro" charset="0"/>
                  <a:cs typeface="Source Sans Pro" charset="0"/>
                </a:rPr>
                <a:t>Mundpropaganda</a:t>
              </a:r>
            </a:p>
          </p:txBody>
        </p:sp>
        <p:pic>
          <p:nvPicPr>
            <p:cNvPr id="27" name="Grafik 26" descr="Lippen mit einfarbiger Füllung">
              <a:extLst>
                <a:ext uri="{FF2B5EF4-FFF2-40B4-BE49-F238E27FC236}">
                  <a16:creationId xmlns:a16="http://schemas.microsoft.com/office/drawing/2014/main" id="{2E54763B-8485-C336-3232-2A0AE04E1F8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83211" y="4835624"/>
              <a:ext cx="914400" cy="914400"/>
            </a:xfrm>
            <a:prstGeom prst="rect">
              <a:avLst/>
            </a:prstGeom>
          </p:spPr>
        </p:pic>
      </p:grpSp>
      <p:pic>
        <p:nvPicPr>
          <p:cNvPr id="28" name="Grafik 27" descr="Ein Bild, das Schrift, Logo, Grafiken, Grün enthält.&#10;&#10;Automatisch generierte Beschreibung">
            <a:extLst>
              <a:ext uri="{FF2B5EF4-FFF2-40B4-BE49-F238E27FC236}">
                <a16:creationId xmlns:a16="http://schemas.microsoft.com/office/drawing/2014/main" id="{EC811339-FBB4-03C4-495A-A254043125C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06217" y="1685793"/>
            <a:ext cx="1194516" cy="464534"/>
          </a:xfrm>
          <a:prstGeom prst="rect">
            <a:avLst/>
          </a:prstGeom>
        </p:spPr>
      </p:pic>
      <p:pic>
        <p:nvPicPr>
          <p:cNvPr id="29" name="Grafik 28" descr="Ein Bild, das Grafiken, Schrift, Logo, Design enthält.&#10;&#10;Automatisch generierte Beschreibung">
            <a:extLst>
              <a:ext uri="{FF2B5EF4-FFF2-40B4-BE49-F238E27FC236}">
                <a16:creationId xmlns:a16="http://schemas.microsoft.com/office/drawing/2014/main" id="{45D6A746-17F0-85A6-828E-150EA6006FF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45666" y="1432122"/>
            <a:ext cx="992987" cy="757297"/>
          </a:xfrm>
          <a:prstGeom prst="rect">
            <a:avLst/>
          </a:prstGeom>
        </p:spPr>
      </p:pic>
      <p:pic>
        <p:nvPicPr>
          <p:cNvPr id="30" name="Grafik 29" descr="Ein Bild, das Clipart, Grafiken, Logo, Cartoon enthält.&#10;&#10;Automatisch generierte Beschreibung">
            <a:extLst>
              <a:ext uri="{FF2B5EF4-FFF2-40B4-BE49-F238E27FC236}">
                <a16:creationId xmlns:a16="http://schemas.microsoft.com/office/drawing/2014/main" id="{F48B9143-78A5-785F-F965-A471918FD3C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722042" y="2151711"/>
            <a:ext cx="990432" cy="990432"/>
          </a:xfrm>
          <a:prstGeom prst="rect">
            <a:avLst/>
          </a:prstGeom>
        </p:spPr>
      </p:pic>
      <p:pic>
        <p:nvPicPr>
          <p:cNvPr id="31" name="Grafik 30" descr="Ein Bild, das Text, Schrift, Grafiken, Logo enthält.&#10;&#10;Automatisch generierte Beschreibung">
            <a:extLst>
              <a:ext uri="{FF2B5EF4-FFF2-40B4-BE49-F238E27FC236}">
                <a16:creationId xmlns:a16="http://schemas.microsoft.com/office/drawing/2014/main" id="{5F2A5ADD-EDB4-4889-760F-3DA7C7ACE68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71490" y="3345544"/>
            <a:ext cx="1623441" cy="571211"/>
          </a:xfrm>
          <a:prstGeom prst="rect">
            <a:avLst/>
          </a:prstGeom>
        </p:spPr>
      </p:pic>
      <p:pic>
        <p:nvPicPr>
          <p:cNvPr id="32" name="Grafik 31" descr="Ein Bild, das Schrift, Text, Grafiken, Logo enthält.&#10;&#10;Automatisch generierte Beschreibung">
            <a:extLst>
              <a:ext uri="{FF2B5EF4-FFF2-40B4-BE49-F238E27FC236}">
                <a16:creationId xmlns:a16="http://schemas.microsoft.com/office/drawing/2014/main" id="{EDC60305-01C7-41E3-B89C-C0F6920F05F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520322" y="4572857"/>
            <a:ext cx="914400" cy="914400"/>
          </a:xfrm>
          <a:prstGeom prst="rect">
            <a:avLst/>
          </a:prstGeom>
        </p:spPr>
      </p:pic>
    </p:spTree>
    <p:extLst>
      <p:ext uri="{BB962C8B-B14F-4D97-AF65-F5344CB8AC3E}">
        <p14:creationId xmlns:p14="http://schemas.microsoft.com/office/powerpoint/2010/main" val="314516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DE24BC4-6F25-5859-F5C9-1077154FF765}"/>
              </a:ext>
            </a:extLst>
          </p:cNvPr>
          <p:cNvSpPr txBox="1"/>
          <p:nvPr/>
        </p:nvSpPr>
        <p:spPr>
          <a:xfrm>
            <a:off x="5760000" y="1620000"/>
            <a:ext cx="240450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3600" b="1" i="0" u="none" strike="noStrike" kern="0" cap="none" spc="0" normalizeH="0" baseline="0" noProof="0" dirty="0">
                <a:ln>
                  <a:noFill/>
                </a:ln>
                <a:effectLst/>
                <a:uLnTx/>
                <a:uFillTx/>
                <a:latin typeface="+mj-lt"/>
                <a:ea typeface="Lato" charset="0"/>
                <a:cs typeface="Lato" charset="0"/>
              </a:rPr>
              <a:t>Algorithmen</a:t>
            </a:r>
          </a:p>
        </p:txBody>
      </p:sp>
      <p:sp>
        <p:nvSpPr>
          <p:cNvPr id="3" name="Textfeld 2">
            <a:extLst>
              <a:ext uri="{FF2B5EF4-FFF2-40B4-BE49-F238E27FC236}">
                <a16:creationId xmlns:a16="http://schemas.microsoft.com/office/drawing/2014/main" id="{241F1109-6303-6D7F-5C10-6E81858D1532}"/>
              </a:ext>
            </a:extLst>
          </p:cNvPr>
          <p:cNvSpPr txBox="1"/>
          <p:nvPr/>
        </p:nvSpPr>
        <p:spPr>
          <a:xfrm>
            <a:off x="5760000" y="529794"/>
            <a:ext cx="1509663" cy="495108"/>
          </a:xfrm>
          <a:prstGeom prst="rect">
            <a:avLst/>
          </a:prstGeom>
          <a:solidFill>
            <a:schemeClr val="bg1"/>
          </a:solidFill>
          <a:effectLst>
            <a:outerShdw blurRad="50800" dist="38100" dir="2700000" algn="tl" rotWithShape="0">
              <a:prstClr val="black">
                <a:alpha val="40000"/>
              </a:prstClr>
            </a:outerShdw>
          </a:effectLst>
        </p:spPr>
        <p:txBody>
          <a:bodyPr wrap="non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dirty="0">
                <a:ln>
                  <a:noFill/>
                </a:ln>
                <a:solidFill>
                  <a:schemeClr val="tx2"/>
                </a:solidFill>
                <a:effectLst/>
                <a:uLnTx/>
                <a:uFillTx/>
                <a:latin typeface="+mj-lt"/>
                <a:ea typeface="Source Sans Pro" charset="0"/>
                <a:cs typeface="Source Sans Pro" charset="0"/>
              </a:rPr>
              <a:t>Verbreitung</a:t>
            </a:r>
          </a:p>
        </p:txBody>
      </p:sp>
      <p:pic>
        <p:nvPicPr>
          <p:cNvPr id="4" name="Bildplatzhalter 12" descr="Ein Bild, das Person, haltend, Hand, Telefon enthält.&#10;&#10;Automatisch generierte Beschreibung">
            <a:extLst>
              <a:ext uri="{FF2B5EF4-FFF2-40B4-BE49-F238E27FC236}">
                <a16:creationId xmlns:a16="http://schemas.microsoft.com/office/drawing/2014/main" id="{DFF79ADB-7F7F-A034-0D36-CF69A79DFAC7}"/>
              </a:ext>
            </a:extLst>
          </p:cNvPr>
          <p:cNvPicPr>
            <a:picLocks noChangeAspect="1"/>
          </p:cNvPicPr>
          <p:nvPr/>
        </p:nvPicPr>
        <p:blipFill>
          <a:blip r:embed="rId3" cstate="print">
            <a:extLst>
              <a:ext uri="{28A0092B-C50C-407E-A947-70E740481C1C}">
                <a14:useLocalDpi xmlns:a14="http://schemas.microsoft.com/office/drawing/2010/main" val="0"/>
              </a:ext>
            </a:extLst>
          </a:blip>
          <a:srcRect l="25502" r="25502"/>
          <a:stretch>
            <a:fillRect/>
          </a:stretch>
        </p:blipFill>
        <p:spPr>
          <a:xfrm>
            <a:off x="0" y="-1"/>
            <a:ext cx="5040000" cy="6858000"/>
          </a:xfrm>
          <a:prstGeom prst="rect">
            <a:avLst/>
          </a:prstGeom>
        </p:spPr>
      </p:pic>
      <p:sp>
        <p:nvSpPr>
          <p:cNvPr id="5" name="Textfeld 4">
            <a:extLst>
              <a:ext uri="{FF2B5EF4-FFF2-40B4-BE49-F238E27FC236}">
                <a16:creationId xmlns:a16="http://schemas.microsoft.com/office/drawing/2014/main" id="{7621C48D-62B6-8CFC-C198-E6C14C967E27}"/>
              </a:ext>
            </a:extLst>
          </p:cNvPr>
          <p:cNvSpPr txBox="1"/>
          <p:nvPr/>
        </p:nvSpPr>
        <p:spPr>
          <a:xfrm>
            <a:off x="5759998" y="5811146"/>
            <a:ext cx="3604788" cy="495108"/>
          </a:xfrm>
          <a:prstGeom prst="rect">
            <a:avLst/>
          </a:prstGeom>
          <a:solidFill>
            <a:schemeClr val="accent1"/>
          </a:solidFill>
          <a:effectLst>
            <a:outerShdw blurRad="50800" dist="38100" dir="2700000" algn="tl" rotWithShape="0">
              <a:prstClr val="black">
                <a:alpha val="40000"/>
              </a:prstClr>
            </a:outerShdw>
          </a:effectLst>
        </p:spPr>
        <p:txBody>
          <a:bodyPr wrap="none" lIns="180000" tIns="108000" rIns="180000" bIns="1080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b="1" i="0" u="none" strike="noStrike" kern="0" cap="none" spc="0" normalizeH="0" baseline="0" noProof="0" dirty="0">
                <a:ln>
                  <a:noFill/>
                </a:ln>
                <a:solidFill>
                  <a:schemeClr val="tx2"/>
                </a:solidFill>
                <a:effectLst/>
                <a:uLnTx/>
                <a:uFillTx/>
                <a:latin typeface="+mj-lt"/>
                <a:ea typeface="Source Sans Pro"/>
                <a:cs typeface="Source Sans Pro" charset="0"/>
              </a:rPr>
              <a:t>Datenschutzvorkehrungen treffen</a:t>
            </a:r>
          </a:p>
        </p:txBody>
      </p:sp>
      <p:sp>
        <p:nvSpPr>
          <p:cNvPr id="6" name="Textfeld 5">
            <a:extLst>
              <a:ext uri="{FF2B5EF4-FFF2-40B4-BE49-F238E27FC236}">
                <a16:creationId xmlns:a16="http://schemas.microsoft.com/office/drawing/2014/main" id="{C0C106BE-7DAC-6976-6ABF-B53FCFE28F12}"/>
              </a:ext>
            </a:extLst>
          </p:cNvPr>
          <p:cNvSpPr txBox="1"/>
          <p:nvPr/>
        </p:nvSpPr>
        <p:spPr>
          <a:xfrm>
            <a:off x="5759998" y="2653744"/>
            <a:ext cx="5821200" cy="2677656"/>
          </a:xfrm>
          <a:prstGeom prst="rect">
            <a:avLst/>
          </a:prstGeom>
          <a:noFill/>
        </p:spPr>
        <p:txBody>
          <a:bodyPr wrap="square" lIns="0" tIns="0" rIns="0" bIns="0" rtlCol="0" anchor="t">
            <a:spAutoFit/>
          </a:bodyPr>
          <a:lstStyle/>
          <a:p>
            <a:pPr>
              <a:spcAft>
                <a:spcPts val="1800"/>
              </a:spcAft>
              <a:defRPr/>
            </a:pPr>
            <a:r>
              <a:rPr kumimoji="0" lang="de-DE" sz="2400" u="none" strike="noStrike" kern="0" cap="none" spc="0" normalizeH="0" baseline="0" noProof="0" dirty="0">
                <a:ln>
                  <a:noFill/>
                </a:ln>
                <a:effectLst/>
                <a:uLnTx/>
                <a:uFillTx/>
                <a:latin typeface="+mj-lt"/>
                <a:ea typeface="Source Sans Pro"/>
                <a:cs typeface="Source Sans Pro" charset="0"/>
              </a:rPr>
              <a:t>Unternehmen haben ein ökonomisches Interesse </a:t>
            </a:r>
            <a:r>
              <a:rPr kumimoji="0" lang="de-DE" sz="2400" u="none" strike="noStrike" kern="0" cap="none" spc="0" normalizeH="0" baseline="0" noProof="0" dirty="0" err="1">
                <a:ln>
                  <a:noFill/>
                </a:ln>
                <a:effectLst/>
                <a:uLnTx/>
                <a:uFillTx/>
                <a:latin typeface="+mj-lt"/>
                <a:ea typeface="Source Sans Pro"/>
                <a:cs typeface="Source Sans Pro" charset="0"/>
              </a:rPr>
              <a:t>un</a:t>
            </a:r>
            <a:r>
              <a:rPr lang="de-DE" sz="2400" kern="0" dirty="0">
                <a:latin typeface="+mj-lt"/>
                <a:ea typeface="Source Sans Pro"/>
                <a:cs typeface="Source Sans Pro" charset="0"/>
              </a:rPr>
              <a:t>d sammeln persönliche Daten</a:t>
            </a:r>
          </a:p>
          <a:p>
            <a:pPr>
              <a:spcAft>
                <a:spcPts val="1800"/>
              </a:spcAft>
              <a:defRPr/>
            </a:pPr>
            <a:r>
              <a:rPr kumimoji="0" lang="de-DE" sz="2400" b="1" i="1" u="none" strike="noStrike" kern="0" cap="none" spc="0" normalizeH="0" baseline="0" noProof="0" dirty="0">
                <a:ln>
                  <a:noFill/>
                </a:ln>
                <a:effectLst/>
                <a:uLnTx/>
                <a:uFillTx/>
                <a:latin typeface="+mj-lt"/>
                <a:ea typeface="Source Sans Pro"/>
                <a:cs typeface="Source Sans Pro" charset="0"/>
              </a:rPr>
              <a:t>Filterblasen</a:t>
            </a:r>
            <a:r>
              <a:rPr kumimoji="0" lang="de-DE" sz="2400" b="1" i="0" u="none" strike="noStrike" kern="0" cap="none" spc="0" normalizeH="0" baseline="0" noProof="0" dirty="0">
                <a:ln>
                  <a:noFill/>
                </a:ln>
                <a:effectLst/>
                <a:uLnTx/>
                <a:uFillTx/>
                <a:latin typeface="+mj-lt"/>
                <a:ea typeface="Source Sans Pro"/>
                <a:cs typeface="Source Sans Pro" charset="0"/>
              </a:rPr>
              <a:t> </a:t>
            </a:r>
            <a:r>
              <a:rPr kumimoji="0" lang="de-DE" sz="2400" i="0" u="none" strike="noStrike" kern="0" cap="none" spc="0" normalizeH="0" baseline="0" noProof="0" dirty="0">
                <a:ln>
                  <a:noFill/>
                </a:ln>
                <a:effectLst/>
                <a:uLnTx/>
                <a:uFillTx/>
                <a:latin typeface="+mj-lt"/>
                <a:ea typeface="Source Sans Pro"/>
                <a:cs typeface="Source Sans Pro" charset="0"/>
                <a:sym typeface="Wingdings" panose="05000000000000000000" pitchFamily="2" charset="2"/>
              </a:rPr>
              <a:t> Anzeigen von </a:t>
            </a:r>
            <a:br>
              <a:rPr kumimoji="0" lang="de-DE" sz="2400" i="0" u="none" strike="noStrike" kern="0" cap="none" spc="0" normalizeH="0" baseline="0" noProof="0" dirty="0">
                <a:ln>
                  <a:noFill/>
                </a:ln>
                <a:effectLst/>
                <a:uLnTx/>
                <a:uFillTx/>
                <a:latin typeface="+mj-lt"/>
                <a:ea typeface="Source Sans Pro"/>
                <a:cs typeface="Source Sans Pro" charset="0"/>
                <a:sym typeface="Wingdings" panose="05000000000000000000" pitchFamily="2" charset="2"/>
              </a:rPr>
            </a:br>
            <a:r>
              <a:rPr kumimoji="0" lang="de-DE" sz="2400" i="0" u="none" strike="noStrike" kern="0" cap="none" spc="0" normalizeH="0" baseline="0" noProof="0" dirty="0">
                <a:ln>
                  <a:noFill/>
                </a:ln>
                <a:effectLst/>
                <a:uLnTx/>
                <a:uFillTx/>
                <a:latin typeface="+mj-lt"/>
                <a:ea typeface="Source Sans Pro"/>
                <a:cs typeface="Source Sans Pro" charset="0"/>
                <a:sym typeface="Wingdings" panose="05000000000000000000" pitchFamily="2" charset="2"/>
              </a:rPr>
              <a:t>personalisierten Inhalten</a:t>
            </a:r>
            <a:endParaRPr lang="de-DE" sz="2400" kern="0" dirty="0">
              <a:latin typeface="+mj-lt"/>
              <a:ea typeface="Source Sans Pro"/>
              <a:cs typeface="Source Sans Pro" charset="0"/>
            </a:endParaRPr>
          </a:p>
          <a:p>
            <a:pPr marL="0" marR="0" lvl="0" indent="0" defTabSz="914400">
              <a:spcBef>
                <a:spcPts val="0"/>
              </a:spcBef>
              <a:spcAft>
                <a:spcPts val="1800"/>
              </a:spcAft>
              <a:buClrTx/>
              <a:buSzTx/>
              <a:buFontTx/>
              <a:buNone/>
              <a:tabLst/>
              <a:defRPr/>
            </a:pPr>
            <a:r>
              <a:rPr lang="de-DE" sz="2400" b="1" i="1" kern="0" dirty="0">
                <a:latin typeface="+mj-lt"/>
                <a:ea typeface="Source Sans Pro"/>
                <a:cs typeface="Source Sans Pro" charset="0"/>
              </a:rPr>
              <a:t>Echokammern</a:t>
            </a:r>
            <a:r>
              <a:rPr lang="de-DE" sz="2400" b="1" kern="0" dirty="0">
                <a:latin typeface="+mj-lt"/>
                <a:ea typeface="Source Sans Pro"/>
                <a:cs typeface="Source Sans Pro" charset="0"/>
              </a:rPr>
              <a:t> </a:t>
            </a:r>
            <a:r>
              <a:rPr lang="de-DE" sz="2400" kern="0" dirty="0">
                <a:latin typeface="+mj-lt"/>
                <a:ea typeface="Source Sans Pro"/>
                <a:cs typeface="Source Sans Pro" charset="0"/>
                <a:sym typeface="Wingdings" panose="05000000000000000000" pitchFamily="2" charset="2"/>
              </a:rPr>
              <a:t> Anzeigen von Inhalten, die die eigene Meinung unterstützen</a:t>
            </a:r>
            <a:endParaRPr lang="de-DE" sz="2400" u="none" strike="noStrike" kern="0" cap="none" spc="0" normalizeH="0" baseline="0" noProof="0" dirty="0">
              <a:ln>
                <a:noFill/>
              </a:ln>
              <a:effectLst/>
              <a:uLnTx/>
              <a:uFillTx/>
              <a:latin typeface="+mj-lt"/>
              <a:ea typeface="Source Sans Pro"/>
              <a:cs typeface="Source Sans Pro" charset="0"/>
            </a:endParaRPr>
          </a:p>
        </p:txBody>
      </p:sp>
    </p:spTree>
    <p:extLst>
      <p:ext uri="{BB962C8B-B14F-4D97-AF65-F5344CB8AC3E}">
        <p14:creationId xmlns:p14="http://schemas.microsoft.com/office/powerpoint/2010/main" val="2066467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3BD0D6D-5809-E11D-110F-5B2D225DC34A}"/>
              </a:ext>
            </a:extLst>
          </p:cNvPr>
          <p:cNvSpPr txBox="1"/>
          <p:nvPr/>
        </p:nvSpPr>
        <p:spPr>
          <a:xfrm>
            <a:off x="5759998" y="3429000"/>
            <a:ext cx="5821200" cy="2077492"/>
          </a:xfrm>
          <a:prstGeom prst="rect">
            <a:avLst/>
          </a:prstGeom>
          <a:noFill/>
        </p:spPr>
        <p:txBody>
          <a:bodyPr wrap="square" lIns="0" tIns="0" rIns="0" bIns="0" rtlCol="0" anchor="t">
            <a:spAutoFit/>
          </a:bodyPr>
          <a:lstStyle/>
          <a:p>
            <a:pPr marL="0" marR="0" lvl="0" indent="0" defTabSz="914400" eaLnBrk="1" fontAlgn="auto" latinLnBrk="0" hangingPunct="1">
              <a:spcBef>
                <a:spcPts val="0"/>
              </a:spcBef>
              <a:spcAft>
                <a:spcPts val="1800"/>
              </a:spcAft>
              <a:buClrTx/>
              <a:buSzTx/>
              <a:buFontTx/>
              <a:buNone/>
              <a:tabLst/>
              <a:defRPr/>
            </a:pPr>
            <a:r>
              <a:rPr kumimoji="0" lang="de-DE" sz="2400" u="none" strike="noStrike" kern="0" cap="none" spc="0" normalizeH="0" baseline="0" noProof="0">
                <a:ln>
                  <a:noFill/>
                </a:ln>
                <a:effectLst/>
                <a:uLnTx/>
                <a:uFillTx/>
                <a:latin typeface="+mj-lt"/>
                <a:ea typeface="Source Sans Pro"/>
                <a:cs typeface="Source Sans Pro" charset="0"/>
              </a:rPr>
              <a:t>Unser Gehirn versucht den Energieverbrauch zu reduzieren, also ein </a:t>
            </a:r>
            <a:r>
              <a:rPr kumimoji="0" lang="de-DE" sz="2400" b="1" u="none" strike="noStrike" kern="0" cap="none" spc="0" normalizeH="0" baseline="0" noProof="0">
                <a:ln>
                  <a:noFill/>
                </a:ln>
                <a:effectLst/>
                <a:uLnTx/>
                <a:uFillTx/>
                <a:latin typeface="+mj-lt"/>
                <a:ea typeface="Source Sans Pro"/>
                <a:cs typeface="Source Sans Pro" charset="0"/>
              </a:rPr>
              <a:t>stetiges Hinterfragen des eigenen </a:t>
            </a:r>
            <a:r>
              <a:rPr lang="de-DE" sz="2400" b="1" kern="0">
                <a:latin typeface="+mj-lt"/>
                <a:ea typeface="Source Sans Pro"/>
                <a:cs typeface="Source Sans Pro" charset="0"/>
              </a:rPr>
              <a:t>Weltbilds</a:t>
            </a:r>
            <a:r>
              <a:rPr kumimoji="0" lang="de-DE" sz="2400" b="1" u="none" strike="noStrike" kern="0" cap="none" spc="0" normalizeH="0" baseline="0" noProof="0">
                <a:ln>
                  <a:noFill/>
                </a:ln>
                <a:effectLst/>
                <a:uLnTx/>
                <a:uFillTx/>
                <a:latin typeface="+mj-lt"/>
                <a:ea typeface="Source Sans Pro"/>
                <a:cs typeface="Source Sans Pro" charset="0"/>
              </a:rPr>
              <a:t> zu vermeiden</a:t>
            </a:r>
          </a:p>
          <a:p>
            <a:pPr marL="0" marR="0" lvl="0" indent="0" defTabSz="914400" eaLnBrk="1" fontAlgn="auto" latinLnBrk="0" hangingPunct="1">
              <a:spcBef>
                <a:spcPts val="0"/>
              </a:spcBef>
              <a:spcAft>
                <a:spcPts val="1800"/>
              </a:spcAft>
              <a:buClrTx/>
              <a:buSzTx/>
              <a:buFontTx/>
              <a:buNone/>
              <a:tabLst/>
              <a:defRPr/>
            </a:pPr>
            <a:r>
              <a:rPr lang="de-DE" sz="2400" b="1" kern="0">
                <a:latin typeface="+mj-lt"/>
                <a:ea typeface="Source Sans Pro"/>
                <a:cs typeface="Source Sans Pro" charset="0"/>
              </a:rPr>
              <a:t>Bei Sorgen und Fragen </a:t>
            </a:r>
            <a:r>
              <a:rPr lang="de-DE" sz="2400" kern="0">
                <a:latin typeface="+mj-lt"/>
                <a:ea typeface="Source Sans Pro"/>
                <a:cs typeface="Source Sans Pro" charset="0"/>
              </a:rPr>
              <a:t>erhalten wir </a:t>
            </a:r>
            <a:r>
              <a:rPr lang="de-DE" sz="2400" b="1" kern="0">
                <a:latin typeface="+mj-lt"/>
                <a:ea typeface="Source Sans Pro"/>
                <a:cs typeface="Source Sans Pro" charset="0"/>
              </a:rPr>
              <a:t>positive Resonanz</a:t>
            </a:r>
            <a:r>
              <a:rPr lang="de-DE" sz="2400" kern="0">
                <a:latin typeface="+mj-lt"/>
                <a:ea typeface="Source Sans Pro"/>
                <a:cs typeface="Source Sans Pro" charset="0"/>
              </a:rPr>
              <a:t> in entsprechenden </a:t>
            </a:r>
            <a:r>
              <a:rPr lang="de-DE" sz="2400" b="1" kern="0">
                <a:latin typeface="+mj-lt"/>
                <a:ea typeface="Source Sans Pro"/>
                <a:cs typeface="Source Sans Pro" charset="0"/>
              </a:rPr>
              <a:t>Gruppen</a:t>
            </a:r>
            <a:endParaRPr kumimoji="0" lang="de-DE" sz="2400" u="none" strike="noStrike" kern="0" cap="none" spc="0" normalizeH="0" baseline="0" noProof="0">
              <a:ln>
                <a:noFill/>
              </a:ln>
              <a:effectLst/>
              <a:uLnTx/>
              <a:uFillTx/>
              <a:latin typeface="+mj-lt"/>
              <a:ea typeface="Source Sans Pro"/>
              <a:cs typeface="Source Sans Pro" charset="0"/>
            </a:endParaRPr>
          </a:p>
        </p:txBody>
      </p:sp>
      <p:sp>
        <p:nvSpPr>
          <p:cNvPr id="3" name="Textfeld 2">
            <a:extLst>
              <a:ext uri="{FF2B5EF4-FFF2-40B4-BE49-F238E27FC236}">
                <a16:creationId xmlns:a16="http://schemas.microsoft.com/office/drawing/2014/main" id="{08919C79-9870-15D0-FCAC-984C9ED1B882}"/>
              </a:ext>
            </a:extLst>
          </p:cNvPr>
          <p:cNvSpPr txBox="1"/>
          <p:nvPr/>
        </p:nvSpPr>
        <p:spPr>
          <a:xfrm>
            <a:off x="5760000" y="1620000"/>
            <a:ext cx="6179741" cy="98488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a:ln>
                  <a:noFill/>
                </a:ln>
                <a:effectLst/>
                <a:uLnTx/>
                <a:uFillTx/>
                <a:latin typeface="+mj-lt"/>
                <a:ea typeface="Lato" charset="0"/>
                <a:cs typeface="Lato" charset="0"/>
              </a:rPr>
              <a:t>Wir glauben öfter Nachrichten,</a:t>
            </a:r>
          </a:p>
          <a:p>
            <a:pPr marL="0" marR="0" lvl="0" indent="0" defTabSz="914400" eaLnBrk="1" fontAlgn="auto" latinLnBrk="0" hangingPunct="1">
              <a:lnSpc>
                <a:spcPct val="100000"/>
              </a:lnSpc>
              <a:spcBef>
                <a:spcPts val="0"/>
              </a:spcBef>
              <a:spcAft>
                <a:spcPts val="0"/>
              </a:spcAft>
              <a:buClrTx/>
              <a:buSzTx/>
              <a:buFontTx/>
              <a:buNone/>
              <a:tabLst/>
              <a:defRPr/>
            </a:pPr>
            <a:r>
              <a:rPr lang="de-DE" sz="3200" b="1" kern="0">
                <a:latin typeface="+mj-lt"/>
                <a:ea typeface="Lato" charset="0"/>
                <a:cs typeface="Lato" charset="0"/>
              </a:rPr>
              <a:t>die unsere Sichtweise bestätigen</a:t>
            </a:r>
            <a:endParaRPr kumimoji="0" lang="de-DE" sz="3200" b="1" i="0" u="none" strike="noStrike" kern="0" cap="none" spc="0" normalizeH="0" baseline="0" noProof="0">
              <a:ln>
                <a:noFill/>
              </a:ln>
              <a:effectLst/>
              <a:uLnTx/>
              <a:uFillTx/>
              <a:latin typeface="+mj-lt"/>
              <a:ea typeface="Lato" charset="0"/>
              <a:cs typeface="Lato" charset="0"/>
            </a:endParaRPr>
          </a:p>
        </p:txBody>
      </p:sp>
      <p:sp>
        <p:nvSpPr>
          <p:cNvPr id="4" name="Textfeld 3">
            <a:extLst>
              <a:ext uri="{FF2B5EF4-FFF2-40B4-BE49-F238E27FC236}">
                <a16:creationId xmlns:a16="http://schemas.microsoft.com/office/drawing/2014/main" id="{BE1D1532-4A3A-2690-D8AB-E1448AE2BF9D}"/>
              </a:ext>
            </a:extLst>
          </p:cNvPr>
          <p:cNvSpPr txBox="1"/>
          <p:nvPr/>
        </p:nvSpPr>
        <p:spPr>
          <a:xfrm>
            <a:off x="5760000" y="529794"/>
            <a:ext cx="2064302" cy="495108"/>
          </a:xfrm>
          <a:prstGeom prst="rect">
            <a:avLst/>
          </a:prstGeom>
          <a:solidFill>
            <a:schemeClr val="bg1"/>
          </a:solidFill>
          <a:effectLst>
            <a:outerShdw blurRad="50800" dist="38100" dir="2700000" algn="tl" rotWithShape="0">
              <a:prstClr val="black">
                <a:alpha val="40000"/>
              </a:prstClr>
            </a:outerShdw>
          </a:effectLst>
        </p:spPr>
        <p:txBody>
          <a:bodyPr wrap="non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t>Selbstbestätigung</a:t>
            </a:r>
          </a:p>
        </p:txBody>
      </p:sp>
      <p:sp>
        <p:nvSpPr>
          <p:cNvPr id="5" name="Textfeld 4">
            <a:extLst>
              <a:ext uri="{FF2B5EF4-FFF2-40B4-BE49-F238E27FC236}">
                <a16:creationId xmlns:a16="http://schemas.microsoft.com/office/drawing/2014/main" id="{5A9F15B6-7ADC-71FF-E563-E4D36E2ED2CB}"/>
              </a:ext>
            </a:extLst>
          </p:cNvPr>
          <p:cNvSpPr txBox="1"/>
          <p:nvPr/>
        </p:nvSpPr>
        <p:spPr>
          <a:xfrm>
            <a:off x="5760000" y="5747646"/>
            <a:ext cx="4815055" cy="772107"/>
          </a:xfrm>
          <a:prstGeom prst="rect">
            <a:avLst/>
          </a:prstGeom>
          <a:solidFill>
            <a:schemeClr val="accent1"/>
          </a:solidFill>
          <a:effectLst>
            <a:outerShdw blurRad="50800" dist="38100" dir="2700000" algn="tl" rotWithShape="0">
              <a:prstClr val="black">
                <a:alpha val="40000"/>
              </a:prstClr>
            </a:outerShdw>
          </a:effectLst>
        </p:spPr>
        <p:txBody>
          <a:bodyPr wrap="non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t>Akzeptieren und versuchen hin und wieder die</a:t>
            </a:r>
            <a:b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br>
            <a: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t>Vogel</a:t>
            </a:r>
            <a:r>
              <a:rPr lang="de-DE" b="1" kern="0">
                <a:solidFill>
                  <a:schemeClr val="tx2"/>
                </a:solidFill>
                <a:latin typeface="+mj-lt"/>
                <a:ea typeface="Source Sans Pro" charset="0"/>
                <a:cs typeface="Source Sans Pro" charset="0"/>
              </a:rPr>
              <a:t>perspektive einzunehmen.</a:t>
            </a:r>
            <a:endParaRPr kumimoji="0" lang="de-DE" b="1" i="0" u="none" strike="noStrike" kern="0" cap="none" spc="0" normalizeH="0" baseline="0" noProof="0">
              <a:ln>
                <a:noFill/>
              </a:ln>
              <a:solidFill>
                <a:schemeClr val="tx2"/>
              </a:solidFill>
              <a:effectLst/>
              <a:uLnTx/>
              <a:uFillTx/>
              <a:latin typeface="+mj-lt"/>
              <a:ea typeface="Source Sans Pro" charset="0"/>
              <a:cs typeface="Source Sans Pro" charset="0"/>
            </a:endParaRPr>
          </a:p>
        </p:txBody>
      </p:sp>
      <p:pic>
        <p:nvPicPr>
          <p:cNvPr id="6" name="Bildplatzhalter 7" descr="Ein Bild, das draußen, Wasser, sitzend, Tisch enthält.&#10;&#10;Automatisch generierte Beschreibung">
            <a:extLst>
              <a:ext uri="{FF2B5EF4-FFF2-40B4-BE49-F238E27FC236}">
                <a16:creationId xmlns:a16="http://schemas.microsoft.com/office/drawing/2014/main" id="{B1048DFD-86DE-32DB-C6B2-A3073DF0CF71}"/>
              </a:ext>
            </a:extLst>
          </p:cNvPr>
          <p:cNvPicPr>
            <a:picLocks noChangeAspect="1"/>
          </p:cNvPicPr>
          <p:nvPr/>
        </p:nvPicPr>
        <p:blipFill>
          <a:blip r:embed="rId3" cstate="print">
            <a:extLst>
              <a:ext uri="{28A0092B-C50C-407E-A947-70E740481C1C}">
                <a14:useLocalDpi xmlns:a14="http://schemas.microsoft.com/office/drawing/2010/main" val="0"/>
              </a:ext>
            </a:extLst>
          </a:blip>
          <a:srcRect t="4646" b="4646"/>
          <a:stretch>
            <a:fillRect/>
          </a:stretch>
        </p:blipFill>
        <p:spPr>
          <a:xfrm>
            <a:off x="0" y="-1"/>
            <a:ext cx="5040000" cy="6858000"/>
          </a:xfrm>
          <a:prstGeom prst="rect">
            <a:avLst/>
          </a:prstGeom>
        </p:spPr>
      </p:pic>
    </p:spTree>
    <p:extLst>
      <p:ext uri="{BB962C8B-B14F-4D97-AF65-F5344CB8AC3E}">
        <p14:creationId xmlns:p14="http://schemas.microsoft.com/office/powerpoint/2010/main" val="1448343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0AA681C3-7EBD-AE5D-81BD-EB4C791ED673}"/>
              </a:ext>
            </a:extLst>
          </p:cNvPr>
          <p:cNvGrpSpPr/>
          <p:nvPr/>
        </p:nvGrpSpPr>
        <p:grpSpPr>
          <a:xfrm>
            <a:off x="334179" y="529200"/>
            <a:ext cx="6193095" cy="5990553"/>
            <a:chOff x="334179" y="529200"/>
            <a:chExt cx="6193095" cy="5990553"/>
          </a:xfrm>
        </p:grpSpPr>
        <p:sp>
          <p:nvSpPr>
            <p:cNvPr id="3" name="Textfeld 2">
              <a:extLst>
                <a:ext uri="{FF2B5EF4-FFF2-40B4-BE49-F238E27FC236}">
                  <a16:creationId xmlns:a16="http://schemas.microsoft.com/office/drawing/2014/main" id="{79FE4973-844A-18CA-FDC4-50DE25C66DAE}"/>
                </a:ext>
              </a:extLst>
            </p:cNvPr>
            <p:cNvSpPr txBox="1"/>
            <p:nvPr/>
          </p:nvSpPr>
          <p:spPr>
            <a:xfrm>
              <a:off x="609600" y="3430800"/>
              <a:ext cx="5822403" cy="1938992"/>
            </a:xfrm>
            <a:prstGeom prst="rect">
              <a:avLst/>
            </a:prstGeom>
            <a:noFill/>
          </p:spPr>
          <p:txBody>
            <a:bodyPr wrap="square" lIns="0" tIns="0" rIns="0" bIns="0" rtlCol="0">
              <a:spAutoFit/>
            </a:bodyPr>
            <a:lstStyle/>
            <a:p>
              <a:pPr marL="0" marR="0" lvl="0" indent="0" algn="r" defTabSz="914400" eaLnBrk="1" fontAlgn="auto" latinLnBrk="0" hangingPunct="1">
                <a:spcBef>
                  <a:spcPts val="0"/>
                </a:spcBef>
                <a:spcAft>
                  <a:spcPts val="1800"/>
                </a:spcAft>
                <a:buClrTx/>
                <a:buSzTx/>
                <a:buFontTx/>
                <a:buNone/>
                <a:tabLst/>
                <a:defRPr/>
              </a:pPr>
              <a:r>
                <a:rPr kumimoji="0" lang="de-DE" sz="2400" i="0" u="none" strike="noStrike" kern="0" cap="none" spc="0" normalizeH="0" baseline="0" noProof="0">
                  <a:ln>
                    <a:noFill/>
                  </a:ln>
                  <a:effectLst/>
                  <a:uLnTx/>
                  <a:uFillTx/>
                  <a:latin typeface="+mj-lt"/>
                  <a:ea typeface="Source Sans Pro" charset="0"/>
                  <a:cs typeface="Source Sans Pro" charset="0"/>
                </a:rPr>
                <a:t>Einsatz von </a:t>
              </a:r>
              <a:r>
                <a:rPr kumimoji="0" lang="de-DE" sz="2400" b="1" i="0" u="none" strike="noStrike" kern="0" cap="none" spc="0" normalizeH="0" baseline="0" noProof="0">
                  <a:ln>
                    <a:noFill/>
                  </a:ln>
                  <a:effectLst/>
                  <a:uLnTx/>
                  <a:uFillTx/>
                  <a:latin typeface="+mj-lt"/>
                  <a:ea typeface="Source Sans Pro" charset="0"/>
                  <a:cs typeface="Source Sans Pro" charset="0"/>
                </a:rPr>
                <a:t>Clickbaiting</a:t>
              </a:r>
              <a:r>
                <a:rPr lang="de-DE" sz="2400" b="1" kern="0">
                  <a:latin typeface="+mj-lt"/>
                  <a:ea typeface="Source Sans Pro" charset="0"/>
                  <a:cs typeface="Source Sans Pro" charset="0"/>
                </a:rPr>
                <a:t> </a:t>
              </a:r>
              <a:r>
                <a:rPr lang="de-DE" sz="2400" kern="0">
                  <a:latin typeface="+mj-lt"/>
                  <a:ea typeface="Source Sans Pro" charset="0"/>
                  <a:cs typeface="Source Sans Pro" charset="0"/>
                </a:rPr>
                <a:t>und</a:t>
              </a:r>
              <a:br>
                <a:rPr lang="de-DE" sz="2400" kern="0">
                  <a:latin typeface="+mj-lt"/>
                  <a:ea typeface="Source Sans Pro" charset="0"/>
                  <a:cs typeface="Source Sans Pro" charset="0"/>
                </a:rPr>
              </a:br>
              <a:r>
                <a:rPr kumimoji="0" lang="de-DE" sz="2400" b="1" i="0" u="none" strike="noStrike" kern="0" cap="none" spc="0" normalizeH="0" baseline="0" noProof="0">
                  <a:ln>
                    <a:noFill/>
                  </a:ln>
                  <a:effectLst/>
                  <a:uLnTx/>
                  <a:uFillTx/>
                  <a:latin typeface="+mj-lt"/>
                  <a:ea typeface="Source Sans Pro" charset="0"/>
                  <a:cs typeface="Source Sans Pro" charset="0"/>
                </a:rPr>
                <a:t>überzeichneten Thumbnails</a:t>
              </a:r>
            </a:p>
            <a:p>
              <a:pPr algn="r">
                <a:spcAft>
                  <a:spcPts val="1800"/>
                </a:spcAft>
                <a:defRPr/>
              </a:pPr>
              <a:r>
                <a:rPr lang="de-DE" sz="2400" b="1" kern="0">
                  <a:ea typeface="Source Sans Pro" charset="0"/>
                  <a:cs typeface="Source Sans Pro" charset="0"/>
                </a:rPr>
                <a:t>Viele</a:t>
              </a:r>
              <a:r>
                <a:rPr lang="de-DE" sz="2400" kern="0">
                  <a:ea typeface="Source Sans Pro" charset="0"/>
                  <a:cs typeface="Source Sans Pro" charset="0"/>
                </a:rPr>
                <a:t> Grafiken und </a:t>
              </a:r>
              <a:r>
                <a:rPr lang="de-DE" sz="2400" b="1" kern="0">
                  <a:ea typeface="Source Sans Pro" charset="0"/>
                  <a:cs typeface="Source Sans Pro" charset="0"/>
                </a:rPr>
                <a:t>Diagramme </a:t>
              </a:r>
              <a:r>
                <a:rPr lang="de-DE" sz="2400" kern="0">
                  <a:ea typeface="Source Sans Pro" charset="0"/>
                  <a:cs typeface="Source Sans Pro" charset="0"/>
                </a:rPr>
                <a:t>(ohne Quelle)</a:t>
              </a:r>
              <a:endParaRPr lang="de-DE" sz="2400" kern="0">
                <a:latin typeface="+mj-lt"/>
                <a:ea typeface="Source Sans Pro" charset="0"/>
                <a:cs typeface="Source Sans Pro" charset="0"/>
              </a:endParaRPr>
            </a:p>
            <a:p>
              <a:pPr marL="0" marR="0" lvl="0" indent="0" algn="r" defTabSz="914400" eaLnBrk="1" fontAlgn="auto" latinLnBrk="0" hangingPunct="1">
                <a:spcBef>
                  <a:spcPts val="0"/>
                </a:spcBef>
                <a:spcAft>
                  <a:spcPts val="1800"/>
                </a:spcAft>
                <a:buClrTx/>
                <a:buSzTx/>
                <a:buFontTx/>
                <a:buNone/>
                <a:tabLst/>
                <a:defRPr/>
              </a:pPr>
              <a:r>
                <a:rPr lang="de-DE" sz="2400" b="1" kern="0">
                  <a:latin typeface="+mj-lt"/>
                  <a:ea typeface="Source Sans Pro" charset="0"/>
                  <a:cs typeface="Source Sans Pro" charset="0"/>
                </a:rPr>
                <a:t>Manipulation durch Musik </a:t>
              </a:r>
              <a:r>
                <a:rPr lang="de-DE" sz="2400" kern="0">
                  <a:latin typeface="+mj-lt"/>
                  <a:ea typeface="Source Sans Pro" charset="0"/>
                  <a:cs typeface="Source Sans Pro" charset="0"/>
                </a:rPr>
                <a:t>in Videos</a:t>
              </a:r>
            </a:p>
          </p:txBody>
        </p:sp>
        <p:sp>
          <p:nvSpPr>
            <p:cNvPr id="4" name="Textfeld 3">
              <a:extLst>
                <a:ext uri="{FF2B5EF4-FFF2-40B4-BE49-F238E27FC236}">
                  <a16:creationId xmlns:a16="http://schemas.microsoft.com/office/drawing/2014/main" id="{19F99798-303E-2E17-F822-42FCBB28B1BC}"/>
                </a:ext>
              </a:extLst>
            </p:cNvPr>
            <p:cNvSpPr txBox="1"/>
            <p:nvPr/>
          </p:nvSpPr>
          <p:spPr>
            <a:xfrm>
              <a:off x="334179" y="1620000"/>
              <a:ext cx="6097823" cy="1107996"/>
            </a:xfrm>
            <a:prstGeom prst="rect">
              <a:avLst/>
            </a:prstGeom>
            <a:noFill/>
          </p:spPr>
          <p:txBody>
            <a:bodyPr wrap="none" lIns="0" tIns="0" rIns="0" bIns="0" rtlCol="0">
              <a:spAutoFit/>
            </a:bodyPr>
            <a:lstStyle/>
            <a:p>
              <a:pPr lvl="0" algn="r">
                <a:defRPr/>
              </a:pPr>
              <a:r>
                <a:rPr lang="de-DE" sz="3600" b="1" kern="0" dirty="0">
                  <a:latin typeface="+mj-lt"/>
                  <a:ea typeface="Lato" charset="0"/>
                  <a:cs typeface="Lato" charset="0"/>
                </a:rPr>
                <a:t>Ansprache unserer Gefühle für</a:t>
              </a:r>
              <a:br>
                <a:rPr lang="de-DE" sz="3600" b="1" kern="0" dirty="0">
                  <a:latin typeface="+mj-lt"/>
                  <a:ea typeface="Lato" charset="0"/>
                  <a:cs typeface="Lato" charset="0"/>
                </a:rPr>
              </a:br>
              <a:r>
                <a:rPr lang="de-DE" sz="3600" b="1" kern="0" dirty="0">
                  <a:latin typeface="+mj-lt"/>
                  <a:ea typeface="Lato" charset="0"/>
                  <a:cs typeface="Lato" charset="0"/>
                </a:rPr>
                <a:t>emotionale Wirkung</a:t>
              </a:r>
            </a:p>
          </p:txBody>
        </p:sp>
        <p:sp>
          <p:nvSpPr>
            <p:cNvPr id="5" name="Textfeld 4">
              <a:extLst>
                <a:ext uri="{FF2B5EF4-FFF2-40B4-BE49-F238E27FC236}">
                  <a16:creationId xmlns:a16="http://schemas.microsoft.com/office/drawing/2014/main" id="{ABFF7A79-F79E-C06B-022A-1FD92353C08B}"/>
                </a:ext>
              </a:extLst>
            </p:cNvPr>
            <p:cNvSpPr txBox="1"/>
            <p:nvPr/>
          </p:nvSpPr>
          <p:spPr>
            <a:xfrm>
              <a:off x="4335641" y="529200"/>
              <a:ext cx="2096361" cy="495108"/>
            </a:xfrm>
            <a:prstGeom prst="rect">
              <a:avLst/>
            </a:prstGeom>
            <a:solidFill>
              <a:schemeClr val="bg1"/>
            </a:solidFill>
            <a:effectLst>
              <a:outerShdw blurRad="50800" dist="38100" dir="8100000" algn="tr" rotWithShape="0">
                <a:prstClr val="black">
                  <a:alpha val="40000"/>
                </a:prstClr>
              </a:outerShdw>
            </a:effectLst>
          </p:spPr>
          <p:txBody>
            <a:bodyPr wrap="none" lIns="180000" tIns="108000" rIns="180000" bIns="10800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dirty="0">
                  <a:ln>
                    <a:noFill/>
                  </a:ln>
                  <a:solidFill>
                    <a:schemeClr val="tx2"/>
                  </a:solidFill>
                  <a:effectLst/>
                  <a:uLnTx/>
                  <a:uFillTx/>
                  <a:latin typeface="+mj-lt"/>
                  <a:ea typeface="Source Sans Pro" charset="0"/>
                  <a:cs typeface="Source Sans Pro" charset="0"/>
                </a:rPr>
                <a:t>Emotionalisierung</a:t>
              </a:r>
            </a:p>
          </p:txBody>
        </p:sp>
        <p:sp>
          <p:nvSpPr>
            <p:cNvPr id="6" name="Textfeld 5">
              <a:extLst>
                <a:ext uri="{FF2B5EF4-FFF2-40B4-BE49-F238E27FC236}">
                  <a16:creationId xmlns:a16="http://schemas.microsoft.com/office/drawing/2014/main" id="{30E87E8A-EBDE-951C-23EA-AEF9E09B6D8B}"/>
                </a:ext>
              </a:extLst>
            </p:cNvPr>
            <p:cNvSpPr txBox="1"/>
            <p:nvPr/>
          </p:nvSpPr>
          <p:spPr>
            <a:xfrm>
              <a:off x="2783528" y="5747646"/>
              <a:ext cx="3743746" cy="772107"/>
            </a:xfrm>
            <a:prstGeom prst="rect">
              <a:avLst/>
            </a:prstGeom>
            <a:solidFill>
              <a:schemeClr val="accent1"/>
            </a:solidFill>
            <a:effectLst>
              <a:outerShdw blurRad="50800" dist="38100" dir="8100000" algn="tr" rotWithShape="0">
                <a:prstClr val="black">
                  <a:alpha val="40000"/>
                </a:prstClr>
              </a:outerShdw>
            </a:effectLst>
          </p:spPr>
          <p:txBody>
            <a:bodyPr wrap="square" lIns="180000" tIns="108000" rIns="180000" bIns="10800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dirty="0">
                  <a:ln>
                    <a:noFill/>
                  </a:ln>
                  <a:solidFill>
                    <a:schemeClr val="tx2"/>
                  </a:solidFill>
                  <a:effectLst/>
                  <a:uLnTx/>
                  <a:uFillTx/>
                  <a:latin typeface="+mj-lt"/>
                  <a:ea typeface="Source Sans Pro" charset="0"/>
                  <a:cs typeface="Source Sans Pro" charset="0"/>
                </a:rPr>
                <a:t>Nicht nur Überschriften lesen und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dirty="0">
                  <a:ln>
                    <a:noFill/>
                  </a:ln>
                  <a:solidFill>
                    <a:schemeClr val="tx2"/>
                  </a:solidFill>
                  <a:effectLst/>
                  <a:uLnTx/>
                  <a:uFillTx/>
                  <a:latin typeface="+mj-lt"/>
                  <a:ea typeface="Source Sans Pro" charset="0"/>
                  <a:cs typeface="Source Sans Pro" charset="0"/>
                </a:rPr>
                <a:t>nicht auf Thumbnails reinfallen</a:t>
              </a:r>
            </a:p>
          </p:txBody>
        </p:sp>
      </p:grpSp>
      <p:pic>
        <p:nvPicPr>
          <p:cNvPr id="7" name="Bildplatzhalter 8" descr="Ein Bild, das haltend enthält.&#10;&#10;Automatisch generierte Beschreibung">
            <a:extLst>
              <a:ext uri="{FF2B5EF4-FFF2-40B4-BE49-F238E27FC236}">
                <a16:creationId xmlns:a16="http://schemas.microsoft.com/office/drawing/2014/main" id="{BF000714-3F71-A88E-591E-0FCDD8B315F3}"/>
              </a:ext>
            </a:extLst>
          </p:cNvPr>
          <p:cNvPicPr>
            <a:picLocks noChangeAspect="1"/>
          </p:cNvPicPr>
          <p:nvPr/>
        </p:nvPicPr>
        <p:blipFill>
          <a:blip r:embed="rId3" cstate="print">
            <a:extLst>
              <a:ext uri="{28A0092B-C50C-407E-A947-70E740481C1C}">
                <a14:useLocalDpi xmlns:a14="http://schemas.microsoft.com/office/drawing/2010/main" val="0"/>
              </a:ext>
            </a:extLst>
          </a:blip>
          <a:srcRect l="4065" r="4065"/>
          <a:stretch>
            <a:fillRect/>
          </a:stretch>
        </p:blipFill>
        <p:spPr>
          <a:xfrm>
            <a:off x="7152000" y="0"/>
            <a:ext cx="5040000" cy="6858000"/>
          </a:xfrm>
          <a:prstGeom prst="rect">
            <a:avLst/>
          </a:prstGeom>
        </p:spPr>
      </p:pic>
    </p:spTree>
    <p:extLst>
      <p:ext uri="{BB962C8B-B14F-4D97-AF65-F5344CB8AC3E}">
        <p14:creationId xmlns:p14="http://schemas.microsoft.com/office/powerpoint/2010/main" val="1232218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74ABC78-1E71-F044-7510-AF703A028017}"/>
              </a:ext>
            </a:extLst>
          </p:cNvPr>
          <p:cNvSpPr txBox="1"/>
          <p:nvPr/>
        </p:nvSpPr>
        <p:spPr>
          <a:xfrm>
            <a:off x="5759998" y="3429000"/>
            <a:ext cx="5821200" cy="1708160"/>
          </a:xfrm>
          <a:prstGeom prst="rect">
            <a:avLst/>
          </a:prstGeom>
          <a:noFill/>
        </p:spPr>
        <p:txBody>
          <a:bodyPr wrap="square" lIns="0" tIns="0" rIns="0" bIns="0" rtlCol="0">
            <a:spAutoFit/>
          </a:bodyPr>
          <a:lstStyle/>
          <a:p>
            <a:pPr marL="0" marR="0" lvl="0" indent="0" defTabSz="914400" eaLnBrk="1" fontAlgn="auto" latinLnBrk="0" hangingPunct="1">
              <a:spcBef>
                <a:spcPts val="0"/>
              </a:spcBef>
              <a:spcAft>
                <a:spcPts val="1800"/>
              </a:spcAft>
              <a:buClrTx/>
              <a:buSzTx/>
              <a:buFontTx/>
              <a:buNone/>
              <a:tabLst/>
              <a:defRPr/>
            </a:pPr>
            <a:r>
              <a:rPr lang="de-DE" sz="2400" b="1" kern="0">
                <a:latin typeface="+mj-lt"/>
                <a:ea typeface="Source Sans Pro" charset="0"/>
                <a:cs typeface="Source Sans Pro" charset="0"/>
              </a:rPr>
              <a:t>Einfache Wahrheiten </a:t>
            </a:r>
            <a:r>
              <a:rPr lang="de-DE" sz="2400" kern="0">
                <a:latin typeface="+mj-lt"/>
                <a:ea typeface="Source Sans Pro" charset="0"/>
                <a:cs typeface="Source Sans Pro" charset="0"/>
              </a:rPr>
              <a:t>&amp; </a:t>
            </a:r>
            <a:r>
              <a:rPr lang="de-DE" sz="2400" b="1" kern="0">
                <a:latin typeface="+mj-lt"/>
                <a:ea typeface="Source Sans Pro" charset="0"/>
                <a:cs typeface="Source Sans Pro" charset="0"/>
              </a:rPr>
              <a:t>Monokausalität</a:t>
            </a:r>
            <a:r>
              <a:rPr lang="de-DE" sz="2400" kern="0">
                <a:latin typeface="+mj-lt"/>
                <a:ea typeface="Source Sans Pro" charset="0"/>
                <a:cs typeface="Source Sans Pro" charset="0"/>
              </a:rPr>
              <a:t> statt Komplexität &amp; verschiedener Perspektiven</a:t>
            </a:r>
          </a:p>
          <a:p>
            <a:pPr marL="0" marR="0" lvl="0" indent="0" defTabSz="914400" eaLnBrk="1" fontAlgn="auto" latinLnBrk="0" hangingPunct="1">
              <a:spcBef>
                <a:spcPts val="0"/>
              </a:spcBef>
              <a:spcAft>
                <a:spcPts val="1800"/>
              </a:spcAft>
              <a:buClrTx/>
              <a:buSzTx/>
              <a:buFontTx/>
              <a:buNone/>
              <a:tabLst/>
              <a:defRPr/>
            </a:pPr>
            <a:r>
              <a:rPr lang="de-DE" sz="2400" b="1" kern="0">
                <a:latin typeface="+mj-lt"/>
                <a:ea typeface="Source Sans Pro" charset="0"/>
                <a:cs typeface="Source Sans Pro" charset="0"/>
              </a:rPr>
              <a:t>Populistische Sprache </a:t>
            </a:r>
            <a:r>
              <a:rPr lang="de-DE" sz="2400" kern="0">
                <a:latin typeface="+mj-lt"/>
                <a:ea typeface="Source Sans Pro" charset="0"/>
                <a:cs typeface="Source Sans Pro" charset="0"/>
              </a:rPr>
              <a:t>(Wir vs. Die Fremden; Wir hier unten vs. Die da oben/ Die Eliten)</a:t>
            </a:r>
          </a:p>
        </p:txBody>
      </p:sp>
      <p:sp>
        <p:nvSpPr>
          <p:cNvPr id="3" name="Textfeld 2">
            <a:extLst>
              <a:ext uri="{FF2B5EF4-FFF2-40B4-BE49-F238E27FC236}">
                <a16:creationId xmlns:a16="http://schemas.microsoft.com/office/drawing/2014/main" id="{DE4FBE97-867E-F650-C82A-739F751A0378}"/>
              </a:ext>
            </a:extLst>
          </p:cNvPr>
          <p:cNvSpPr txBox="1"/>
          <p:nvPr/>
        </p:nvSpPr>
        <p:spPr>
          <a:xfrm>
            <a:off x="5760000" y="1620000"/>
            <a:ext cx="5850961" cy="110799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3600" b="1" i="0" u="none" strike="noStrike" kern="0" cap="none" spc="0" normalizeH="0" baseline="0" noProof="0">
                <a:ln>
                  <a:noFill/>
                </a:ln>
                <a:effectLst/>
                <a:uLnTx/>
                <a:uFillTx/>
                <a:latin typeface="+mj-lt"/>
                <a:ea typeface="Lato" charset="0"/>
                <a:cs typeface="Lato" charset="0"/>
              </a:rPr>
              <a:t>„Ich alleine habe das Wissen/</a:t>
            </a:r>
            <a:br>
              <a:rPr kumimoji="0" lang="de-DE" sz="3600" b="1" i="0" u="none" strike="noStrike" kern="0" cap="none" spc="0" normalizeH="0" baseline="0" noProof="0">
                <a:ln>
                  <a:noFill/>
                </a:ln>
                <a:effectLst/>
                <a:uLnTx/>
                <a:uFillTx/>
                <a:latin typeface="+mj-lt"/>
                <a:ea typeface="Lato" charset="0"/>
                <a:cs typeface="Lato" charset="0"/>
              </a:rPr>
            </a:br>
            <a:r>
              <a:rPr kumimoji="0" lang="de-DE" sz="3600" b="1" i="0" u="none" strike="noStrike" kern="0" cap="none" spc="0" normalizeH="0" baseline="0" noProof="0">
                <a:ln>
                  <a:noFill/>
                </a:ln>
                <a:effectLst/>
                <a:uLnTx/>
                <a:uFillTx/>
                <a:latin typeface="+mj-lt"/>
                <a:ea typeface="Lato" charset="0"/>
                <a:cs typeface="Lato" charset="0"/>
              </a:rPr>
              <a:t>die Lösung für eure Probleme“</a:t>
            </a:r>
          </a:p>
        </p:txBody>
      </p:sp>
      <p:sp>
        <p:nvSpPr>
          <p:cNvPr id="4" name="Textfeld 3">
            <a:extLst>
              <a:ext uri="{FF2B5EF4-FFF2-40B4-BE49-F238E27FC236}">
                <a16:creationId xmlns:a16="http://schemas.microsoft.com/office/drawing/2014/main" id="{4E73215A-E61F-0415-F448-4DBD0516400B}"/>
              </a:ext>
            </a:extLst>
          </p:cNvPr>
          <p:cNvSpPr txBox="1"/>
          <p:nvPr/>
        </p:nvSpPr>
        <p:spPr>
          <a:xfrm>
            <a:off x="5760000" y="529794"/>
            <a:ext cx="1463176" cy="495108"/>
          </a:xfrm>
          <a:prstGeom prst="rect">
            <a:avLst/>
          </a:prstGeom>
          <a:solidFill>
            <a:schemeClr val="bg1"/>
          </a:solidFill>
          <a:effectLst>
            <a:outerShdw blurRad="50800" dist="38100" dir="2700000" algn="tl" rotWithShape="0">
              <a:prstClr val="black">
                <a:alpha val="40000"/>
              </a:prstClr>
            </a:outerShdw>
          </a:effectLst>
        </p:spPr>
        <p:txBody>
          <a:bodyPr wrap="non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t>Populismus</a:t>
            </a:r>
          </a:p>
        </p:txBody>
      </p:sp>
      <p:sp>
        <p:nvSpPr>
          <p:cNvPr id="5" name="Textfeld 4">
            <a:extLst>
              <a:ext uri="{FF2B5EF4-FFF2-40B4-BE49-F238E27FC236}">
                <a16:creationId xmlns:a16="http://schemas.microsoft.com/office/drawing/2014/main" id="{85551C0A-67EB-0989-271F-5344B14ABF4E}"/>
              </a:ext>
            </a:extLst>
          </p:cNvPr>
          <p:cNvSpPr txBox="1"/>
          <p:nvPr/>
        </p:nvSpPr>
        <p:spPr>
          <a:xfrm>
            <a:off x="5760000" y="5747646"/>
            <a:ext cx="5770445" cy="772107"/>
          </a:xfrm>
          <a:prstGeom prst="rect">
            <a:avLst/>
          </a:prstGeom>
          <a:solidFill>
            <a:schemeClr val="accent1"/>
          </a:solidFill>
          <a:effectLst>
            <a:outerShdw blurRad="50800" dist="38100" dir="2700000" algn="tl" rotWithShape="0">
              <a:prstClr val="black">
                <a:alpha val="40000"/>
              </a:prstClr>
            </a:outerShdw>
          </a:effectLst>
        </p:spPr>
        <p:txBody>
          <a:bodyPr wrap="non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t>Politische Bildung, Demokratiekompetenz, </a:t>
            </a:r>
          </a:p>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t>Selbstwirksamkeitserfahrungen machen (z.B. Planspiele)</a:t>
            </a:r>
          </a:p>
        </p:txBody>
      </p:sp>
      <p:pic>
        <p:nvPicPr>
          <p:cNvPr id="6" name="Bildplatzhalter 7">
            <a:extLst>
              <a:ext uri="{FF2B5EF4-FFF2-40B4-BE49-F238E27FC236}">
                <a16:creationId xmlns:a16="http://schemas.microsoft.com/office/drawing/2014/main" id="{D19319E4-4C70-9E39-A739-9A4735DE0B27}"/>
              </a:ext>
            </a:extLst>
          </p:cNvPr>
          <p:cNvPicPr>
            <a:picLocks noChangeAspect="1"/>
          </p:cNvPicPr>
          <p:nvPr/>
        </p:nvPicPr>
        <p:blipFill>
          <a:blip r:embed="rId3" cstate="print">
            <a:extLst>
              <a:ext uri="{28A0092B-C50C-407E-A947-70E740481C1C}">
                <a14:useLocalDpi xmlns:a14="http://schemas.microsoft.com/office/drawing/2010/main" val="0"/>
              </a:ext>
            </a:extLst>
          </a:blip>
          <a:srcRect l="1938" r="1938"/>
          <a:stretch>
            <a:fillRect/>
          </a:stretch>
        </p:blipFill>
        <p:spPr>
          <a:xfrm>
            <a:off x="0" y="-1"/>
            <a:ext cx="5040000" cy="68580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014488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Bildplatzhalter 13" descr="Ein Bild, das Text, Buch enthält.&#10;&#10;Automatisch generierte Beschreibung">
            <a:extLst>
              <a:ext uri="{FF2B5EF4-FFF2-40B4-BE49-F238E27FC236}">
                <a16:creationId xmlns:a16="http://schemas.microsoft.com/office/drawing/2014/main" id="{128690AC-18EF-4CE4-AB70-7D116B843A7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8036" b="-18036"/>
          <a:stretch/>
        </p:blipFill>
        <p:spPr/>
      </p:pic>
      <p:sp>
        <p:nvSpPr>
          <p:cNvPr id="3" name="Textfeld 2">
            <a:extLst>
              <a:ext uri="{FF2B5EF4-FFF2-40B4-BE49-F238E27FC236}">
                <a16:creationId xmlns:a16="http://schemas.microsoft.com/office/drawing/2014/main" id="{C0EC0D03-77B3-4568-A2EE-EDE17EAA2E62}"/>
              </a:ext>
            </a:extLst>
          </p:cNvPr>
          <p:cNvSpPr txBox="1"/>
          <p:nvPr/>
        </p:nvSpPr>
        <p:spPr>
          <a:xfrm>
            <a:off x="5759998" y="3429000"/>
            <a:ext cx="5821200" cy="1569660"/>
          </a:xfrm>
          <a:prstGeom prst="rect">
            <a:avLst/>
          </a:prstGeom>
          <a:noFill/>
        </p:spPr>
        <p:txBody>
          <a:bodyPr wrap="square" lIns="0" tIns="0" rIns="0" bIns="0" rtlCol="0">
            <a:spAutoFit/>
          </a:bodyPr>
          <a:lstStyle/>
          <a:p>
            <a:pPr marL="457200" marR="0" lvl="0" indent="-457200" defTabSz="914400" eaLnBrk="1" fontAlgn="auto" latinLnBrk="0" hangingPunct="1">
              <a:spcBef>
                <a:spcPts val="0"/>
              </a:spcBef>
              <a:spcAft>
                <a:spcPts val="1800"/>
              </a:spcAft>
              <a:buClrTx/>
              <a:buSzTx/>
              <a:buFontTx/>
              <a:buAutoNum type="arabicPeriod"/>
              <a:tabLst/>
              <a:defRPr/>
            </a:pPr>
            <a:r>
              <a:rPr kumimoji="0" lang="de-DE" sz="2400" i="0" u="none" strike="noStrike" kern="0" cap="none" spc="0" normalizeH="0" baseline="0" noProof="0" dirty="0">
                <a:ln>
                  <a:noFill/>
                </a:ln>
                <a:effectLst/>
                <a:uLnTx/>
                <a:uFillTx/>
                <a:latin typeface="+mj-lt"/>
                <a:ea typeface="Source Sans Pro" charset="0"/>
                <a:cs typeface="Source Sans Pro" charset="0"/>
              </a:rPr>
              <a:t>Quellen kritisch überprüfen</a:t>
            </a:r>
          </a:p>
          <a:p>
            <a:pPr marL="457200" marR="0" lvl="0" indent="-457200" defTabSz="914400" eaLnBrk="1" fontAlgn="auto" latinLnBrk="0" hangingPunct="1">
              <a:spcBef>
                <a:spcPts val="0"/>
              </a:spcBef>
              <a:spcAft>
                <a:spcPts val="1800"/>
              </a:spcAft>
              <a:buClrTx/>
              <a:buSzTx/>
              <a:buFontTx/>
              <a:buAutoNum type="arabicPeriod"/>
              <a:tabLst/>
              <a:defRPr/>
            </a:pPr>
            <a:r>
              <a:rPr lang="de-DE" sz="2400" kern="0" dirty="0">
                <a:latin typeface="+mj-lt"/>
                <a:ea typeface="Source Sans Pro" charset="0"/>
                <a:cs typeface="Source Sans Pro" charset="0"/>
              </a:rPr>
              <a:t>Fakten recherchieren</a:t>
            </a:r>
          </a:p>
          <a:p>
            <a:pPr marL="457200" marR="0" lvl="0" indent="-457200" defTabSz="914400" eaLnBrk="1" fontAlgn="auto" latinLnBrk="0" hangingPunct="1">
              <a:spcBef>
                <a:spcPts val="0"/>
              </a:spcBef>
              <a:spcAft>
                <a:spcPts val="1800"/>
              </a:spcAft>
              <a:buClrTx/>
              <a:buSzTx/>
              <a:buFontTx/>
              <a:buAutoNum type="arabicPeriod"/>
              <a:tabLst/>
              <a:defRPr/>
            </a:pPr>
            <a:r>
              <a:rPr kumimoji="0" lang="de-DE" sz="2400" i="0" u="none" strike="noStrike" kern="0" cap="none" spc="0" normalizeH="0" baseline="0" noProof="0" dirty="0">
                <a:ln>
                  <a:noFill/>
                </a:ln>
                <a:effectLst/>
                <a:uLnTx/>
                <a:uFillTx/>
                <a:latin typeface="+mj-lt"/>
                <a:ea typeface="Source Sans Pro" charset="0"/>
                <a:cs typeface="Source Sans Pro" charset="0"/>
              </a:rPr>
              <a:t>Bilder und Videos überprüfen</a:t>
            </a:r>
          </a:p>
        </p:txBody>
      </p:sp>
      <p:sp>
        <p:nvSpPr>
          <p:cNvPr id="4" name="Textfeld 3">
            <a:extLst>
              <a:ext uri="{FF2B5EF4-FFF2-40B4-BE49-F238E27FC236}">
                <a16:creationId xmlns:a16="http://schemas.microsoft.com/office/drawing/2014/main" id="{CE01F275-06CA-4E80-9B64-D4E763E7F3F3}"/>
              </a:ext>
            </a:extLst>
          </p:cNvPr>
          <p:cNvSpPr txBox="1"/>
          <p:nvPr/>
        </p:nvSpPr>
        <p:spPr>
          <a:xfrm>
            <a:off x="5759998" y="1369628"/>
            <a:ext cx="5996571" cy="984885"/>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effectLst/>
                <a:uLnTx/>
                <a:uFillTx/>
                <a:latin typeface="+mj-lt"/>
                <a:ea typeface="Lato" charset="0"/>
                <a:cs typeface="Lato" charset="0"/>
              </a:rPr>
              <a:t>Wie können Desinformation</a:t>
            </a:r>
            <a:br>
              <a:rPr kumimoji="0" lang="de-DE" sz="3200" b="1" i="0" u="none" strike="noStrike" kern="0" cap="none" spc="0" normalizeH="0" baseline="0" noProof="0" dirty="0">
                <a:ln>
                  <a:noFill/>
                </a:ln>
                <a:effectLst/>
                <a:uLnTx/>
                <a:uFillTx/>
                <a:latin typeface="+mj-lt"/>
                <a:ea typeface="Lato" charset="0"/>
                <a:cs typeface="Lato" charset="0"/>
              </a:rPr>
            </a:br>
            <a:r>
              <a:rPr kumimoji="0" lang="de-DE" sz="3200" b="1" i="0" u="none" strike="noStrike" kern="0" cap="none" spc="0" normalizeH="0" baseline="0" noProof="0" dirty="0">
                <a:ln>
                  <a:noFill/>
                </a:ln>
                <a:effectLst/>
                <a:uLnTx/>
                <a:uFillTx/>
                <a:latin typeface="+mj-lt"/>
                <a:ea typeface="Lato" charset="0"/>
                <a:cs typeface="Lato" charset="0"/>
              </a:rPr>
              <a:t>entlarvt werden?</a:t>
            </a:r>
          </a:p>
        </p:txBody>
      </p:sp>
      <p:sp>
        <p:nvSpPr>
          <p:cNvPr id="5" name="Textfeld 4">
            <a:extLst>
              <a:ext uri="{FF2B5EF4-FFF2-40B4-BE49-F238E27FC236}">
                <a16:creationId xmlns:a16="http://schemas.microsoft.com/office/drawing/2014/main" id="{3320137F-3C19-4752-BACB-904FAA1E2812}"/>
              </a:ext>
            </a:extLst>
          </p:cNvPr>
          <p:cNvSpPr txBox="1"/>
          <p:nvPr/>
        </p:nvSpPr>
        <p:spPr>
          <a:xfrm>
            <a:off x="5760000" y="529794"/>
            <a:ext cx="2820920" cy="495108"/>
          </a:xfrm>
          <a:prstGeom prst="rect">
            <a:avLst/>
          </a:prstGeom>
          <a:solidFill>
            <a:schemeClr val="bg1"/>
          </a:solidFill>
          <a:effectLst>
            <a:outerShdw blurRad="50800" dist="38100" dir="2700000" algn="tl" rotWithShape="0">
              <a:prstClr val="black">
                <a:alpha val="40000"/>
              </a:prstClr>
            </a:outerShdw>
          </a:effectLst>
        </p:spPr>
        <p:txBody>
          <a:bodyPr wrap="non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dirty="0">
                <a:ln>
                  <a:noFill/>
                </a:ln>
                <a:solidFill>
                  <a:schemeClr val="tx2"/>
                </a:solidFill>
                <a:effectLst/>
                <a:uLnTx/>
                <a:uFillTx/>
                <a:latin typeface="+mj-lt"/>
                <a:ea typeface="Source Sans Pro" charset="0"/>
                <a:cs typeface="Source Sans Pro" charset="0"/>
              </a:rPr>
              <a:t>Desinformation erkennen</a:t>
            </a:r>
          </a:p>
        </p:txBody>
      </p:sp>
      <p:sp>
        <p:nvSpPr>
          <p:cNvPr id="6" name="Textfeld 5">
            <a:extLst>
              <a:ext uri="{FF2B5EF4-FFF2-40B4-BE49-F238E27FC236}">
                <a16:creationId xmlns:a16="http://schemas.microsoft.com/office/drawing/2014/main" id="{FC3F50F0-E0A3-4C37-82D4-DB78DF6C5137}"/>
              </a:ext>
            </a:extLst>
          </p:cNvPr>
          <p:cNvSpPr txBox="1"/>
          <p:nvPr/>
        </p:nvSpPr>
        <p:spPr>
          <a:xfrm>
            <a:off x="5760000" y="5747646"/>
            <a:ext cx="3814781" cy="772107"/>
          </a:xfrm>
          <a:prstGeom prst="rect">
            <a:avLst/>
          </a:prstGeom>
          <a:solidFill>
            <a:schemeClr val="accent1"/>
          </a:solidFill>
          <a:effectLst>
            <a:outerShdw blurRad="50800" dist="38100" dir="2700000" algn="tl" rotWithShape="0">
              <a:prstClr val="black">
                <a:alpha val="40000"/>
              </a:prstClr>
            </a:outerShdw>
          </a:effectLst>
        </p:spPr>
        <p:txBody>
          <a:bodyPr wrap="non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t>Nachrichten nicht überstürzt teilen, </a:t>
            </a:r>
          </a:p>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t>sondern nachrecherchieren</a:t>
            </a:r>
          </a:p>
        </p:txBody>
      </p:sp>
      <p:sp>
        <p:nvSpPr>
          <p:cNvPr id="15" name="Rechteck 14">
            <a:extLst>
              <a:ext uri="{FF2B5EF4-FFF2-40B4-BE49-F238E27FC236}">
                <a16:creationId xmlns:a16="http://schemas.microsoft.com/office/drawing/2014/main" id="{A11F4587-DBBA-4056-BFC1-5F012C7A1238}"/>
              </a:ext>
            </a:extLst>
          </p:cNvPr>
          <p:cNvSpPr/>
          <p:nvPr/>
        </p:nvSpPr>
        <p:spPr>
          <a:xfrm>
            <a:off x="0" y="0"/>
            <a:ext cx="5040000" cy="93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22865C84-AC09-488C-90A0-62BC153323BE}"/>
              </a:ext>
            </a:extLst>
          </p:cNvPr>
          <p:cNvSpPr/>
          <p:nvPr/>
        </p:nvSpPr>
        <p:spPr>
          <a:xfrm>
            <a:off x="0" y="5949279"/>
            <a:ext cx="5040000" cy="908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00130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0EF9406D-240B-407A-B39E-9BC38C71B1E0}"/>
              </a:ext>
            </a:extLst>
          </p:cNvPr>
          <p:cNvGrpSpPr/>
          <p:nvPr/>
        </p:nvGrpSpPr>
        <p:grpSpPr>
          <a:xfrm>
            <a:off x="273597" y="529200"/>
            <a:ext cx="6214031" cy="5713554"/>
            <a:chOff x="273597" y="529200"/>
            <a:chExt cx="6214031" cy="5713554"/>
          </a:xfrm>
        </p:grpSpPr>
        <p:sp>
          <p:nvSpPr>
            <p:cNvPr id="4" name="Textfeld 3">
              <a:extLst>
                <a:ext uri="{FF2B5EF4-FFF2-40B4-BE49-F238E27FC236}">
                  <a16:creationId xmlns:a16="http://schemas.microsoft.com/office/drawing/2014/main" id="{18C2DDDA-6974-460F-BC1E-A5F3E165CA15}"/>
                </a:ext>
              </a:extLst>
            </p:cNvPr>
            <p:cNvSpPr txBox="1"/>
            <p:nvPr/>
          </p:nvSpPr>
          <p:spPr>
            <a:xfrm>
              <a:off x="273597" y="2691243"/>
              <a:ext cx="6214031" cy="2539157"/>
            </a:xfrm>
            <a:prstGeom prst="rect">
              <a:avLst/>
            </a:prstGeom>
            <a:noFill/>
          </p:spPr>
          <p:txBody>
            <a:bodyPr wrap="square" lIns="0" tIns="0" rIns="0" bIns="0" rtlCol="0">
              <a:spAutoFit/>
            </a:bodyPr>
            <a:lstStyle/>
            <a:p>
              <a:pPr marR="0" lvl="0" algn="r" defTabSz="914400" eaLnBrk="1" fontAlgn="auto" latinLnBrk="0" hangingPunct="1">
                <a:spcBef>
                  <a:spcPts val="0"/>
                </a:spcBef>
                <a:spcAft>
                  <a:spcPts val="1800"/>
                </a:spcAft>
                <a:buClrTx/>
                <a:buSzTx/>
                <a:tabLst/>
                <a:defRPr/>
              </a:pPr>
              <a:r>
                <a:rPr lang="de-DE" sz="2400" dirty="0"/>
                <a:t>Sachlichkeit?</a:t>
              </a:r>
            </a:p>
            <a:p>
              <a:pPr marR="0" lvl="0" algn="r" defTabSz="914400" eaLnBrk="1" fontAlgn="auto" latinLnBrk="0" hangingPunct="1">
                <a:spcBef>
                  <a:spcPts val="0"/>
                </a:spcBef>
                <a:spcAft>
                  <a:spcPts val="1800"/>
                </a:spcAft>
                <a:buClrTx/>
                <a:buSzTx/>
                <a:tabLst/>
                <a:defRPr/>
              </a:pPr>
              <a:r>
                <a:rPr lang="de-DE" sz="2400" dirty="0"/>
                <a:t>Nachvollziehbarkeit? </a:t>
              </a:r>
            </a:p>
            <a:p>
              <a:pPr marR="0" lvl="0" algn="r" defTabSz="914400" eaLnBrk="1" fontAlgn="auto" latinLnBrk="0" hangingPunct="1">
                <a:spcBef>
                  <a:spcPts val="0"/>
                </a:spcBef>
                <a:spcAft>
                  <a:spcPts val="1800"/>
                </a:spcAft>
                <a:buClrTx/>
                <a:buSzTx/>
                <a:tabLst/>
                <a:defRPr/>
              </a:pPr>
              <a:r>
                <a:rPr lang="de-DE" sz="2400" dirty="0"/>
                <a:t>Seriöse Webseite?</a:t>
              </a:r>
            </a:p>
            <a:p>
              <a:pPr marR="0" lvl="0" algn="r" defTabSz="914400" eaLnBrk="1" fontAlgn="auto" latinLnBrk="0" hangingPunct="1">
                <a:spcBef>
                  <a:spcPts val="0"/>
                </a:spcBef>
                <a:spcAft>
                  <a:spcPts val="1800"/>
                </a:spcAft>
                <a:buClrTx/>
                <a:buSzTx/>
                <a:tabLst/>
                <a:defRPr/>
              </a:pPr>
              <a:r>
                <a:rPr lang="de-DE" sz="2400" dirty="0"/>
                <a:t>Was steht im Impressum?</a:t>
              </a:r>
              <a:br>
                <a:rPr lang="de-DE" sz="2400" dirty="0"/>
              </a:br>
              <a:endParaRPr kumimoji="0" lang="de-DE" sz="2400" i="0" u="none" strike="noStrike" kern="0" cap="none" spc="0" normalizeH="0" baseline="0" noProof="0" dirty="0">
                <a:ln>
                  <a:noFill/>
                </a:ln>
                <a:effectLst/>
                <a:uLnTx/>
                <a:uFillTx/>
                <a:latin typeface="+mj-lt"/>
                <a:ea typeface="Source Sans Pro" charset="0"/>
                <a:cs typeface="Source Sans Pro" charset="0"/>
              </a:endParaRPr>
            </a:p>
          </p:txBody>
        </p:sp>
        <p:sp>
          <p:nvSpPr>
            <p:cNvPr id="5" name="Textfeld 4">
              <a:extLst>
                <a:ext uri="{FF2B5EF4-FFF2-40B4-BE49-F238E27FC236}">
                  <a16:creationId xmlns:a16="http://schemas.microsoft.com/office/drawing/2014/main" id="{6C9ED1ED-AA67-4A25-920B-DA80F1B607F0}"/>
                </a:ext>
              </a:extLst>
            </p:cNvPr>
            <p:cNvSpPr txBox="1"/>
            <p:nvPr/>
          </p:nvSpPr>
          <p:spPr>
            <a:xfrm>
              <a:off x="675618" y="1620000"/>
              <a:ext cx="5756384" cy="553998"/>
            </a:xfrm>
            <a:prstGeom prst="rect">
              <a:avLst/>
            </a:prstGeom>
            <a:noFill/>
          </p:spPr>
          <p:txBody>
            <a:bodyPr wrap="none" lIns="0" tIns="0" rIns="0" bIns="0" rtlCol="0">
              <a:spAutoFit/>
            </a:bodyPr>
            <a:lstStyle/>
            <a:p>
              <a:pPr lvl="0" algn="r">
                <a:defRPr/>
              </a:pPr>
              <a:r>
                <a:rPr lang="de-DE" sz="3600" b="1" kern="0" dirty="0">
                  <a:latin typeface="+mj-lt"/>
                  <a:ea typeface="Lato" charset="0"/>
                  <a:cs typeface="Lato" charset="0"/>
                </a:rPr>
                <a:t>1. Quellen kritisch überprüfen</a:t>
              </a:r>
            </a:p>
          </p:txBody>
        </p:sp>
        <p:sp>
          <p:nvSpPr>
            <p:cNvPr id="6" name="Textfeld 5">
              <a:extLst>
                <a:ext uri="{FF2B5EF4-FFF2-40B4-BE49-F238E27FC236}">
                  <a16:creationId xmlns:a16="http://schemas.microsoft.com/office/drawing/2014/main" id="{EE56205C-8DBF-47BC-98DE-B44401AFB3BE}"/>
                </a:ext>
              </a:extLst>
            </p:cNvPr>
            <p:cNvSpPr txBox="1"/>
            <p:nvPr/>
          </p:nvSpPr>
          <p:spPr>
            <a:xfrm>
              <a:off x="4749214" y="529200"/>
              <a:ext cx="1682788" cy="495108"/>
            </a:xfrm>
            <a:prstGeom prst="rect">
              <a:avLst/>
            </a:prstGeom>
            <a:solidFill>
              <a:schemeClr val="bg1"/>
            </a:solidFill>
            <a:effectLst>
              <a:outerShdw blurRad="50800" dist="38100" dir="8100000" algn="tr" rotWithShape="0">
                <a:prstClr val="black">
                  <a:alpha val="40000"/>
                </a:prstClr>
              </a:outerShdw>
            </a:effectLst>
          </p:spPr>
          <p:txBody>
            <a:bodyPr wrap="none" lIns="180000" tIns="108000" rIns="180000" bIns="10800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de-DE" b="1" kern="0" dirty="0">
                  <a:solidFill>
                    <a:schemeClr val="tx2"/>
                  </a:solidFill>
                  <a:latin typeface="+mj-lt"/>
                  <a:ea typeface="Source Sans Pro" charset="0"/>
                  <a:cs typeface="Source Sans Pro" charset="0"/>
                </a:rPr>
                <a:t>Quellenarbeit</a:t>
              </a:r>
              <a:endParaRPr kumimoji="0" lang="de-DE" b="1" i="0" u="none" strike="noStrike" kern="0" cap="none" spc="0" normalizeH="0" baseline="0" noProof="0" dirty="0">
                <a:ln>
                  <a:noFill/>
                </a:ln>
                <a:solidFill>
                  <a:schemeClr val="tx2"/>
                </a:solidFill>
                <a:effectLst/>
                <a:uLnTx/>
                <a:uFillTx/>
                <a:latin typeface="+mj-lt"/>
                <a:ea typeface="Source Sans Pro" charset="0"/>
                <a:cs typeface="Source Sans Pro" charset="0"/>
              </a:endParaRPr>
            </a:p>
          </p:txBody>
        </p:sp>
        <p:sp>
          <p:nvSpPr>
            <p:cNvPr id="7" name="Textfeld 6">
              <a:extLst>
                <a:ext uri="{FF2B5EF4-FFF2-40B4-BE49-F238E27FC236}">
                  <a16:creationId xmlns:a16="http://schemas.microsoft.com/office/drawing/2014/main" id="{B56290CD-E28F-4262-9125-D504E1C87000}"/>
                </a:ext>
              </a:extLst>
            </p:cNvPr>
            <p:cNvSpPr txBox="1"/>
            <p:nvPr/>
          </p:nvSpPr>
          <p:spPr>
            <a:xfrm>
              <a:off x="3341299" y="5747646"/>
              <a:ext cx="3146329" cy="495108"/>
            </a:xfrm>
            <a:prstGeom prst="rect">
              <a:avLst/>
            </a:prstGeom>
            <a:solidFill>
              <a:schemeClr val="accent1"/>
            </a:solidFill>
            <a:effectLst>
              <a:outerShdw blurRad="50800" dist="38100" dir="8100000" algn="tr" rotWithShape="0">
                <a:prstClr val="black">
                  <a:alpha val="40000"/>
                </a:prstClr>
              </a:outerShdw>
            </a:effectLst>
          </p:spPr>
          <p:txBody>
            <a:bodyPr wrap="none" lIns="180000" tIns="108000" rIns="180000" bIns="10800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de-DE" b="1" kern="0" dirty="0">
                  <a:solidFill>
                    <a:schemeClr val="tx2"/>
                  </a:solidFill>
                  <a:latin typeface="+mj-lt"/>
                  <a:ea typeface="Source Sans Pro" charset="0"/>
                  <a:cs typeface="Source Sans Pro" charset="0"/>
                </a:rPr>
                <a:t>Seriöse vs. unseriöse Quellen</a:t>
              </a:r>
              <a:endParaRPr kumimoji="0" lang="de-DE" b="1" i="0" u="none" strike="noStrike" kern="0" cap="none" spc="0" normalizeH="0" baseline="0" noProof="0" dirty="0">
                <a:ln>
                  <a:noFill/>
                </a:ln>
                <a:solidFill>
                  <a:schemeClr val="tx2"/>
                </a:solidFill>
                <a:effectLst/>
                <a:uLnTx/>
                <a:uFillTx/>
                <a:latin typeface="+mj-lt"/>
                <a:ea typeface="Source Sans Pro" charset="0"/>
                <a:cs typeface="Source Sans Pro" charset="0"/>
              </a:endParaRPr>
            </a:p>
          </p:txBody>
        </p:sp>
      </p:grpSp>
      <p:pic>
        <p:nvPicPr>
          <p:cNvPr id="9" name="Bildplatzhalter 8">
            <a:extLst>
              <a:ext uri="{FF2B5EF4-FFF2-40B4-BE49-F238E27FC236}">
                <a16:creationId xmlns:a16="http://schemas.microsoft.com/office/drawing/2014/main" id="{4F34E0A0-0967-46EA-AD47-5BA48678664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646" b="4646"/>
          <a:stretch>
            <a:fillRect/>
          </a:stretch>
        </p:blipFill>
        <p:spPr>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733275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Website, Webseite enthält.&#10;&#10;Automatisch generierte Beschreibung">
            <a:extLst>
              <a:ext uri="{FF2B5EF4-FFF2-40B4-BE49-F238E27FC236}">
                <a16:creationId xmlns:a16="http://schemas.microsoft.com/office/drawing/2014/main" id="{35F8D95A-D236-552D-4491-185288F4F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2313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DB6D657-4E08-5E2C-F9FB-E5F0A8BF139C}"/>
              </a:ext>
            </a:extLst>
          </p:cNvPr>
          <p:cNvSpPr txBox="1"/>
          <p:nvPr/>
        </p:nvSpPr>
        <p:spPr>
          <a:xfrm>
            <a:off x="2666654" y="2765947"/>
            <a:ext cx="6858692" cy="1326105"/>
          </a:xfrm>
          <a:prstGeom prst="rect">
            <a:avLst/>
          </a:prstGeom>
          <a:solidFill>
            <a:schemeClr val="tx1"/>
          </a:solidFill>
          <a:effectLst>
            <a:outerShdw blurRad="50800" dist="38100" dir="2700000" algn="tl" rotWithShape="0">
              <a:prstClr val="black">
                <a:alpha val="40000"/>
              </a:prstClr>
            </a:outerShdw>
          </a:effectLst>
        </p:spPr>
        <p:txBody>
          <a:bodyPr wrap="none" lIns="180000" tIns="108000" rIns="180000" bIns="108000" rtlCol="0" anchor="ctr" anchorCtr="0">
            <a:spAutoFit/>
          </a:bodyPr>
          <a:lstStyle/>
          <a:p>
            <a:r>
              <a:rPr lang="de-DE" sz="3600" b="1" dirty="0">
                <a:solidFill>
                  <a:schemeClr val="bg2"/>
                </a:solidFill>
                <a:ea typeface="Lato" charset="0"/>
                <a:cs typeface="Lato" charset="0"/>
              </a:rPr>
              <a:t>Wie reagiere ich darauf, wenn ich </a:t>
            </a:r>
            <a:br>
              <a:rPr lang="de-DE" sz="3600" b="1" dirty="0">
                <a:solidFill>
                  <a:schemeClr val="bg2"/>
                </a:solidFill>
                <a:ea typeface="Lato" charset="0"/>
                <a:cs typeface="Lato" charset="0"/>
              </a:rPr>
            </a:br>
            <a:r>
              <a:rPr lang="de-DE" sz="3600" b="1" dirty="0">
                <a:solidFill>
                  <a:schemeClr val="bg2"/>
                </a:solidFill>
                <a:ea typeface="Lato" charset="0"/>
                <a:cs typeface="Lato" charset="0"/>
              </a:rPr>
              <a:t>reißerische Nachrichten lese?</a:t>
            </a:r>
          </a:p>
        </p:txBody>
      </p:sp>
    </p:spTree>
    <p:extLst>
      <p:ext uri="{BB962C8B-B14F-4D97-AF65-F5344CB8AC3E}">
        <p14:creationId xmlns:p14="http://schemas.microsoft.com/office/powerpoint/2010/main" val="3717559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1E755453-B271-4020-8DAB-EBA0CC79DE06}"/>
              </a:ext>
            </a:extLst>
          </p:cNvPr>
          <p:cNvSpPr/>
          <p:nvPr/>
        </p:nvSpPr>
        <p:spPr>
          <a:xfrm>
            <a:off x="163830" y="2185416"/>
            <a:ext cx="2673096" cy="3681984"/>
          </a:xfrm>
          <a:prstGeom prst="round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0000"/>
              </a:solidFill>
            </a:endParaRPr>
          </a:p>
        </p:txBody>
      </p:sp>
      <p:sp>
        <p:nvSpPr>
          <p:cNvPr id="2" name="Textfeld 1">
            <a:extLst>
              <a:ext uri="{FF2B5EF4-FFF2-40B4-BE49-F238E27FC236}">
                <a16:creationId xmlns:a16="http://schemas.microsoft.com/office/drawing/2014/main" id="{2DB6D657-4E08-5E2C-F9FB-E5F0A8BF139C}"/>
              </a:ext>
            </a:extLst>
          </p:cNvPr>
          <p:cNvSpPr txBox="1"/>
          <p:nvPr/>
        </p:nvSpPr>
        <p:spPr>
          <a:xfrm>
            <a:off x="91441" y="218385"/>
            <a:ext cx="6952298" cy="1326105"/>
          </a:xfrm>
          <a:prstGeom prst="rect">
            <a:avLst/>
          </a:prstGeom>
          <a:solidFill>
            <a:schemeClr val="tx1"/>
          </a:solidFill>
          <a:effectLst>
            <a:outerShdw blurRad="50800" dist="38100" dir="2700000" algn="tl" rotWithShape="0">
              <a:prstClr val="black">
                <a:alpha val="40000"/>
              </a:prstClr>
            </a:outerShdw>
          </a:effectLst>
        </p:spPr>
        <p:txBody>
          <a:bodyPr wrap="square" lIns="360000" tIns="108000" rIns="180000" bIns="108000" rtlCol="0" anchor="ctr" anchorCtr="0">
            <a:spAutoFit/>
          </a:bodyPr>
          <a:lstStyle/>
          <a:p>
            <a:r>
              <a:rPr lang="de-DE" sz="3600" b="1" dirty="0">
                <a:solidFill>
                  <a:schemeClr val="bg2"/>
                </a:solidFill>
                <a:ea typeface="Lato" charset="0"/>
                <a:cs typeface="Lato" charset="0"/>
              </a:rPr>
              <a:t>Wie reagiere ich darauf, wenn ich </a:t>
            </a:r>
            <a:br>
              <a:rPr lang="de-DE" sz="3600" b="1" dirty="0">
                <a:solidFill>
                  <a:schemeClr val="bg2"/>
                </a:solidFill>
                <a:ea typeface="Lato" charset="0"/>
                <a:cs typeface="Lato" charset="0"/>
              </a:rPr>
            </a:br>
            <a:r>
              <a:rPr lang="de-DE" sz="3600" b="1" dirty="0">
                <a:solidFill>
                  <a:schemeClr val="bg2"/>
                </a:solidFill>
                <a:ea typeface="Lato" charset="0"/>
                <a:cs typeface="Lato" charset="0"/>
              </a:rPr>
              <a:t>reißerische Nachrichten lese?</a:t>
            </a:r>
          </a:p>
        </p:txBody>
      </p:sp>
      <p:sp>
        <p:nvSpPr>
          <p:cNvPr id="6" name="Textfeld 5">
            <a:extLst>
              <a:ext uri="{FF2B5EF4-FFF2-40B4-BE49-F238E27FC236}">
                <a16:creationId xmlns:a16="http://schemas.microsoft.com/office/drawing/2014/main" id="{51B06666-C69F-A5CB-2643-1267F4873925}"/>
              </a:ext>
            </a:extLst>
          </p:cNvPr>
          <p:cNvSpPr txBox="1"/>
          <p:nvPr/>
        </p:nvSpPr>
        <p:spPr>
          <a:xfrm>
            <a:off x="274320" y="3264408"/>
            <a:ext cx="1819656" cy="2249424"/>
          </a:xfrm>
          <a:prstGeom prst="rect">
            <a:avLst/>
          </a:prstGeom>
        </p:spPr>
        <p:txBody>
          <a:bodyPr vert="horz" wrap="square" lIns="0" tIns="45720" rIns="91440" bIns="45720" rtlCol="0" anchor="t">
            <a:noAutofit/>
          </a:bodyPr>
          <a:lstStyle/>
          <a:p>
            <a:pPr>
              <a:spcAft>
                <a:spcPts val="600"/>
              </a:spcAft>
            </a:pPr>
            <a:r>
              <a:rPr lang="de-DE" sz="2400" b="1" dirty="0">
                <a:solidFill>
                  <a:schemeClr val="bg2"/>
                </a:solidFill>
              </a:rPr>
              <a:t>Ruhig bleiben! </a:t>
            </a:r>
          </a:p>
          <a:p>
            <a:pPr>
              <a:spcAft>
                <a:spcPts val="600"/>
              </a:spcAft>
            </a:pPr>
            <a:r>
              <a:rPr lang="de-DE" sz="2400" b="1" dirty="0">
                <a:solidFill>
                  <a:schemeClr val="bg2"/>
                </a:solidFill>
                <a:sym typeface="Wingdings" panose="05000000000000000000" pitchFamily="2" charset="2"/>
              </a:rPr>
              <a:t>Lass dich nicht traurig oder wütend machen. </a:t>
            </a:r>
            <a:endParaRPr lang="de-DE" sz="2400" dirty="0">
              <a:solidFill>
                <a:schemeClr val="bg2"/>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chemeClr val="bg2"/>
                </a:solidFill>
                <a:effectLst/>
                <a:uLnTx/>
                <a:uFillTx/>
                <a:ea typeface="+mj-ea"/>
                <a:cs typeface="+mj-cs"/>
              </a:rPr>
              <a:t> </a:t>
            </a:r>
          </a:p>
        </p:txBody>
      </p:sp>
      <p:sp>
        <p:nvSpPr>
          <p:cNvPr id="7" name="Textfeld 6">
            <a:extLst>
              <a:ext uri="{FF2B5EF4-FFF2-40B4-BE49-F238E27FC236}">
                <a16:creationId xmlns:a16="http://schemas.microsoft.com/office/drawing/2014/main" id="{CB6332B2-965B-5FC9-AD20-AFEBBB0CE744}"/>
              </a:ext>
            </a:extLst>
          </p:cNvPr>
          <p:cNvSpPr txBox="1"/>
          <p:nvPr/>
        </p:nvSpPr>
        <p:spPr>
          <a:xfrm>
            <a:off x="3283073" y="3255264"/>
            <a:ext cx="2201041" cy="2249424"/>
          </a:xfrm>
          <a:prstGeom prst="rect">
            <a:avLst/>
          </a:prstGeom>
        </p:spPr>
        <p:txBody>
          <a:bodyPr vert="horz" wrap="square" lIns="0" tIns="45720" rIns="91440" bIns="45720" rtlCol="0" anchor="t">
            <a:noAutofit/>
          </a:bodyPr>
          <a:lstStyle/>
          <a:p>
            <a:pPr>
              <a:spcAft>
                <a:spcPts val="600"/>
              </a:spcAft>
            </a:pPr>
            <a:r>
              <a:rPr lang="de-DE" sz="2400" b="1" dirty="0">
                <a:solidFill>
                  <a:schemeClr val="bg2"/>
                </a:solidFill>
              </a:rPr>
              <a:t>Sei skeptisch! </a:t>
            </a:r>
          </a:p>
          <a:p>
            <a:pPr>
              <a:spcAft>
                <a:spcPts val="600"/>
              </a:spcAft>
            </a:pPr>
            <a:r>
              <a:rPr lang="de-DE" sz="2400" b="1" dirty="0">
                <a:solidFill>
                  <a:schemeClr val="bg2"/>
                </a:solidFill>
                <a:sym typeface="Wingdings" panose="05000000000000000000" pitchFamily="2" charset="2"/>
              </a:rPr>
              <a:t>Glaube nicht sofort alles, was du im Internet liest.</a:t>
            </a:r>
            <a:endParaRPr lang="de-DE" sz="2400" dirty="0">
              <a:solidFill>
                <a:schemeClr val="bg2"/>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chemeClr val="bg2"/>
                </a:solidFill>
                <a:effectLst/>
                <a:uLnTx/>
                <a:uFillTx/>
                <a:ea typeface="+mj-ea"/>
                <a:cs typeface="+mj-cs"/>
              </a:rPr>
              <a:t> </a:t>
            </a:r>
          </a:p>
        </p:txBody>
      </p:sp>
      <p:sp>
        <p:nvSpPr>
          <p:cNvPr id="8" name="Textfeld 7">
            <a:extLst>
              <a:ext uri="{FF2B5EF4-FFF2-40B4-BE49-F238E27FC236}">
                <a16:creationId xmlns:a16="http://schemas.microsoft.com/office/drawing/2014/main" id="{9BE0457D-5B5A-91F9-6990-65F8E3C74DAC}"/>
              </a:ext>
            </a:extLst>
          </p:cNvPr>
          <p:cNvSpPr txBox="1"/>
          <p:nvPr/>
        </p:nvSpPr>
        <p:spPr>
          <a:xfrm>
            <a:off x="9360411" y="3255264"/>
            <a:ext cx="1911096" cy="2602992"/>
          </a:xfrm>
          <a:prstGeom prst="rect">
            <a:avLst/>
          </a:prstGeom>
        </p:spPr>
        <p:txBody>
          <a:bodyPr vert="horz" wrap="square" lIns="0" tIns="45720" rIns="91440" bIns="45720" rtlCol="0" anchor="t">
            <a:noAutofit/>
          </a:bodyPr>
          <a:lstStyle/>
          <a:p>
            <a:pPr>
              <a:spcAft>
                <a:spcPts val="600"/>
              </a:spcAft>
            </a:pPr>
            <a:r>
              <a:rPr lang="de-DE" sz="2400" b="1" dirty="0">
                <a:solidFill>
                  <a:schemeClr val="bg2"/>
                </a:solidFill>
              </a:rPr>
              <a:t>Überprüfe die Richtigkeit der Nachricht! </a:t>
            </a:r>
            <a:r>
              <a:rPr lang="de-DE" sz="2400" b="1" dirty="0">
                <a:solidFill>
                  <a:schemeClr val="bg2"/>
                </a:solidFill>
                <a:sym typeface="Wingdings" panose="05000000000000000000" pitchFamily="2" charset="2"/>
              </a:rPr>
              <a:t> Quellenarbeit</a:t>
            </a:r>
            <a:endParaRPr lang="de-DE" sz="2400" dirty="0">
              <a:solidFill>
                <a:schemeClr val="bg2"/>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chemeClr val="bg2"/>
                </a:solidFill>
                <a:effectLst/>
                <a:uLnTx/>
                <a:uFillTx/>
                <a:ea typeface="+mj-ea"/>
                <a:cs typeface="+mj-cs"/>
              </a:rPr>
              <a:t> </a:t>
            </a:r>
          </a:p>
        </p:txBody>
      </p:sp>
      <p:sp>
        <p:nvSpPr>
          <p:cNvPr id="11" name="Textfeld 10">
            <a:extLst>
              <a:ext uri="{FF2B5EF4-FFF2-40B4-BE49-F238E27FC236}">
                <a16:creationId xmlns:a16="http://schemas.microsoft.com/office/drawing/2014/main" id="{78C31308-40D4-B0E9-2F17-68D2C227A86E}"/>
              </a:ext>
            </a:extLst>
          </p:cNvPr>
          <p:cNvSpPr txBox="1"/>
          <p:nvPr/>
        </p:nvSpPr>
        <p:spPr>
          <a:xfrm>
            <a:off x="6262114" y="3255264"/>
            <a:ext cx="2320298" cy="2249424"/>
          </a:xfrm>
          <a:prstGeom prst="rect">
            <a:avLst/>
          </a:prstGeom>
        </p:spPr>
        <p:txBody>
          <a:bodyPr vert="horz" wrap="square" lIns="0" tIns="45720" rIns="91440" bIns="45720" rtlCol="0" anchor="t">
            <a:noAutofit/>
          </a:bodyPr>
          <a:lstStyle/>
          <a:p>
            <a:pPr>
              <a:spcAft>
                <a:spcPts val="600"/>
              </a:spcAft>
            </a:pPr>
            <a:r>
              <a:rPr lang="de-DE" sz="2400" b="1" dirty="0">
                <a:solidFill>
                  <a:schemeClr val="bg2"/>
                </a:solidFill>
              </a:rPr>
              <a:t>Nicht sofort an andere Leute weiterschicken!</a:t>
            </a: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chemeClr val="bg2"/>
                </a:solidFill>
                <a:effectLst/>
                <a:uLnTx/>
                <a:uFillTx/>
                <a:ea typeface="+mj-ea"/>
                <a:cs typeface="+mj-cs"/>
              </a:rPr>
              <a:t> </a:t>
            </a:r>
          </a:p>
        </p:txBody>
      </p:sp>
      <p:sp>
        <p:nvSpPr>
          <p:cNvPr id="12" name="Textfeld 11">
            <a:extLst>
              <a:ext uri="{FF2B5EF4-FFF2-40B4-BE49-F238E27FC236}">
                <a16:creationId xmlns:a16="http://schemas.microsoft.com/office/drawing/2014/main" id="{ABFABE9C-0F7D-CE3E-88D3-878AA30DCA2C}"/>
              </a:ext>
            </a:extLst>
          </p:cNvPr>
          <p:cNvSpPr txBox="1"/>
          <p:nvPr/>
        </p:nvSpPr>
        <p:spPr>
          <a:xfrm>
            <a:off x="9188958" y="3264408"/>
            <a:ext cx="2860548" cy="2602992"/>
          </a:xfrm>
          <a:prstGeom prst="rect">
            <a:avLst/>
          </a:prstGeom>
        </p:spPr>
        <p:txBody>
          <a:bodyPr vert="horz" wrap="square" lIns="0" tIns="45720" rIns="91440" bIns="45720" rtlCol="0" anchor="t">
            <a:noAutofit/>
          </a:bodyPr>
          <a:lstStyle/>
          <a:p>
            <a:pPr>
              <a:spcAft>
                <a:spcPts val="600"/>
              </a:spcAft>
            </a:pPr>
            <a:endParaRPr kumimoji="0" lang="de-DE" sz="2000" b="1" i="0" u="none" strike="noStrike" kern="1200" cap="none" spc="0" normalizeH="0" baseline="0" noProof="0" dirty="0">
              <a:ln>
                <a:noFill/>
              </a:ln>
              <a:solidFill>
                <a:srgbClr val="000000"/>
              </a:solidFill>
              <a:effectLst/>
              <a:uLnTx/>
              <a:uFillTx/>
              <a:ea typeface="+mj-ea"/>
              <a:cs typeface="+mj-cs"/>
            </a:endParaRPr>
          </a:p>
        </p:txBody>
      </p:sp>
      <p:sp>
        <p:nvSpPr>
          <p:cNvPr id="13" name="Textfeld 12">
            <a:extLst>
              <a:ext uri="{FF2B5EF4-FFF2-40B4-BE49-F238E27FC236}">
                <a16:creationId xmlns:a16="http://schemas.microsoft.com/office/drawing/2014/main" id="{19F62B9D-A7A1-EDC8-FA16-0C07079A7C67}"/>
              </a:ext>
            </a:extLst>
          </p:cNvPr>
          <p:cNvSpPr txBox="1"/>
          <p:nvPr/>
        </p:nvSpPr>
        <p:spPr>
          <a:xfrm>
            <a:off x="274320" y="2386584"/>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chemeClr val="bg2"/>
                </a:solidFill>
                <a:effectLst/>
                <a:uLnTx/>
                <a:uFillTx/>
                <a:latin typeface="+mj-lt"/>
                <a:ea typeface="+mj-ea"/>
                <a:cs typeface="+mj-cs"/>
              </a:rPr>
              <a:t>01</a:t>
            </a:r>
          </a:p>
        </p:txBody>
      </p:sp>
      <p:sp>
        <p:nvSpPr>
          <p:cNvPr id="15" name="Textfeld 14">
            <a:extLst>
              <a:ext uri="{FF2B5EF4-FFF2-40B4-BE49-F238E27FC236}">
                <a16:creationId xmlns:a16="http://schemas.microsoft.com/office/drawing/2014/main" id="{1A7E4084-CAAD-5C30-4AB1-35473A906A4C}"/>
              </a:ext>
            </a:extLst>
          </p:cNvPr>
          <p:cNvSpPr txBox="1"/>
          <p:nvPr/>
        </p:nvSpPr>
        <p:spPr>
          <a:xfrm>
            <a:off x="3220209" y="2351532"/>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chemeClr val="bg2"/>
                </a:solidFill>
                <a:effectLst/>
                <a:uLnTx/>
                <a:uFillTx/>
                <a:latin typeface="+mj-lt"/>
                <a:ea typeface="+mj-ea"/>
                <a:cs typeface="+mj-cs"/>
              </a:rPr>
              <a:t>02</a:t>
            </a:r>
          </a:p>
        </p:txBody>
      </p:sp>
      <p:sp>
        <p:nvSpPr>
          <p:cNvPr id="18" name="Textfeld 17">
            <a:extLst>
              <a:ext uri="{FF2B5EF4-FFF2-40B4-BE49-F238E27FC236}">
                <a16:creationId xmlns:a16="http://schemas.microsoft.com/office/drawing/2014/main" id="{2EA2DEF2-B539-9386-55B2-B561A5BA83AC}"/>
              </a:ext>
            </a:extLst>
          </p:cNvPr>
          <p:cNvSpPr txBox="1"/>
          <p:nvPr/>
        </p:nvSpPr>
        <p:spPr>
          <a:xfrm>
            <a:off x="6262115" y="2351532"/>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lang="de-DE" sz="4800" b="1" dirty="0">
                <a:solidFill>
                  <a:schemeClr val="bg2"/>
                </a:solidFill>
                <a:latin typeface="+mj-lt"/>
                <a:ea typeface="+mj-ea"/>
                <a:cs typeface="+mj-cs"/>
              </a:rPr>
              <a:t>03</a:t>
            </a:r>
            <a:endParaRPr kumimoji="0" lang="de-DE" sz="4800" b="1" i="0" u="none" strike="noStrike" kern="1200" cap="none" spc="0" normalizeH="0" baseline="0" noProof="0" dirty="0">
              <a:ln>
                <a:noFill/>
              </a:ln>
              <a:solidFill>
                <a:schemeClr val="bg2"/>
              </a:solidFill>
              <a:effectLst/>
              <a:uLnTx/>
              <a:uFillTx/>
              <a:latin typeface="+mj-lt"/>
              <a:ea typeface="+mj-ea"/>
              <a:cs typeface="+mj-cs"/>
            </a:endParaRPr>
          </a:p>
        </p:txBody>
      </p:sp>
      <p:sp>
        <p:nvSpPr>
          <p:cNvPr id="20" name="Textfeld 19">
            <a:extLst>
              <a:ext uri="{FF2B5EF4-FFF2-40B4-BE49-F238E27FC236}">
                <a16:creationId xmlns:a16="http://schemas.microsoft.com/office/drawing/2014/main" id="{73FDAB9C-CD53-889F-2D75-768C61D45FF9}"/>
              </a:ext>
            </a:extLst>
          </p:cNvPr>
          <p:cNvSpPr txBox="1"/>
          <p:nvPr/>
        </p:nvSpPr>
        <p:spPr>
          <a:xfrm>
            <a:off x="9355839" y="2353056"/>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chemeClr val="bg2"/>
                </a:solidFill>
                <a:effectLst/>
                <a:uLnTx/>
                <a:uFillTx/>
                <a:latin typeface="+mj-lt"/>
                <a:ea typeface="+mj-ea"/>
                <a:cs typeface="+mj-cs"/>
              </a:rPr>
              <a:t>04</a:t>
            </a:r>
          </a:p>
        </p:txBody>
      </p:sp>
    </p:spTree>
    <p:extLst>
      <p:ext uri="{BB962C8B-B14F-4D97-AF65-F5344CB8AC3E}">
        <p14:creationId xmlns:p14="http://schemas.microsoft.com/office/powerpoint/2010/main" val="1027615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51FA17EB-1C6D-4E0A-A397-81D6F93E24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 t="22314" r="23" b="28132"/>
          <a:stretch/>
        </p:blipFill>
        <p:spPr>
          <a:xfrm>
            <a:off x="0" y="0"/>
            <a:ext cx="12193200" cy="3783600"/>
          </a:xfrm>
          <a:prstGeom prst="rect">
            <a:avLst/>
          </a:prstGeom>
        </p:spPr>
      </p:pic>
      <p:sp>
        <p:nvSpPr>
          <p:cNvPr id="2" name="Textfeld 1">
            <a:extLst>
              <a:ext uri="{FF2B5EF4-FFF2-40B4-BE49-F238E27FC236}">
                <a16:creationId xmlns:a16="http://schemas.microsoft.com/office/drawing/2014/main" id="{BC887B8F-DF3E-4439-BB66-94767BF45B65}"/>
              </a:ext>
            </a:extLst>
          </p:cNvPr>
          <p:cNvSpPr txBox="1"/>
          <p:nvPr/>
        </p:nvSpPr>
        <p:spPr>
          <a:xfrm>
            <a:off x="1800000" y="5077801"/>
            <a:ext cx="9726253" cy="496739"/>
          </a:xfrm>
          <a:prstGeom prst="rect">
            <a:avLst/>
          </a:prstGeom>
          <a:noFill/>
        </p:spPr>
        <p:txBody>
          <a:bodyPr wrap="square" lIns="0" tIns="0" rIns="0" bIns="0" rtlCol="0">
            <a:spAutoFit/>
          </a:bodyPr>
          <a:lstStyle/>
          <a:p>
            <a:pPr>
              <a:lnSpc>
                <a:spcPct val="150000"/>
              </a:lnSpc>
            </a:pPr>
            <a:r>
              <a:rPr lang="de-DE" sz="2400" dirty="0">
                <a:latin typeface="+mj-lt"/>
                <a:ea typeface="Source Sans Pro" charset="0"/>
                <a:cs typeface="Source Sans Pro" charset="0"/>
              </a:rPr>
              <a:t>Stress       Überforderung       Orientierungslosigkeit</a:t>
            </a:r>
          </a:p>
        </p:txBody>
      </p:sp>
      <p:sp>
        <p:nvSpPr>
          <p:cNvPr id="3" name="Textfeld 2">
            <a:extLst>
              <a:ext uri="{FF2B5EF4-FFF2-40B4-BE49-F238E27FC236}">
                <a16:creationId xmlns:a16="http://schemas.microsoft.com/office/drawing/2014/main" id="{A2577734-C564-47DD-832C-C2123A60C90D}"/>
              </a:ext>
            </a:extLst>
          </p:cNvPr>
          <p:cNvSpPr txBox="1"/>
          <p:nvPr/>
        </p:nvSpPr>
        <p:spPr>
          <a:xfrm>
            <a:off x="1800000" y="4523803"/>
            <a:ext cx="6875921" cy="553998"/>
          </a:xfrm>
          <a:prstGeom prst="rect">
            <a:avLst/>
          </a:prstGeom>
          <a:noFill/>
        </p:spPr>
        <p:txBody>
          <a:bodyPr wrap="none" lIns="0" tIns="0" rIns="0" bIns="0" rtlCol="0">
            <a:spAutoFit/>
          </a:bodyPr>
          <a:lstStyle/>
          <a:p>
            <a:r>
              <a:rPr lang="de-DE" sz="3600" b="1" dirty="0">
                <a:latin typeface="+mj-lt"/>
                <a:ea typeface="Lato" charset="0"/>
                <a:cs typeface="Lato" charset="0"/>
              </a:rPr>
              <a:t>Ausgangssituation: Informationsflut</a:t>
            </a:r>
          </a:p>
        </p:txBody>
      </p:sp>
      <p:grpSp>
        <p:nvGrpSpPr>
          <p:cNvPr id="7" name="Gruppieren 6">
            <a:extLst>
              <a:ext uri="{FF2B5EF4-FFF2-40B4-BE49-F238E27FC236}">
                <a16:creationId xmlns:a16="http://schemas.microsoft.com/office/drawing/2014/main" id="{86F2F2E5-2A4F-4D60-8DA9-862BFABE247C}"/>
              </a:ext>
            </a:extLst>
          </p:cNvPr>
          <p:cNvGrpSpPr/>
          <p:nvPr/>
        </p:nvGrpSpPr>
        <p:grpSpPr bwMode="gray">
          <a:xfrm>
            <a:off x="2207568" y="764704"/>
            <a:ext cx="2484000" cy="2484000"/>
            <a:chOff x="3446400" y="1870298"/>
            <a:chExt cx="2484000" cy="2484000"/>
          </a:xfrm>
        </p:grpSpPr>
        <p:grpSp>
          <p:nvGrpSpPr>
            <p:cNvPr id="8" name="Group 5">
              <a:extLst>
                <a:ext uri="{FF2B5EF4-FFF2-40B4-BE49-F238E27FC236}">
                  <a16:creationId xmlns:a16="http://schemas.microsoft.com/office/drawing/2014/main" id="{9497FA42-D541-4881-98AE-98FE1F618D89}"/>
                </a:ext>
              </a:extLst>
            </p:cNvPr>
            <p:cNvGrpSpPr>
              <a:grpSpLocks noChangeAspect="1"/>
            </p:cNvGrpSpPr>
            <p:nvPr/>
          </p:nvGrpSpPr>
          <p:grpSpPr bwMode="gray">
            <a:xfrm>
              <a:off x="3446400" y="1872000"/>
              <a:ext cx="2484000" cy="2482298"/>
              <a:chOff x="3108" y="1429"/>
              <a:chExt cx="1465" cy="1464"/>
            </a:xfrm>
          </p:grpSpPr>
          <p:sp>
            <p:nvSpPr>
              <p:cNvPr id="10" name="Oval 6">
                <a:extLst>
                  <a:ext uri="{FF2B5EF4-FFF2-40B4-BE49-F238E27FC236}">
                    <a16:creationId xmlns:a16="http://schemas.microsoft.com/office/drawing/2014/main" id="{D83B53E2-244E-4F41-B71C-27569BA0885D}"/>
                  </a:ext>
                </a:extLst>
              </p:cNvPr>
              <p:cNvSpPr>
                <a:spLocks noChangeArrowheads="1"/>
              </p:cNvSpPr>
              <p:nvPr/>
            </p:nvSpPr>
            <p:spPr bwMode="gray">
              <a:xfrm>
                <a:off x="3108" y="1429"/>
                <a:ext cx="1465" cy="1464"/>
              </a:xfrm>
              <a:prstGeom prst="ellipse">
                <a:avLst/>
              </a:prstGeom>
              <a:solidFill>
                <a:srgbClr val="45B1CB">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1" name="Freeform 7">
                <a:extLst>
                  <a:ext uri="{FF2B5EF4-FFF2-40B4-BE49-F238E27FC236}">
                    <a16:creationId xmlns:a16="http://schemas.microsoft.com/office/drawing/2014/main" id="{1533C638-F5ED-4D1D-9C4A-88C02E1455D7}"/>
                  </a:ext>
                </a:extLst>
              </p:cNvPr>
              <p:cNvSpPr>
                <a:spLocks/>
              </p:cNvSpPr>
              <p:nvPr/>
            </p:nvSpPr>
            <p:spPr bwMode="gray">
              <a:xfrm>
                <a:off x="3427" y="1759"/>
                <a:ext cx="1139" cy="1132"/>
              </a:xfrm>
              <a:custGeom>
                <a:avLst/>
                <a:gdLst>
                  <a:gd name="T0" fmla="*/ 482 w 482"/>
                  <a:gd name="T1" fmla="*/ 216 h 479"/>
                  <a:gd name="T2" fmla="*/ 335 w 482"/>
                  <a:gd name="T3" fmla="*/ 68 h 479"/>
                  <a:gd name="T4" fmla="*/ 334 w 482"/>
                  <a:gd name="T5" fmla="*/ 68 h 479"/>
                  <a:gd name="T6" fmla="*/ 333 w 482"/>
                  <a:gd name="T7" fmla="*/ 67 h 479"/>
                  <a:gd name="T8" fmla="*/ 333 w 482"/>
                  <a:gd name="T9" fmla="*/ 66 h 479"/>
                  <a:gd name="T10" fmla="*/ 314 w 482"/>
                  <a:gd name="T11" fmla="*/ 60 h 479"/>
                  <a:gd name="T12" fmla="*/ 314 w 482"/>
                  <a:gd name="T13" fmla="*/ 60 h 479"/>
                  <a:gd name="T14" fmla="*/ 262 w 482"/>
                  <a:gd name="T15" fmla="*/ 8 h 479"/>
                  <a:gd name="T16" fmla="*/ 256 w 482"/>
                  <a:gd name="T17" fmla="*/ 4 h 479"/>
                  <a:gd name="T18" fmla="*/ 256 w 482"/>
                  <a:gd name="T19" fmla="*/ 4 h 479"/>
                  <a:gd name="T20" fmla="*/ 253 w 482"/>
                  <a:gd name="T21" fmla="*/ 2 h 479"/>
                  <a:gd name="T22" fmla="*/ 252 w 482"/>
                  <a:gd name="T23" fmla="*/ 2 h 479"/>
                  <a:gd name="T24" fmla="*/ 249 w 482"/>
                  <a:gd name="T25" fmla="*/ 1 h 479"/>
                  <a:gd name="T26" fmla="*/ 248 w 482"/>
                  <a:gd name="T27" fmla="*/ 0 h 479"/>
                  <a:gd name="T28" fmla="*/ 244 w 482"/>
                  <a:gd name="T29" fmla="*/ 0 h 479"/>
                  <a:gd name="T30" fmla="*/ 203 w 482"/>
                  <a:gd name="T31" fmla="*/ 0 h 479"/>
                  <a:gd name="T32" fmla="*/ 106 w 482"/>
                  <a:gd name="T33" fmla="*/ 0 h 479"/>
                  <a:gd name="T34" fmla="*/ 83 w 482"/>
                  <a:gd name="T35" fmla="*/ 24 h 479"/>
                  <a:gd name="T36" fmla="*/ 83 w 482"/>
                  <a:gd name="T37" fmla="*/ 64 h 479"/>
                  <a:gd name="T38" fmla="*/ 83 w 482"/>
                  <a:gd name="T39" fmla="*/ 69 h 479"/>
                  <a:gd name="T40" fmla="*/ 72 w 482"/>
                  <a:gd name="T41" fmla="*/ 66 h 479"/>
                  <a:gd name="T42" fmla="*/ 70 w 482"/>
                  <a:gd name="T43" fmla="*/ 74 h 479"/>
                  <a:gd name="T44" fmla="*/ 83 w 482"/>
                  <a:gd name="T45" fmla="*/ 86 h 479"/>
                  <a:gd name="T46" fmla="*/ 83 w 482"/>
                  <a:gd name="T47" fmla="*/ 88 h 479"/>
                  <a:gd name="T48" fmla="*/ 56 w 482"/>
                  <a:gd name="T49" fmla="*/ 62 h 479"/>
                  <a:gd name="T50" fmla="*/ 40 w 482"/>
                  <a:gd name="T51" fmla="*/ 60 h 479"/>
                  <a:gd name="T52" fmla="*/ 40 w 482"/>
                  <a:gd name="T53" fmla="*/ 68 h 479"/>
                  <a:gd name="T54" fmla="*/ 83 w 482"/>
                  <a:gd name="T55" fmla="*/ 111 h 479"/>
                  <a:gd name="T56" fmla="*/ 83 w 482"/>
                  <a:gd name="T57" fmla="*/ 124 h 479"/>
                  <a:gd name="T58" fmla="*/ 22 w 482"/>
                  <a:gd name="T59" fmla="*/ 63 h 479"/>
                  <a:gd name="T60" fmla="*/ 15 w 482"/>
                  <a:gd name="T61" fmla="*/ 70 h 479"/>
                  <a:gd name="T62" fmla="*/ 13 w 482"/>
                  <a:gd name="T63" fmla="*/ 73 h 479"/>
                  <a:gd name="T64" fmla="*/ 13 w 482"/>
                  <a:gd name="T65" fmla="*/ 74 h 479"/>
                  <a:gd name="T66" fmla="*/ 12 w 482"/>
                  <a:gd name="T67" fmla="*/ 77 h 479"/>
                  <a:gd name="T68" fmla="*/ 12 w 482"/>
                  <a:gd name="T69" fmla="*/ 78 h 479"/>
                  <a:gd name="T70" fmla="*/ 11 w 482"/>
                  <a:gd name="T71" fmla="*/ 82 h 479"/>
                  <a:gd name="T72" fmla="*/ 11 w 482"/>
                  <a:gd name="T73" fmla="*/ 82 h 479"/>
                  <a:gd name="T74" fmla="*/ 11 w 482"/>
                  <a:gd name="T75" fmla="*/ 86 h 479"/>
                  <a:gd name="T76" fmla="*/ 11 w 482"/>
                  <a:gd name="T77" fmla="*/ 87 h 479"/>
                  <a:gd name="T78" fmla="*/ 12 w 482"/>
                  <a:gd name="T79" fmla="*/ 91 h 479"/>
                  <a:gd name="T80" fmla="*/ 13 w 482"/>
                  <a:gd name="T81" fmla="*/ 92 h 479"/>
                  <a:gd name="T82" fmla="*/ 14 w 482"/>
                  <a:gd name="T83" fmla="*/ 96 h 479"/>
                  <a:gd name="T84" fmla="*/ 14 w 482"/>
                  <a:gd name="T85" fmla="*/ 97 h 479"/>
                  <a:gd name="T86" fmla="*/ 16 w 482"/>
                  <a:gd name="T87" fmla="*/ 102 h 479"/>
                  <a:gd name="T88" fmla="*/ 16 w 482"/>
                  <a:gd name="T89" fmla="*/ 102 h 479"/>
                  <a:gd name="T90" fmla="*/ 19 w 482"/>
                  <a:gd name="T91" fmla="*/ 107 h 479"/>
                  <a:gd name="T92" fmla="*/ 19 w 482"/>
                  <a:gd name="T93" fmla="*/ 108 h 479"/>
                  <a:gd name="T94" fmla="*/ 31 w 482"/>
                  <a:gd name="T95" fmla="*/ 126 h 479"/>
                  <a:gd name="T96" fmla="*/ 31 w 482"/>
                  <a:gd name="T97" fmla="*/ 126 h 479"/>
                  <a:gd name="T98" fmla="*/ 62 w 482"/>
                  <a:gd name="T99" fmla="*/ 160 h 479"/>
                  <a:gd name="T100" fmla="*/ 83 w 482"/>
                  <a:gd name="T101" fmla="*/ 181 h 479"/>
                  <a:gd name="T102" fmla="*/ 83 w 482"/>
                  <a:gd name="T103" fmla="*/ 184 h 479"/>
                  <a:gd name="T104" fmla="*/ 15 w 482"/>
                  <a:gd name="T105" fmla="*/ 294 h 479"/>
                  <a:gd name="T106" fmla="*/ 16 w 482"/>
                  <a:gd name="T107" fmla="*/ 296 h 479"/>
                  <a:gd name="T108" fmla="*/ 18 w 482"/>
                  <a:gd name="T109" fmla="*/ 298 h 479"/>
                  <a:gd name="T110" fmla="*/ 199 w 482"/>
                  <a:gd name="T111" fmla="*/ 479 h 479"/>
                  <a:gd name="T112" fmla="*/ 482 w 482"/>
                  <a:gd name="T113" fmla="*/ 216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2" h="479">
                    <a:moveTo>
                      <a:pt x="482" y="216"/>
                    </a:moveTo>
                    <a:cubicBezTo>
                      <a:pt x="335" y="68"/>
                      <a:pt x="335" y="68"/>
                      <a:pt x="335" y="68"/>
                    </a:cubicBezTo>
                    <a:cubicBezTo>
                      <a:pt x="335" y="68"/>
                      <a:pt x="334" y="68"/>
                      <a:pt x="334" y="68"/>
                    </a:cubicBezTo>
                    <a:cubicBezTo>
                      <a:pt x="333" y="67"/>
                      <a:pt x="333" y="67"/>
                      <a:pt x="333" y="67"/>
                    </a:cubicBezTo>
                    <a:cubicBezTo>
                      <a:pt x="333" y="67"/>
                      <a:pt x="333" y="66"/>
                      <a:pt x="333" y="66"/>
                    </a:cubicBezTo>
                    <a:cubicBezTo>
                      <a:pt x="328" y="62"/>
                      <a:pt x="322" y="60"/>
                      <a:pt x="314" y="60"/>
                    </a:cubicBezTo>
                    <a:cubicBezTo>
                      <a:pt x="314" y="60"/>
                      <a:pt x="314" y="60"/>
                      <a:pt x="314" y="60"/>
                    </a:cubicBezTo>
                    <a:cubicBezTo>
                      <a:pt x="262" y="8"/>
                      <a:pt x="262" y="8"/>
                      <a:pt x="262" y="8"/>
                    </a:cubicBezTo>
                    <a:cubicBezTo>
                      <a:pt x="260" y="7"/>
                      <a:pt x="259" y="5"/>
                      <a:pt x="256" y="4"/>
                    </a:cubicBezTo>
                    <a:cubicBezTo>
                      <a:pt x="256" y="4"/>
                      <a:pt x="256" y="4"/>
                      <a:pt x="256" y="4"/>
                    </a:cubicBezTo>
                    <a:cubicBezTo>
                      <a:pt x="255" y="3"/>
                      <a:pt x="254" y="2"/>
                      <a:pt x="253" y="2"/>
                    </a:cubicBezTo>
                    <a:cubicBezTo>
                      <a:pt x="253" y="2"/>
                      <a:pt x="252" y="2"/>
                      <a:pt x="252" y="2"/>
                    </a:cubicBezTo>
                    <a:cubicBezTo>
                      <a:pt x="251" y="1"/>
                      <a:pt x="250" y="1"/>
                      <a:pt x="249" y="1"/>
                    </a:cubicBezTo>
                    <a:cubicBezTo>
                      <a:pt x="248" y="1"/>
                      <a:pt x="248" y="1"/>
                      <a:pt x="248" y="0"/>
                    </a:cubicBezTo>
                    <a:cubicBezTo>
                      <a:pt x="247" y="0"/>
                      <a:pt x="245" y="0"/>
                      <a:pt x="244" y="0"/>
                    </a:cubicBezTo>
                    <a:cubicBezTo>
                      <a:pt x="203" y="0"/>
                      <a:pt x="203" y="0"/>
                      <a:pt x="203" y="0"/>
                    </a:cubicBezTo>
                    <a:cubicBezTo>
                      <a:pt x="106" y="0"/>
                      <a:pt x="106" y="0"/>
                      <a:pt x="106" y="0"/>
                    </a:cubicBezTo>
                    <a:cubicBezTo>
                      <a:pt x="93" y="0"/>
                      <a:pt x="83" y="11"/>
                      <a:pt x="83" y="24"/>
                    </a:cubicBezTo>
                    <a:cubicBezTo>
                      <a:pt x="83" y="64"/>
                      <a:pt x="83" y="64"/>
                      <a:pt x="83" y="64"/>
                    </a:cubicBezTo>
                    <a:cubicBezTo>
                      <a:pt x="83" y="69"/>
                      <a:pt x="83" y="69"/>
                      <a:pt x="83" y="69"/>
                    </a:cubicBezTo>
                    <a:cubicBezTo>
                      <a:pt x="79" y="68"/>
                      <a:pt x="76" y="67"/>
                      <a:pt x="72" y="66"/>
                    </a:cubicBezTo>
                    <a:cubicBezTo>
                      <a:pt x="70" y="74"/>
                      <a:pt x="70" y="74"/>
                      <a:pt x="70" y="74"/>
                    </a:cubicBezTo>
                    <a:cubicBezTo>
                      <a:pt x="83" y="86"/>
                      <a:pt x="83" y="86"/>
                      <a:pt x="83" y="86"/>
                    </a:cubicBezTo>
                    <a:cubicBezTo>
                      <a:pt x="83" y="88"/>
                      <a:pt x="83" y="88"/>
                      <a:pt x="83" y="88"/>
                    </a:cubicBezTo>
                    <a:cubicBezTo>
                      <a:pt x="56" y="62"/>
                      <a:pt x="56" y="62"/>
                      <a:pt x="56" y="62"/>
                    </a:cubicBezTo>
                    <a:cubicBezTo>
                      <a:pt x="50" y="61"/>
                      <a:pt x="45" y="60"/>
                      <a:pt x="40" y="60"/>
                    </a:cubicBezTo>
                    <a:cubicBezTo>
                      <a:pt x="40" y="68"/>
                      <a:pt x="40" y="68"/>
                      <a:pt x="40" y="68"/>
                    </a:cubicBezTo>
                    <a:cubicBezTo>
                      <a:pt x="83" y="111"/>
                      <a:pt x="83" y="111"/>
                      <a:pt x="83" y="111"/>
                    </a:cubicBezTo>
                    <a:cubicBezTo>
                      <a:pt x="83" y="124"/>
                      <a:pt x="83" y="124"/>
                      <a:pt x="83" y="124"/>
                    </a:cubicBezTo>
                    <a:cubicBezTo>
                      <a:pt x="22" y="63"/>
                      <a:pt x="22" y="63"/>
                      <a:pt x="22" y="63"/>
                    </a:cubicBezTo>
                    <a:cubicBezTo>
                      <a:pt x="19" y="65"/>
                      <a:pt x="17" y="67"/>
                      <a:pt x="15" y="70"/>
                    </a:cubicBezTo>
                    <a:cubicBezTo>
                      <a:pt x="14" y="71"/>
                      <a:pt x="13" y="72"/>
                      <a:pt x="13" y="73"/>
                    </a:cubicBezTo>
                    <a:cubicBezTo>
                      <a:pt x="13" y="73"/>
                      <a:pt x="13" y="73"/>
                      <a:pt x="13" y="74"/>
                    </a:cubicBezTo>
                    <a:cubicBezTo>
                      <a:pt x="12" y="75"/>
                      <a:pt x="12" y="76"/>
                      <a:pt x="12" y="77"/>
                    </a:cubicBezTo>
                    <a:cubicBezTo>
                      <a:pt x="12" y="77"/>
                      <a:pt x="12" y="78"/>
                      <a:pt x="12" y="78"/>
                    </a:cubicBezTo>
                    <a:cubicBezTo>
                      <a:pt x="11" y="79"/>
                      <a:pt x="11" y="80"/>
                      <a:pt x="11" y="82"/>
                    </a:cubicBezTo>
                    <a:cubicBezTo>
                      <a:pt x="11" y="82"/>
                      <a:pt x="11" y="82"/>
                      <a:pt x="11" y="82"/>
                    </a:cubicBezTo>
                    <a:cubicBezTo>
                      <a:pt x="11" y="83"/>
                      <a:pt x="11" y="84"/>
                      <a:pt x="11" y="86"/>
                    </a:cubicBezTo>
                    <a:cubicBezTo>
                      <a:pt x="11" y="86"/>
                      <a:pt x="11" y="86"/>
                      <a:pt x="11" y="87"/>
                    </a:cubicBezTo>
                    <a:cubicBezTo>
                      <a:pt x="12" y="88"/>
                      <a:pt x="12" y="89"/>
                      <a:pt x="12" y="91"/>
                    </a:cubicBezTo>
                    <a:cubicBezTo>
                      <a:pt x="12" y="91"/>
                      <a:pt x="12" y="91"/>
                      <a:pt x="13" y="92"/>
                    </a:cubicBezTo>
                    <a:cubicBezTo>
                      <a:pt x="13" y="93"/>
                      <a:pt x="13" y="95"/>
                      <a:pt x="14" y="96"/>
                    </a:cubicBezTo>
                    <a:cubicBezTo>
                      <a:pt x="14" y="96"/>
                      <a:pt x="14" y="97"/>
                      <a:pt x="14" y="97"/>
                    </a:cubicBezTo>
                    <a:cubicBezTo>
                      <a:pt x="15" y="98"/>
                      <a:pt x="15" y="100"/>
                      <a:pt x="16" y="102"/>
                    </a:cubicBezTo>
                    <a:cubicBezTo>
                      <a:pt x="16" y="102"/>
                      <a:pt x="16" y="102"/>
                      <a:pt x="16" y="102"/>
                    </a:cubicBezTo>
                    <a:cubicBezTo>
                      <a:pt x="17" y="104"/>
                      <a:pt x="18" y="106"/>
                      <a:pt x="19" y="107"/>
                    </a:cubicBezTo>
                    <a:cubicBezTo>
                      <a:pt x="19" y="108"/>
                      <a:pt x="19" y="108"/>
                      <a:pt x="19" y="108"/>
                    </a:cubicBezTo>
                    <a:cubicBezTo>
                      <a:pt x="23" y="114"/>
                      <a:pt x="26" y="120"/>
                      <a:pt x="31" y="126"/>
                    </a:cubicBezTo>
                    <a:cubicBezTo>
                      <a:pt x="31" y="126"/>
                      <a:pt x="31" y="126"/>
                      <a:pt x="31" y="126"/>
                    </a:cubicBezTo>
                    <a:cubicBezTo>
                      <a:pt x="39" y="137"/>
                      <a:pt x="50" y="149"/>
                      <a:pt x="62" y="160"/>
                    </a:cubicBezTo>
                    <a:cubicBezTo>
                      <a:pt x="83" y="181"/>
                      <a:pt x="83" y="181"/>
                      <a:pt x="83" y="181"/>
                    </a:cubicBezTo>
                    <a:cubicBezTo>
                      <a:pt x="83" y="184"/>
                      <a:pt x="83" y="184"/>
                      <a:pt x="83" y="184"/>
                    </a:cubicBezTo>
                    <a:cubicBezTo>
                      <a:pt x="33" y="228"/>
                      <a:pt x="0" y="273"/>
                      <a:pt x="15" y="294"/>
                    </a:cubicBezTo>
                    <a:cubicBezTo>
                      <a:pt x="15" y="295"/>
                      <a:pt x="16" y="296"/>
                      <a:pt x="16" y="296"/>
                    </a:cubicBezTo>
                    <a:cubicBezTo>
                      <a:pt x="17" y="297"/>
                      <a:pt x="17" y="297"/>
                      <a:pt x="18" y="298"/>
                    </a:cubicBezTo>
                    <a:cubicBezTo>
                      <a:pt x="199" y="479"/>
                      <a:pt x="199" y="479"/>
                      <a:pt x="199" y="479"/>
                    </a:cubicBezTo>
                    <a:cubicBezTo>
                      <a:pt x="344" y="468"/>
                      <a:pt x="461" y="358"/>
                      <a:pt x="482" y="216"/>
                    </a:cubicBezTo>
                    <a:close/>
                  </a:path>
                </a:pathLst>
              </a:custGeom>
              <a:solidFill>
                <a:srgbClr val="45B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2" name="Freeform 8">
                <a:extLst>
                  <a:ext uri="{FF2B5EF4-FFF2-40B4-BE49-F238E27FC236}">
                    <a16:creationId xmlns:a16="http://schemas.microsoft.com/office/drawing/2014/main" id="{E665B855-C0A3-452C-A408-4779755E6CCC}"/>
                  </a:ext>
                </a:extLst>
              </p:cNvPr>
              <p:cNvSpPr>
                <a:spLocks/>
              </p:cNvSpPr>
              <p:nvPr/>
            </p:nvSpPr>
            <p:spPr bwMode="gray">
              <a:xfrm>
                <a:off x="3463" y="1908"/>
                <a:ext cx="26" cy="26"/>
              </a:xfrm>
              <a:custGeom>
                <a:avLst/>
                <a:gdLst>
                  <a:gd name="T0" fmla="*/ 6 w 11"/>
                  <a:gd name="T1" fmla="*/ 11 h 11"/>
                  <a:gd name="T2" fmla="*/ 0 w 11"/>
                  <a:gd name="T3" fmla="*/ 7 h 11"/>
                  <a:gd name="T4" fmla="*/ 7 w 11"/>
                  <a:gd name="T5" fmla="*/ 0 h 11"/>
                  <a:gd name="T6" fmla="*/ 11 w 11"/>
                  <a:gd name="T7" fmla="*/ 8 h 11"/>
                  <a:gd name="T8" fmla="*/ 6 w 11"/>
                  <a:gd name="T9" fmla="*/ 11 h 11"/>
                </a:gdLst>
                <a:ahLst/>
                <a:cxnLst>
                  <a:cxn ang="0">
                    <a:pos x="T0" y="T1"/>
                  </a:cxn>
                  <a:cxn ang="0">
                    <a:pos x="T2" y="T3"/>
                  </a:cxn>
                  <a:cxn ang="0">
                    <a:pos x="T4" y="T5"/>
                  </a:cxn>
                  <a:cxn ang="0">
                    <a:pos x="T6" y="T7"/>
                  </a:cxn>
                  <a:cxn ang="0">
                    <a:pos x="T8" y="T9"/>
                  </a:cxn>
                </a:cxnLst>
                <a:rect l="0" t="0" r="r" b="b"/>
                <a:pathLst>
                  <a:path w="11" h="11">
                    <a:moveTo>
                      <a:pt x="6" y="11"/>
                    </a:moveTo>
                    <a:cubicBezTo>
                      <a:pt x="0" y="7"/>
                      <a:pt x="0" y="7"/>
                      <a:pt x="0" y="7"/>
                    </a:cubicBezTo>
                    <a:cubicBezTo>
                      <a:pt x="2" y="4"/>
                      <a:pt x="4" y="2"/>
                      <a:pt x="7" y="0"/>
                    </a:cubicBezTo>
                    <a:cubicBezTo>
                      <a:pt x="11" y="8"/>
                      <a:pt x="11" y="8"/>
                      <a:pt x="11" y="8"/>
                    </a:cubicBezTo>
                    <a:cubicBezTo>
                      <a:pt x="9" y="9"/>
                      <a:pt x="7" y="10"/>
                      <a:pt x="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3" name="Freeform 9">
                <a:extLst>
                  <a:ext uri="{FF2B5EF4-FFF2-40B4-BE49-F238E27FC236}">
                    <a16:creationId xmlns:a16="http://schemas.microsoft.com/office/drawing/2014/main" id="{CC185917-7B0A-49BF-AE93-94AFED6333A3}"/>
                  </a:ext>
                </a:extLst>
              </p:cNvPr>
              <p:cNvSpPr>
                <a:spLocks noEditPoints="1"/>
              </p:cNvSpPr>
              <p:nvPr/>
            </p:nvSpPr>
            <p:spPr bwMode="gray">
              <a:xfrm>
                <a:off x="3522" y="1901"/>
                <a:ext cx="699" cy="496"/>
              </a:xfrm>
              <a:custGeom>
                <a:avLst/>
                <a:gdLst>
                  <a:gd name="T0" fmla="*/ 289 w 296"/>
                  <a:gd name="T1" fmla="*/ 210 h 210"/>
                  <a:gd name="T2" fmla="*/ 282 w 296"/>
                  <a:gd name="T3" fmla="*/ 197 h 210"/>
                  <a:gd name="T4" fmla="*/ 289 w 296"/>
                  <a:gd name="T5" fmla="*/ 193 h 210"/>
                  <a:gd name="T6" fmla="*/ 296 w 296"/>
                  <a:gd name="T7" fmla="*/ 208 h 210"/>
                  <a:gd name="T8" fmla="*/ 289 w 296"/>
                  <a:gd name="T9" fmla="*/ 210 h 210"/>
                  <a:gd name="T10" fmla="*/ 273 w 296"/>
                  <a:gd name="T11" fmla="*/ 184 h 210"/>
                  <a:gd name="T12" fmla="*/ 263 w 296"/>
                  <a:gd name="T13" fmla="*/ 172 h 210"/>
                  <a:gd name="T14" fmla="*/ 270 w 296"/>
                  <a:gd name="T15" fmla="*/ 166 h 210"/>
                  <a:gd name="T16" fmla="*/ 280 w 296"/>
                  <a:gd name="T17" fmla="*/ 179 h 210"/>
                  <a:gd name="T18" fmla="*/ 273 w 296"/>
                  <a:gd name="T19" fmla="*/ 184 h 210"/>
                  <a:gd name="T20" fmla="*/ 253 w 296"/>
                  <a:gd name="T21" fmla="*/ 160 h 210"/>
                  <a:gd name="T22" fmla="*/ 242 w 296"/>
                  <a:gd name="T23" fmla="*/ 149 h 210"/>
                  <a:gd name="T24" fmla="*/ 248 w 296"/>
                  <a:gd name="T25" fmla="*/ 143 h 210"/>
                  <a:gd name="T26" fmla="*/ 259 w 296"/>
                  <a:gd name="T27" fmla="*/ 154 h 210"/>
                  <a:gd name="T28" fmla="*/ 253 w 296"/>
                  <a:gd name="T29" fmla="*/ 160 h 210"/>
                  <a:gd name="T30" fmla="*/ 231 w 296"/>
                  <a:gd name="T31" fmla="*/ 138 h 210"/>
                  <a:gd name="T32" fmla="*/ 219 w 296"/>
                  <a:gd name="T33" fmla="*/ 127 h 210"/>
                  <a:gd name="T34" fmla="*/ 224 w 296"/>
                  <a:gd name="T35" fmla="*/ 121 h 210"/>
                  <a:gd name="T36" fmla="*/ 236 w 296"/>
                  <a:gd name="T37" fmla="*/ 132 h 210"/>
                  <a:gd name="T38" fmla="*/ 231 w 296"/>
                  <a:gd name="T39" fmla="*/ 138 h 210"/>
                  <a:gd name="T40" fmla="*/ 207 w 296"/>
                  <a:gd name="T41" fmla="*/ 117 h 210"/>
                  <a:gd name="T42" fmla="*/ 194 w 296"/>
                  <a:gd name="T43" fmla="*/ 107 h 210"/>
                  <a:gd name="T44" fmla="*/ 199 w 296"/>
                  <a:gd name="T45" fmla="*/ 100 h 210"/>
                  <a:gd name="T46" fmla="*/ 212 w 296"/>
                  <a:gd name="T47" fmla="*/ 111 h 210"/>
                  <a:gd name="T48" fmla="*/ 207 w 296"/>
                  <a:gd name="T49" fmla="*/ 117 h 210"/>
                  <a:gd name="T50" fmla="*/ 182 w 296"/>
                  <a:gd name="T51" fmla="*/ 97 h 210"/>
                  <a:gd name="T52" fmla="*/ 169 w 296"/>
                  <a:gd name="T53" fmla="*/ 88 h 210"/>
                  <a:gd name="T54" fmla="*/ 174 w 296"/>
                  <a:gd name="T55" fmla="*/ 81 h 210"/>
                  <a:gd name="T56" fmla="*/ 187 w 296"/>
                  <a:gd name="T57" fmla="*/ 91 h 210"/>
                  <a:gd name="T58" fmla="*/ 182 w 296"/>
                  <a:gd name="T59" fmla="*/ 97 h 210"/>
                  <a:gd name="T60" fmla="*/ 156 w 296"/>
                  <a:gd name="T61" fmla="*/ 79 h 210"/>
                  <a:gd name="T62" fmla="*/ 143 w 296"/>
                  <a:gd name="T63" fmla="*/ 70 h 210"/>
                  <a:gd name="T64" fmla="*/ 147 w 296"/>
                  <a:gd name="T65" fmla="*/ 63 h 210"/>
                  <a:gd name="T66" fmla="*/ 161 w 296"/>
                  <a:gd name="T67" fmla="*/ 72 h 210"/>
                  <a:gd name="T68" fmla="*/ 156 w 296"/>
                  <a:gd name="T69" fmla="*/ 79 h 210"/>
                  <a:gd name="T70" fmla="*/ 129 w 296"/>
                  <a:gd name="T71" fmla="*/ 61 h 210"/>
                  <a:gd name="T72" fmla="*/ 116 w 296"/>
                  <a:gd name="T73" fmla="*/ 53 h 210"/>
                  <a:gd name="T74" fmla="*/ 120 w 296"/>
                  <a:gd name="T75" fmla="*/ 46 h 210"/>
                  <a:gd name="T76" fmla="*/ 134 w 296"/>
                  <a:gd name="T77" fmla="*/ 54 h 210"/>
                  <a:gd name="T78" fmla="*/ 129 w 296"/>
                  <a:gd name="T79" fmla="*/ 61 h 210"/>
                  <a:gd name="T80" fmla="*/ 102 w 296"/>
                  <a:gd name="T81" fmla="*/ 45 h 210"/>
                  <a:gd name="T82" fmla="*/ 88 w 296"/>
                  <a:gd name="T83" fmla="*/ 38 h 210"/>
                  <a:gd name="T84" fmla="*/ 92 w 296"/>
                  <a:gd name="T85" fmla="*/ 31 h 210"/>
                  <a:gd name="T86" fmla="*/ 106 w 296"/>
                  <a:gd name="T87" fmla="*/ 38 h 210"/>
                  <a:gd name="T88" fmla="*/ 102 w 296"/>
                  <a:gd name="T89" fmla="*/ 45 h 210"/>
                  <a:gd name="T90" fmla="*/ 74 w 296"/>
                  <a:gd name="T91" fmla="*/ 31 h 210"/>
                  <a:gd name="T92" fmla="*/ 59 w 296"/>
                  <a:gd name="T93" fmla="*/ 24 h 210"/>
                  <a:gd name="T94" fmla="*/ 63 w 296"/>
                  <a:gd name="T95" fmla="*/ 17 h 210"/>
                  <a:gd name="T96" fmla="*/ 77 w 296"/>
                  <a:gd name="T97" fmla="*/ 24 h 210"/>
                  <a:gd name="T98" fmla="*/ 74 w 296"/>
                  <a:gd name="T99" fmla="*/ 31 h 210"/>
                  <a:gd name="T100" fmla="*/ 45 w 296"/>
                  <a:gd name="T101" fmla="*/ 19 h 210"/>
                  <a:gd name="T102" fmla="*/ 30 w 296"/>
                  <a:gd name="T103" fmla="*/ 14 h 210"/>
                  <a:gd name="T104" fmla="*/ 32 w 296"/>
                  <a:gd name="T105" fmla="*/ 6 h 210"/>
                  <a:gd name="T106" fmla="*/ 48 w 296"/>
                  <a:gd name="T107" fmla="*/ 11 h 210"/>
                  <a:gd name="T108" fmla="*/ 45 w 296"/>
                  <a:gd name="T109" fmla="*/ 19 h 210"/>
                  <a:gd name="T110" fmla="*/ 15 w 296"/>
                  <a:gd name="T111" fmla="*/ 10 h 210"/>
                  <a:gd name="T112" fmla="*/ 0 w 296"/>
                  <a:gd name="T113" fmla="*/ 8 h 210"/>
                  <a:gd name="T114" fmla="*/ 0 w 296"/>
                  <a:gd name="T115" fmla="*/ 0 h 210"/>
                  <a:gd name="T116" fmla="*/ 16 w 296"/>
                  <a:gd name="T117" fmla="*/ 2 h 210"/>
                  <a:gd name="T118" fmla="*/ 15 w 296"/>
                  <a:gd name="T119" fmla="*/ 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 h="210">
                    <a:moveTo>
                      <a:pt x="289" y="210"/>
                    </a:moveTo>
                    <a:cubicBezTo>
                      <a:pt x="287" y="206"/>
                      <a:pt x="285" y="202"/>
                      <a:pt x="282" y="197"/>
                    </a:cubicBezTo>
                    <a:cubicBezTo>
                      <a:pt x="289" y="193"/>
                      <a:pt x="289" y="193"/>
                      <a:pt x="289" y="193"/>
                    </a:cubicBezTo>
                    <a:cubicBezTo>
                      <a:pt x="292" y="198"/>
                      <a:pt x="294" y="203"/>
                      <a:pt x="296" y="208"/>
                    </a:cubicBezTo>
                    <a:lnTo>
                      <a:pt x="289" y="210"/>
                    </a:lnTo>
                    <a:close/>
                    <a:moveTo>
                      <a:pt x="273" y="184"/>
                    </a:moveTo>
                    <a:cubicBezTo>
                      <a:pt x="270" y="180"/>
                      <a:pt x="267" y="176"/>
                      <a:pt x="263" y="172"/>
                    </a:cubicBezTo>
                    <a:cubicBezTo>
                      <a:pt x="270" y="166"/>
                      <a:pt x="270" y="166"/>
                      <a:pt x="270" y="166"/>
                    </a:cubicBezTo>
                    <a:cubicBezTo>
                      <a:pt x="273" y="171"/>
                      <a:pt x="277" y="175"/>
                      <a:pt x="280" y="179"/>
                    </a:cubicBezTo>
                    <a:lnTo>
                      <a:pt x="273" y="184"/>
                    </a:lnTo>
                    <a:close/>
                    <a:moveTo>
                      <a:pt x="253" y="160"/>
                    </a:moveTo>
                    <a:cubicBezTo>
                      <a:pt x="250" y="156"/>
                      <a:pt x="246" y="152"/>
                      <a:pt x="242" y="149"/>
                    </a:cubicBezTo>
                    <a:cubicBezTo>
                      <a:pt x="248" y="143"/>
                      <a:pt x="248" y="143"/>
                      <a:pt x="248" y="143"/>
                    </a:cubicBezTo>
                    <a:cubicBezTo>
                      <a:pt x="252" y="147"/>
                      <a:pt x="255" y="151"/>
                      <a:pt x="259" y="154"/>
                    </a:cubicBezTo>
                    <a:lnTo>
                      <a:pt x="253" y="160"/>
                    </a:lnTo>
                    <a:close/>
                    <a:moveTo>
                      <a:pt x="231" y="138"/>
                    </a:moveTo>
                    <a:cubicBezTo>
                      <a:pt x="227" y="134"/>
                      <a:pt x="223" y="131"/>
                      <a:pt x="219" y="127"/>
                    </a:cubicBezTo>
                    <a:cubicBezTo>
                      <a:pt x="224" y="121"/>
                      <a:pt x="224" y="121"/>
                      <a:pt x="224" y="121"/>
                    </a:cubicBezTo>
                    <a:cubicBezTo>
                      <a:pt x="228" y="125"/>
                      <a:pt x="232" y="128"/>
                      <a:pt x="236" y="132"/>
                    </a:cubicBezTo>
                    <a:lnTo>
                      <a:pt x="231" y="138"/>
                    </a:lnTo>
                    <a:close/>
                    <a:moveTo>
                      <a:pt x="207" y="117"/>
                    </a:moveTo>
                    <a:cubicBezTo>
                      <a:pt x="203" y="113"/>
                      <a:pt x="199" y="110"/>
                      <a:pt x="194" y="107"/>
                    </a:cubicBezTo>
                    <a:cubicBezTo>
                      <a:pt x="199" y="100"/>
                      <a:pt x="199" y="100"/>
                      <a:pt x="199" y="100"/>
                    </a:cubicBezTo>
                    <a:cubicBezTo>
                      <a:pt x="204" y="104"/>
                      <a:pt x="208" y="107"/>
                      <a:pt x="212" y="111"/>
                    </a:cubicBezTo>
                    <a:lnTo>
                      <a:pt x="207" y="117"/>
                    </a:lnTo>
                    <a:close/>
                    <a:moveTo>
                      <a:pt x="182" y="97"/>
                    </a:moveTo>
                    <a:cubicBezTo>
                      <a:pt x="178" y="94"/>
                      <a:pt x="173" y="91"/>
                      <a:pt x="169" y="88"/>
                    </a:cubicBezTo>
                    <a:cubicBezTo>
                      <a:pt x="174" y="81"/>
                      <a:pt x="174" y="81"/>
                      <a:pt x="174" y="81"/>
                    </a:cubicBezTo>
                    <a:cubicBezTo>
                      <a:pt x="178" y="84"/>
                      <a:pt x="182" y="87"/>
                      <a:pt x="187" y="91"/>
                    </a:cubicBezTo>
                    <a:lnTo>
                      <a:pt x="182" y="97"/>
                    </a:lnTo>
                    <a:close/>
                    <a:moveTo>
                      <a:pt x="156" y="79"/>
                    </a:moveTo>
                    <a:cubicBezTo>
                      <a:pt x="152" y="76"/>
                      <a:pt x="147" y="73"/>
                      <a:pt x="143" y="70"/>
                    </a:cubicBezTo>
                    <a:cubicBezTo>
                      <a:pt x="147" y="63"/>
                      <a:pt x="147" y="63"/>
                      <a:pt x="147" y="63"/>
                    </a:cubicBezTo>
                    <a:cubicBezTo>
                      <a:pt x="152" y="66"/>
                      <a:pt x="156" y="69"/>
                      <a:pt x="161" y="72"/>
                    </a:cubicBezTo>
                    <a:lnTo>
                      <a:pt x="156" y="79"/>
                    </a:lnTo>
                    <a:close/>
                    <a:moveTo>
                      <a:pt x="129" y="61"/>
                    </a:moveTo>
                    <a:cubicBezTo>
                      <a:pt x="125" y="58"/>
                      <a:pt x="120" y="56"/>
                      <a:pt x="116" y="53"/>
                    </a:cubicBezTo>
                    <a:cubicBezTo>
                      <a:pt x="120" y="46"/>
                      <a:pt x="120" y="46"/>
                      <a:pt x="120" y="46"/>
                    </a:cubicBezTo>
                    <a:cubicBezTo>
                      <a:pt x="124" y="49"/>
                      <a:pt x="129" y="52"/>
                      <a:pt x="134" y="54"/>
                    </a:cubicBezTo>
                    <a:lnTo>
                      <a:pt x="129" y="61"/>
                    </a:lnTo>
                    <a:close/>
                    <a:moveTo>
                      <a:pt x="102" y="45"/>
                    </a:moveTo>
                    <a:cubicBezTo>
                      <a:pt x="97" y="43"/>
                      <a:pt x="93" y="40"/>
                      <a:pt x="88" y="38"/>
                    </a:cubicBezTo>
                    <a:cubicBezTo>
                      <a:pt x="92" y="31"/>
                      <a:pt x="92" y="31"/>
                      <a:pt x="92" y="31"/>
                    </a:cubicBezTo>
                    <a:cubicBezTo>
                      <a:pt x="96" y="33"/>
                      <a:pt x="101" y="36"/>
                      <a:pt x="106" y="38"/>
                    </a:cubicBezTo>
                    <a:lnTo>
                      <a:pt x="102" y="45"/>
                    </a:lnTo>
                    <a:close/>
                    <a:moveTo>
                      <a:pt x="74" y="31"/>
                    </a:moveTo>
                    <a:cubicBezTo>
                      <a:pt x="69" y="28"/>
                      <a:pt x="64" y="26"/>
                      <a:pt x="59" y="24"/>
                    </a:cubicBezTo>
                    <a:cubicBezTo>
                      <a:pt x="63" y="17"/>
                      <a:pt x="63" y="17"/>
                      <a:pt x="63" y="17"/>
                    </a:cubicBezTo>
                    <a:cubicBezTo>
                      <a:pt x="67" y="19"/>
                      <a:pt x="72" y="21"/>
                      <a:pt x="77" y="24"/>
                    </a:cubicBezTo>
                    <a:lnTo>
                      <a:pt x="74" y="31"/>
                    </a:lnTo>
                    <a:close/>
                    <a:moveTo>
                      <a:pt x="45" y="19"/>
                    </a:moveTo>
                    <a:cubicBezTo>
                      <a:pt x="40" y="17"/>
                      <a:pt x="35" y="15"/>
                      <a:pt x="30" y="14"/>
                    </a:cubicBezTo>
                    <a:cubicBezTo>
                      <a:pt x="32" y="6"/>
                      <a:pt x="32" y="6"/>
                      <a:pt x="32" y="6"/>
                    </a:cubicBezTo>
                    <a:cubicBezTo>
                      <a:pt x="37" y="7"/>
                      <a:pt x="42" y="9"/>
                      <a:pt x="48" y="11"/>
                    </a:cubicBezTo>
                    <a:lnTo>
                      <a:pt x="45" y="19"/>
                    </a:lnTo>
                    <a:close/>
                    <a:moveTo>
                      <a:pt x="15" y="10"/>
                    </a:moveTo>
                    <a:cubicBezTo>
                      <a:pt x="9" y="9"/>
                      <a:pt x="4" y="8"/>
                      <a:pt x="0" y="8"/>
                    </a:cubicBezTo>
                    <a:cubicBezTo>
                      <a:pt x="0" y="0"/>
                      <a:pt x="0" y="0"/>
                      <a:pt x="0" y="0"/>
                    </a:cubicBezTo>
                    <a:cubicBezTo>
                      <a:pt x="5" y="0"/>
                      <a:pt x="10" y="1"/>
                      <a:pt x="16" y="2"/>
                    </a:cubicBezTo>
                    <a:lnTo>
                      <a:pt x="1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4" name="Freeform 10">
                <a:extLst>
                  <a:ext uri="{FF2B5EF4-FFF2-40B4-BE49-F238E27FC236}">
                    <a16:creationId xmlns:a16="http://schemas.microsoft.com/office/drawing/2014/main" id="{11F0F9CC-8364-4CE9-BC61-6311CAD266E5}"/>
                  </a:ext>
                </a:extLst>
              </p:cNvPr>
              <p:cNvSpPr>
                <a:spLocks/>
              </p:cNvSpPr>
              <p:nvPr/>
            </p:nvSpPr>
            <p:spPr bwMode="gray">
              <a:xfrm>
                <a:off x="4205" y="2430"/>
                <a:ext cx="23" cy="24"/>
              </a:xfrm>
              <a:custGeom>
                <a:avLst/>
                <a:gdLst>
                  <a:gd name="T0" fmla="*/ 7 w 10"/>
                  <a:gd name="T1" fmla="*/ 10 h 10"/>
                  <a:gd name="T2" fmla="*/ 0 w 10"/>
                  <a:gd name="T3" fmla="*/ 6 h 10"/>
                  <a:gd name="T4" fmla="*/ 2 w 10"/>
                  <a:gd name="T5" fmla="*/ 0 h 10"/>
                  <a:gd name="T6" fmla="*/ 10 w 10"/>
                  <a:gd name="T7" fmla="*/ 1 h 10"/>
                  <a:gd name="T8" fmla="*/ 7 w 10"/>
                  <a:gd name="T9" fmla="*/ 10 h 10"/>
                </a:gdLst>
                <a:ahLst/>
                <a:cxnLst>
                  <a:cxn ang="0">
                    <a:pos x="T0" y="T1"/>
                  </a:cxn>
                  <a:cxn ang="0">
                    <a:pos x="T2" y="T3"/>
                  </a:cxn>
                  <a:cxn ang="0">
                    <a:pos x="T4" y="T5"/>
                  </a:cxn>
                  <a:cxn ang="0">
                    <a:pos x="T6" y="T7"/>
                  </a:cxn>
                  <a:cxn ang="0">
                    <a:pos x="T8" y="T9"/>
                  </a:cxn>
                </a:cxnLst>
                <a:rect l="0" t="0" r="r" b="b"/>
                <a:pathLst>
                  <a:path w="10" h="10">
                    <a:moveTo>
                      <a:pt x="7" y="10"/>
                    </a:moveTo>
                    <a:cubicBezTo>
                      <a:pt x="0" y="6"/>
                      <a:pt x="0" y="6"/>
                      <a:pt x="0" y="6"/>
                    </a:cubicBezTo>
                    <a:cubicBezTo>
                      <a:pt x="1" y="4"/>
                      <a:pt x="2" y="2"/>
                      <a:pt x="2" y="0"/>
                    </a:cubicBezTo>
                    <a:cubicBezTo>
                      <a:pt x="10" y="1"/>
                      <a:pt x="10" y="1"/>
                      <a:pt x="10" y="1"/>
                    </a:cubicBezTo>
                    <a:cubicBezTo>
                      <a:pt x="10" y="5"/>
                      <a:pt x="9" y="8"/>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5" name="Freeform 11">
                <a:extLst>
                  <a:ext uri="{FF2B5EF4-FFF2-40B4-BE49-F238E27FC236}">
                    <a16:creationId xmlns:a16="http://schemas.microsoft.com/office/drawing/2014/main" id="{E64FAA6D-7217-4035-810B-C9F32B98D12A}"/>
                  </a:ext>
                </a:extLst>
              </p:cNvPr>
              <p:cNvSpPr>
                <a:spLocks/>
              </p:cNvSpPr>
              <p:nvPr/>
            </p:nvSpPr>
            <p:spPr bwMode="gray">
              <a:xfrm>
                <a:off x="3413" y="1854"/>
                <a:ext cx="808" cy="600"/>
              </a:xfrm>
              <a:custGeom>
                <a:avLst/>
                <a:gdLst>
                  <a:gd name="T0" fmla="*/ 21 w 342"/>
                  <a:gd name="T1" fmla="*/ 254 h 254"/>
                  <a:gd name="T2" fmla="*/ 149 w 342"/>
                  <a:gd name="T3" fmla="*/ 97 h 254"/>
                  <a:gd name="T4" fmla="*/ 342 w 342"/>
                  <a:gd name="T5" fmla="*/ 30 h 254"/>
                  <a:gd name="T6" fmla="*/ 335 w 342"/>
                  <a:gd name="T7" fmla="*/ 34 h 254"/>
                  <a:gd name="T8" fmla="*/ 154 w 342"/>
                  <a:gd name="T9" fmla="*/ 103 h 254"/>
                  <a:gd name="T10" fmla="*/ 27 w 342"/>
                  <a:gd name="T11" fmla="*/ 250 h 254"/>
                  <a:gd name="T12" fmla="*/ 21 w 342"/>
                  <a:gd name="T13" fmla="*/ 254 h 254"/>
                </a:gdLst>
                <a:ahLst/>
                <a:cxnLst>
                  <a:cxn ang="0">
                    <a:pos x="T0" y="T1"/>
                  </a:cxn>
                  <a:cxn ang="0">
                    <a:pos x="T2" y="T3"/>
                  </a:cxn>
                  <a:cxn ang="0">
                    <a:pos x="T4" y="T5"/>
                  </a:cxn>
                  <a:cxn ang="0">
                    <a:pos x="T6" y="T7"/>
                  </a:cxn>
                  <a:cxn ang="0">
                    <a:pos x="T8" y="T9"/>
                  </a:cxn>
                  <a:cxn ang="0">
                    <a:pos x="T10" y="T11"/>
                  </a:cxn>
                  <a:cxn ang="0">
                    <a:pos x="T12" y="T13"/>
                  </a:cxn>
                </a:cxnLst>
                <a:rect l="0" t="0" r="r" b="b"/>
                <a:pathLst>
                  <a:path w="342" h="254">
                    <a:moveTo>
                      <a:pt x="21" y="254"/>
                    </a:moveTo>
                    <a:cubicBezTo>
                      <a:pt x="0" y="225"/>
                      <a:pt x="71" y="151"/>
                      <a:pt x="149" y="97"/>
                    </a:cubicBezTo>
                    <a:cubicBezTo>
                      <a:pt x="227" y="42"/>
                      <a:pt x="321" y="0"/>
                      <a:pt x="342" y="30"/>
                    </a:cubicBezTo>
                    <a:cubicBezTo>
                      <a:pt x="335" y="34"/>
                      <a:pt x="335" y="34"/>
                      <a:pt x="335" y="34"/>
                    </a:cubicBezTo>
                    <a:cubicBezTo>
                      <a:pt x="322" y="16"/>
                      <a:pt x="245" y="40"/>
                      <a:pt x="154" y="103"/>
                    </a:cubicBezTo>
                    <a:cubicBezTo>
                      <a:pt x="63" y="167"/>
                      <a:pt x="14" y="231"/>
                      <a:pt x="27" y="250"/>
                    </a:cubicBezTo>
                    <a:lnTo>
                      <a:pt x="21" y="2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6" name="Freeform 12">
                <a:extLst>
                  <a:ext uri="{FF2B5EF4-FFF2-40B4-BE49-F238E27FC236}">
                    <a16:creationId xmlns:a16="http://schemas.microsoft.com/office/drawing/2014/main" id="{C8E3B2FD-EE5C-4F9F-B5B4-B1BF53476252}"/>
                  </a:ext>
                </a:extLst>
              </p:cNvPr>
              <p:cNvSpPr>
                <a:spLocks/>
              </p:cNvSpPr>
              <p:nvPr/>
            </p:nvSpPr>
            <p:spPr bwMode="gray">
              <a:xfrm>
                <a:off x="3623" y="1759"/>
                <a:ext cx="437" cy="803"/>
              </a:xfrm>
              <a:custGeom>
                <a:avLst/>
                <a:gdLst>
                  <a:gd name="T0" fmla="*/ 161 w 185"/>
                  <a:gd name="T1" fmla="*/ 0 h 340"/>
                  <a:gd name="T2" fmla="*/ 23 w 185"/>
                  <a:gd name="T3" fmla="*/ 0 h 340"/>
                  <a:gd name="T4" fmla="*/ 0 w 185"/>
                  <a:gd name="T5" fmla="*/ 24 h 340"/>
                  <a:gd name="T6" fmla="*/ 0 w 185"/>
                  <a:gd name="T7" fmla="*/ 316 h 340"/>
                  <a:gd name="T8" fmla="*/ 23 w 185"/>
                  <a:gd name="T9" fmla="*/ 340 h 340"/>
                  <a:gd name="T10" fmla="*/ 161 w 185"/>
                  <a:gd name="T11" fmla="*/ 340 h 340"/>
                  <a:gd name="T12" fmla="*/ 185 w 185"/>
                  <a:gd name="T13" fmla="*/ 316 h 340"/>
                  <a:gd name="T14" fmla="*/ 185 w 185"/>
                  <a:gd name="T15" fmla="*/ 24 h 340"/>
                  <a:gd name="T16" fmla="*/ 161 w 185"/>
                  <a:gd name="T1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340">
                    <a:moveTo>
                      <a:pt x="161" y="0"/>
                    </a:moveTo>
                    <a:cubicBezTo>
                      <a:pt x="23" y="0"/>
                      <a:pt x="23" y="0"/>
                      <a:pt x="23" y="0"/>
                    </a:cubicBezTo>
                    <a:cubicBezTo>
                      <a:pt x="10" y="0"/>
                      <a:pt x="0" y="11"/>
                      <a:pt x="0" y="24"/>
                    </a:cubicBezTo>
                    <a:cubicBezTo>
                      <a:pt x="0" y="316"/>
                      <a:pt x="0" y="316"/>
                      <a:pt x="0" y="316"/>
                    </a:cubicBezTo>
                    <a:cubicBezTo>
                      <a:pt x="0" y="329"/>
                      <a:pt x="10" y="340"/>
                      <a:pt x="23" y="340"/>
                    </a:cubicBezTo>
                    <a:cubicBezTo>
                      <a:pt x="161" y="340"/>
                      <a:pt x="161" y="340"/>
                      <a:pt x="161" y="340"/>
                    </a:cubicBezTo>
                    <a:cubicBezTo>
                      <a:pt x="174" y="340"/>
                      <a:pt x="185" y="329"/>
                      <a:pt x="185" y="316"/>
                    </a:cubicBezTo>
                    <a:cubicBezTo>
                      <a:pt x="185" y="24"/>
                      <a:pt x="185" y="24"/>
                      <a:pt x="185" y="24"/>
                    </a:cubicBezTo>
                    <a:cubicBezTo>
                      <a:pt x="185" y="11"/>
                      <a:pt x="174" y="0"/>
                      <a:pt x="161" y="0"/>
                    </a:cubicBezTo>
                    <a:close/>
                  </a:path>
                </a:pathLst>
              </a:custGeom>
              <a:solidFill>
                <a:srgbClr val="35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7" name="Rectangle 13">
                <a:extLst>
                  <a:ext uri="{FF2B5EF4-FFF2-40B4-BE49-F238E27FC236}">
                    <a16:creationId xmlns:a16="http://schemas.microsoft.com/office/drawing/2014/main" id="{E651D142-1B59-474C-8373-BEA3EB60E8D2}"/>
                  </a:ext>
                </a:extLst>
              </p:cNvPr>
              <p:cNvSpPr>
                <a:spLocks noChangeArrowheads="1"/>
              </p:cNvSpPr>
              <p:nvPr/>
            </p:nvSpPr>
            <p:spPr bwMode="gray">
              <a:xfrm>
                <a:off x="3654" y="1882"/>
                <a:ext cx="373" cy="560"/>
              </a:xfrm>
              <a:prstGeom prst="rect">
                <a:avLst/>
              </a:prstGeom>
              <a:solidFill>
                <a:sysClr val="window" lastClr="FFFFFF">
                  <a:lumMod val="75000"/>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8" name="Freeform 14">
                <a:extLst>
                  <a:ext uri="{FF2B5EF4-FFF2-40B4-BE49-F238E27FC236}">
                    <a16:creationId xmlns:a16="http://schemas.microsoft.com/office/drawing/2014/main" id="{92805091-B034-4EFC-BB70-2CD3B2EB792E}"/>
                  </a:ext>
                </a:extLst>
              </p:cNvPr>
              <p:cNvSpPr>
                <a:spLocks/>
              </p:cNvSpPr>
              <p:nvPr/>
            </p:nvSpPr>
            <p:spPr bwMode="gray">
              <a:xfrm>
                <a:off x="3796" y="2489"/>
                <a:ext cx="90" cy="26"/>
              </a:xfrm>
              <a:custGeom>
                <a:avLst/>
                <a:gdLst>
                  <a:gd name="T0" fmla="*/ 5 w 38"/>
                  <a:gd name="T1" fmla="*/ 11 h 11"/>
                  <a:gd name="T2" fmla="*/ 0 w 38"/>
                  <a:gd name="T3" fmla="*/ 6 h 11"/>
                  <a:gd name="T4" fmla="*/ 0 w 38"/>
                  <a:gd name="T5" fmla="*/ 5 h 11"/>
                  <a:gd name="T6" fmla="*/ 5 w 38"/>
                  <a:gd name="T7" fmla="*/ 0 h 11"/>
                  <a:gd name="T8" fmla="*/ 34 w 38"/>
                  <a:gd name="T9" fmla="*/ 0 h 11"/>
                  <a:gd name="T10" fmla="*/ 38 w 38"/>
                  <a:gd name="T11" fmla="*/ 5 h 11"/>
                  <a:gd name="T12" fmla="*/ 38 w 38"/>
                  <a:gd name="T13" fmla="*/ 6 h 11"/>
                  <a:gd name="T14" fmla="*/ 34 w 38"/>
                  <a:gd name="T15" fmla="*/ 11 h 11"/>
                  <a:gd name="T16" fmla="*/ 5 w 38"/>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1">
                    <a:moveTo>
                      <a:pt x="5" y="11"/>
                    </a:moveTo>
                    <a:cubicBezTo>
                      <a:pt x="2" y="11"/>
                      <a:pt x="0" y="9"/>
                      <a:pt x="0" y="6"/>
                    </a:cubicBezTo>
                    <a:cubicBezTo>
                      <a:pt x="0" y="5"/>
                      <a:pt x="0" y="5"/>
                      <a:pt x="0" y="5"/>
                    </a:cubicBezTo>
                    <a:cubicBezTo>
                      <a:pt x="0" y="2"/>
                      <a:pt x="2" y="0"/>
                      <a:pt x="5" y="0"/>
                    </a:cubicBezTo>
                    <a:cubicBezTo>
                      <a:pt x="34" y="0"/>
                      <a:pt x="34" y="0"/>
                      <a:pt x="34" y="0"/>
                    </a:cubicBezTo>
                    <a:cubicBezTo>
                      <a:pt x="36" y="0"/>
                      <a:pt x="38" y="2"/>
                      <a:pt x="38" y="5"/>
                    </a:cubicBezTo>
                    <a:cubicBezTo>
                      <a:pt x="38" y="6"/>
                      <a:pt x="38" y="6"/>
                      <a:pt x="38" y="6"/>
                    </a:cubicBezTo>
                    <a:cubicBezTo>
                      <a:pt x="38" y="9"/>
                      <a:pt x="36" y="11"/>
                      <a:pt x="34" y="11"/>
                    </a:cubicBezTo>
                    <a:lnTo>
                      <a:pt x="5" y="11"/>
                    </a:lnTo>
                    <a:close/>
                  </a:path>
                </a:pathLst>
              </a:custGeom>
              <a:solidFill>
                <a:srgbClr val="4951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 name="Oval 15">
                <a:extLst>
                  <a:ext uri="{FF2B5EF4-FFF2-40B4-BE49-F238E27FC236}">
                    <a16:creationId xmlns:a16="http://schemas.microsoft.com/office/drawing/2014/main" id="{C9670E98-52D0-4B11-8D4B-0B835A6EEA57}"/>
                  </a:ext>
                </a:extLst>
              </p:cNvPr>
              <p:cNvSpPr>
                <a:spLocks noChangeArrowheads="1"/>
              </p:cNvSpPr>
              <p:nvPr/>
            </p:nvSpPr>
            <p:spPr bwMode="gray">
              <a:xfrm>
                <a:off x="3827" y="1804"/>
                <a:ext cx="30" cy="31"/>
              </a:xfrm>
              <a:prstGeom prst="ellipse">
                <a:avLst/>
              </a:prstGeom>
              <a:solidFill>
                <a:srgbClr val="4951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 name="Oval 16">
                <a:extLst>
                  <a:ext uri="{FF2B5EF4-FFF2-40B4-BE49-F238E27FC236}">
                    <a16:creationId xmlns:a16="http://schemas.microsoft.com/office/drawing/2014/main" id="{74AF1141-3390-4C79-BB69-EA06E8853B91}"/>
                  </a:ext>
                </a:extLst>
              </p:cNvPr>
              <p:cNvSpPr>
                <a:spLocks noChangeArrowheads="1"/>
              </p:cNvSpPr>
              <p:nvPr/>
            </p:nvSpPr>
            <p:spPr bwMode="gray">
              <a:xfrm>
                <a:off x="3836" y="1814"/>
                <a:ext cx="12" cy="11"/>
              </a:xfrm>
              <a:prstGeom prst="ellipse">
                <a:avLst/>
              </a:prstGeom>
              <a:solidFill>
                <a:srgbClr val="35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1" name="Freeform 17">
                <a:extLst>
                  <a:ext uri="{FF2B5EF4-FFF2-40B4-BE49-F238E27FC236}">
                    <a16:creationId xmlns:a16="http://schemas.microsoft.com/office/drawing/2014/main" id="{E14C7330-2BA9-4BBD-B1FB-8F893035E7E9}"/>
                  </a:ext>
                </a:extLst>
              </p:cNvPr>
              <p:cNvSpPr>
                <a:spLocks/>
              </p:cNvSpPr>
              <p:nvPr/>
            </p:nvSpPr>
            <p:spPr bwMode="gray">
              <a:xfrm>
                <a:off x="3413" y="1925"/>
                <a:ext cx="808" cy="562"/>
              </a:xfrm>
              <a:custGeom>
                <a:avLst/>
                <a:gdLst>
                  <a:gd name="T0" fmla="*/ 317 w 342"/>
                  <a:gd name="T1" fmla="*/ 234 h 238"/>
                  <a:gd name="T2" fmla="*/ 149 w 342"/>
                  <a:gd name="T3" fmla="*/ 158 h 238"/>
                  <a:gd name="T4" fmla="*/ 21 w 342"/>
                  <a:gd name="T5" fmla="*/ 0 h 238"/>
                  <a:gd name="T6" fmla="*/ 27 w 342"/>
                  <a:gd name="T7" fmla="*/ 4 h 238"/>
                  <a:gd name="T8" fmla="*/ 154 w 342"/>
                  <a:gd name="T9" fmla="*/ 151 h 238"/>
                  <a:gd name="T10" fmla="*/ 335 w 342"/>
                  <a:gd name="T11" fmla="*/ 220 h 238"/>
                  <a:gd name="T12" fmla="*/ 342 w 342"/>
                  <a:gd name="T13" fmla="*/ 224 h 238"/>
                  <a:gd name="T14" fmla="*/ 317 w 342"/>
                  <a:gd name="T15" fmla="*/ 234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2" h="238">
                    <a:moveTo>
                      <a:pt x="317" y="234"/>
                    </a:moveTo>
                    <a:cubicBezTo>
                      <a:pt x="279" y="234"/>
                      <a:pt x="209" y="200"/>
                      <a:pt x="149" y="158"/>
                    </a:cubicBezTo>
                    <a:cubicBezTo>
                      <a:pt x="72" y="103"/>
                      <a:pt x="0" y="29"/>
                      <a:pt x="21" y="0"/>
                    </a:cubicBezTo>
                    <a:cubicBezTo>
                      <a:pt x="27" y="4"/>
                      <a:pt x="27" y="4"/>
                      <a:pt x="27" y="4"/>
                    </a:cubicBezTo>
                    <a:cubicBezTo>
                      <a:pt x="14" y="23"/>
                      <a:pt x="63" y="88"/>
                      <a:pt x="154" y="151"/>
                    </a:cubicBezTo>
                    <a:cubicBezTo>
                      <a:pt x="245" y="215"/>
                      <a:pt x="322" y="238"/>
                      <a:pt x="335" y="220"/>
                    </a:cubicBezTo>
                    <a:cubicBezTo>
                      <a:pt x="342" y="224"/>
                      <a:pt x="342" y="224"/>
                      <a:pt x="342" y="224"/>
                    </a:cubicBezTo>
                    <a:cubicBezTo>
                      <a:pt x="337" y="231"/>
                      <a:pt x="328" y="234"/>
                      <a:pt x="317" y="2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2" name="Freeform 18">
                <a:extLst>
                  <a:ext uri="{FF2B5EF4-FFF2-40B4-BE49-F238E27FC236}">
                    <a16:creationId xmlns:a16="http://schemas.microsoft.com/office/drawing/2014/main" id="{F9B965D3-CBF1-4DD4-B06F-580A99FF3F84}"/>
                  </a:ext>
                </a:extLst>
              </p:cNvPr>
              <p:cNvSpPr>
                <a:spLocks/>
              </p:cNvSpPr>
              <p:nvPr/>
            </p:nvSpPr>
            <p:spPr bwMode="gray">
              <a:xfrm>
                <a:off x="4205" y="1925"/>
                <a:ext cx="23" cy="23"/>
              </a:xfrm>
              <a:custGeom>
                <a:avLst/>
                <a:gdLst>
                  <a:gd name="T0" fmla="*/ 2 w 10"/>
                  <a:gd name="T1" fmla="*/ 10 h 10"/>
                  <a:gd name="T2" fmla="*/ 0 w 10"/>
                  <a:gd name="T3" fmla="*/ 4 h 10"/>
                  <a:gd name="T4" fmla="*/ 7 w 10"/>
                  <a:gd name="T5" fmla="*/ 0 h 10"/>
                  <a:gd name="T6" fmla="*/ 10 w 10"/>
                  <a:gd name="T7" fmla="*/ 9 h 10"/>
                  <a:gd name="T8" fmla="*/ 2 w 10"/>
                  <a:gd name="T9" fmla="*/ 10 h 10"/>
                </a:gdLst>
                <a:ahLst/>
                <a:cxnLst>
                  <a:cxn ang="0">
                    <a:pos x="T0" y="T1"/>
                  </a:cxn>
                  <a:cxn ang="0">
                    <a:pos x="T2" y="T3"/>
                  </a:cxn>
                  <a:cxn ang="0">
                    <a:pos x="T4" y="T5"/>
                  </a:cxn>
                  <a:cxn ang="0">
                    <a:pos x="T6" y="T7"/>
                  </a:cxn>
                  <a:cxn ang="0">
                    <a:pos x="T8" y="T9"/>
                  </a:cxn>
                </a:cxnLst>
                <a:rect l="0" t="0" r="r" b="b"/>
                <a:pathLst>
                  <a:path w="10" h="10">
                    <a:moveTo>
                      <a:pt x="2" y="10"/>
                    </a:moveTo>
                    <a:cubicBezTo>
                      <a:pt x="2" y="8"/>
                      <a:pt x="1" y="6"/>
                      <a:pt x="0" y="4"/>
                    </a:cubicBezTo>
                    <a:cubicBezTo>
                      <a:pt x="7" y="0"/>
                      <a:pt x="7" y="0"/>
                      <a:pt x="7" y="0"/>
                    </a:cubicBezTo>
                    <a:cubicBezTo>
                      <a:pt x="8" y="2"/>
                      <a:pt x="10" y="6"/>
                      <a:pt x="10" y="9"/>
                    </a:cubicBezTo>
                    <a:lnTo>
                      <a:pt x="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 name="Freeform 19">
                <a:extLst>
                  <a:ext uri="{FF2B5EF4-FFF2-40B4-BE49-F238E27FC236}">
                    <a16:creationId xmlns:a16="http://schemas.microsoft.com/office/drawing/2014/main" id="{A009D5C7-54A8-48D0-A327-3F6EB506897E}"/>
                  </a:ext>
                </a:extLst>
              </p:cNvPr>
              <p:cNvSpPr>
                <a:spLocks noEditPoints="1"/>
              </p:cNvSpPr>
              <p:nvPr/>
            </p:nvSpPr>
            <p:spPr bwMode="gray">
              <a:xfrm>
                <a:off x="3522" y="1981"/>
                <a:ext cx="699" cy="496"/>
              </a:xfrm>
              <a:custGeom>
                <a:avLst/>
                <a:gdLst>
                  <a:gd name="T0" fmla="*/ 0 w 296"/>
                  <a:gd name="T1" fmla="*/ 210 h 210"/>
                  <a:gd name="T2" fmla="*/ 0 w 296"/>
                  <a:gd name="T3" fmla="*/ 202 h 210"/>
                  <a:gd name="T4" fmla="*/ 15 w 296"/>
                  <a:gd name="T5" fmla="*/ 200 h 210"/>
                  <a:gd name="T6" fmla="*/ 16 w 296"/>
                  <a:gd name="T7" fmla="*/ 208 h 210"/>
                  <a:gd name="T8" fmla="*/ 0 w 296"/>
                  <a:gd name="T9" fmla="*/ 210 h 210"/>
                  <a:gd name="T10" fmla="*/ 32 w 296"/>
                  <a:gd name="T11" fmla="*/ 204 h 210"/>
                  <a:gd name="T12" fmla="*/ 30 w 296"/>
                  <a:gd name="T13" fmla="*/ 197 h 210"/>
                  <a:gd name="T14" fmla="*/ 45 w 296"/>
                  <a:gd name="T15" fmla="*/ 192 h 210"/>
                  <a:gd name="T16" fmla="*/ 48 w 296"/>
                  <a:gd name="T17" fmla="*/ 199 h 210"/>
                  <a:gd name="T18" fmla="*/ 32 w 296"/>
                  <a:gd name="T19" fmla="*/ 204 h 210"/>
                  <a:gd name="T20" fmla="*/ 63 w 296"/>
                  <a:gd name="T21" fmla="*/ 193 h 210"/>
                  <a:gd name="T22" fmla="*/ 59 w 296"/>
                  <a:gd name="T23" fmla="*/ 186 h 210"/>
                  <a:gd name="T24" fmla="*/ 74 w 296"/>
                  <a:gd name="T25" fmla="*/ 179 h 210"/>
                  <a:gd name="T26" fmla="*/ 77 w 296"/>
                  <a:gd name="T27" fmla="*/ 187 h 210"/>
                  <a:gd name="T28" fmla="*/ 63 w 296"/>
                  <a:gd name="T29" fmla="*/ 193 h 210"/>
                  <a:gd name="T30" fmla="*/ 92 w 296"/>
                  <a:gd name="T31" fmla="*/ 180 h 210"/>
                  <a:gd name="T32" fmla="*/ 88 w 296"/>
                  <a:gd name="T33" fmla="*/ 172 h 210"/>
                  <a:gd name="T34" fmla="*/ 102 w 296"/>
                  <a:gd name="T35" fmla="*/ 165 h 210"/>
                  <a:gd name="T36" fmla="*/ 106 w 296"/>
                  <a:gd name="T37" fmla="*/ 172 h 210"/>
                  <a:gd name="T38" fmla="*/ 92 w 296"/>
                  <a:gd name="T39" fmla="*/ 180 h 210"/>
                  <a:gd name="T40" fmla="*/ 120 w 296"/>
                  <a:gd name="T41" fmla="*/ 164 h 210"/>
                  <a:gd name="T42" fmla="*/ 116 w 296"/>
                  <a:gd name="T43" fmla="*/ 157 h 210"/>
                  <a:gd name="T44" fmla="*/ 129 w 296"/>
                  <a:gd name="T45" fmla="*/ 149 h 210"/>
                  <a:gd name="T46" fmla="*/ 134 w 296"/>
                  <a:gd name="T47" fmla="*/ 156 h 210"/>
                  <a:gd name="T48" fmla="*/ 120 w 296"/>
                  <a:gd name="T49" fmla="*/ 164 h 210"/>
                  <a:gd name="T50" fmla="*/ 147 w 296"/>
                  <a:gd name="T51" fmla="*/ 147 h 210"/>
                  <a:gd name="T52" fmla="*/ 143 w 296"/>
                  <a:gd name="T53" fmla="*/ 140 h 210"/>
                  <a:gd name="T54" fmla="*/ 156 w 296"/>
                  <a:gd name="T55" fmla="*/ 132 h 210"/>
                  <a:gd name="T56" fmla="*/ 161 w 296"/>
                  <a:gd name="T57" fmla="*/ 138 h 210"/>
                  <a:gd name="T58" fmla="*/ 147 w 296"/>
                  <a:gd name="T59" fmla="*/ 147 h 210"/>
                  <a:gd name="T60" fmla="*/ 174 w 296"/>
                  <a:gd name="T61" fmla="*/ 129 h 210"/>
                  <a:gd name="T62" fmla="*/ 169 w 296"/>
                  <a:gd name="T63" fmla="*/ 123 h 210"/>
                  <a:gd name="T64" fmla="*/ 182 w 296"/>
                  <a:gd name="T65" fmla="*/ 113 h 210"/>
                  <a:gd name="T66" fmla="*/ 187 w 296"/>
                  <a:gd name="T67" fmla="*/ 120 h 210"/>
                  <a:gd name="T68" fmla="*/ 174 w 296"/>
                  <a:gd name="T69" fmla="*/ 129 h 210"/>
                  <a:gd name="T70" fmla="*/ 199 w 296"/>
                  <a:gd name="T71" fmla="*/ 110 h 210"/>
                  <a:gd name="T72" fmla="*/ 194 w 296"/>
                  <a:gd name="T73" fmla="*/ 103 h 210"/>
                  <a:gd name="T74" fmla="*/ 207 w 296"/>
                  <a:gd name="T75" fmla="*/ 93 h 210"/>
                  <a:gd name="T76" fmla="*/ 212 w 296"/>
                  <a:gd name="T77" fmla="*/ 100 h 210"/>
                  <a:gd name="T78" fmla="*/ 199 w 296"/>
                  <a:gd name="T79" fmla="*/ 110 h 210"/>
                  <a:gd name="T80" fmla="*/ 224 w 296"/>
                  <a:gd name="T81" fmla="*/ 89 h 210"/>
                  <a:gd name="T82" fmla="*/ 219 w 296"/>
                  <a:gd name="T83" fmla="*/ 83 h 210"/>
                  <a:gd name="T84" fmla="*/ 231 w 296"/>
                  <a:gd name="T85" fmla="*/ 73 h 210"/>
                  <a:gd name="T86" fmla="*/ 236 w 296"/>
                  <a:gd name="T87" fmla="*/ 78 h 210"/>
                  <a:gd name="T88" fmla="*/ 224 w 296"/>
                  <a:gd name="T89" fmla="*/ 89 h 210"/>
                  <a:gd name="T90" fmla="*/ 248 w 296"/>
                  <a:gd name="T91" fmla="*/ 67 h 210"/>
                  <a:gd name="T92" fmla="*/ 242 w 296"/>
                  <a:gd name="T93" fmla="*/ 62 h 210"/>
                  <a:gd name="T94" fmla="*/ 253 w 296"/>
                  <a:gd name="T95" fmla="*/ 50 h 210"/>
                  <a:gd name="T96" fmla="*/ 259 w 296"/>
                  <a:gd name="T97" fmla="*/ 56 h 210"/>
                  <a:gd name="T98" fmla="*/ 248 w 296"/>
                  <a:gd name="T99" fmla="*/ 67 h 210"/>
                  <a:gd name="T100" fmla="*/ 270 w 296"/>
                  <a:gd name="T101" fmla="*/ 44 h 210"/>
                  <a:gd name="T102" fmla="*/ 263 w 296"/>
                  <a:gd name="T103" fmla="*/ 39 h 210"/>
                  <a:gd name="T104" fmla="*/ 273 w 296"/>
                  <a:gd name="T105" fmla="*/ 26 h 210"/>
                  <a:gd name="T106" fmla="*/ 280 w 296"/>
                  <a:gd name="T107" fmla="*/ 31 h 210"/>
                  <a:gd name="T108" fmla="*/ 270 w 296"/>
                  <a:gd name="T109" fmla="*/ 44 h 210"/>
                  <a:gd name="T110" fmla="*/ 289 w 296"/>
                  <a:gd name="T111" fmla="*/ 17 h 210"/>
                  <a:gd name="T112" fmla="*/ 282 w 296"/>
                  <a:gd name="T113" fmla="*/ 13 h 210"/>
                  <a:gd name="T114" fmla="*/ 289 w 296"/>
                  <a:gd name="T115" fmla="*/ 0 h 210"/>
                  <a:gd name="T116" fmla="*/ 296 w 296"/>
                  <a:gd name="T117" fmla="*/ 2 h 210"/>
                  <a:gd name="T118" fmla="*/ 289 w 296"/>
                  <a:gd name="T119" fmla="*/ 1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 h="210">
                    <a:moveTo>
                      <a:pt x="0" y="210"/>
                    </a:moveTo>
                    <a:cubicBezTo>
                      <a:pt x="0" y="202"/>
                      <a:pt x="0" y="202"/>
                      <a:pt x="0" y="202"/>
                    </a:cubicBezTo>
                    <a:cubicBezTo>
                      <a:pt x="4" y="202"/>
                      <a:pt x="9" y="201"/>
                      <a:pt x="15" y="200"/>
                    </a:cubicBezTo>
                    <a:cubicBezTo>
                      <a:pt x="16" y="208"/>
                      <a:pt x="16" y="208"/>
                      <a:pt x="16" y="208"/>
                    </a:cubicBezTo>
                    <a:cubicBezTo>
                      <a:pt x="10" y="209"/>
                      <a:pt x="5" y="210"/>
                      <a:pt x="0" y="210"/>
                    </a:cubicBezTo>
                    <a:close/>
                    <a:moveTo>
                      <a:pt x="32" y="204"/>
                    </a:moveTo>
                    <a:cubicBezTo>
                      <a:pt x="30" y="197"/>
                      <a:pt x="30" y="197"/>
                      <a:pt x="30" y="197"/>
                    </a:cubicBezTo>
                    <a:cubicBezTo>
                      <a:pt x="35" y="195"/>
                      <a:pt x="40" y="194"/>
                      <a:pt x="45" y="192"/>
                    </a:cubicBezTo>
                    <a:cubicBezTo>
                      <a:pt x="48" y="199"/>
                      <a:pt x="48" y="199"/>
                      <a:pt x="48" y="199"/>
                    </a:cubicBezTo>
                    <a:cubicBezTo>
                      <a:pt x="42" y="201"/>
                      <a:pt x="37" y="203"/>
                      <a:pt x="32" y="204"/>
                    </a:cubicBezTo>
                    <a:close/>
                    <a:moveTo>
                      <a:pt x="63" y="193"/>
                    </a:moveTo>
                    <a:cubicBezTo>
                      <a:pt x="59" y="186"/>
                      <a:pt x="59" y="186"/>
                      <a:pt x="59" y="186"/>
                    </a:cubicBezTo>
                    <a:cubicBezTo>
                      <a:pt x="64" y="184"/>
                      <a:pt x="69" y="182"/>
                      <a:pt x="74" y="179"/>
                    </a:cubicBezTo>
                    <a:cubicBezTo>
                      <a:pt x="77" y="187"/>
                      <a:pt x="77" y="187"/>
                      <a:pt x="77" y="187"/>
                    </a:cubicBezTo>
                    <a:cubicBezTo>
                      <a:pt x="72" y="189"/>
                      <a:pt x="67" y="191"/>
                      <a:pt x="63" y="193"/>
                    </a:cubicBezTo>
                    <a:close/>
                    <a:moveTo>
                      <a:pt x="92" y="180"/>
                    </a:moveTo>
                    <a:cubicBezTo>
                      <a:pt x="88" y="172"/>
                      <a:pt x="88" y="172"/>
                      <a:pt x="88" y="172"/>
                    </a:cubicBezTo>
                    <a:cubicBezTo>
                      <a:pt x="93" y="170"/>
                      <a:pt x="97" y="168"/>
                      <a:pt x="102" y="165"/>
                    </a:cubicBezTo>
                    <a:cubicBezTo>
                      <a:pt x="106" y="172"/>
                      <a:pt x="106" y="172"/>
                      <a:pt x="106" y="172"/>
                    </a:cubicBezTo>
                    <a:cubicBezTo>
                      <a:pt x="101" y="175"/>
                      <a:pt x="96" y="177"/>
                      <a:pt x="92" y="180"/>
                    </a:cubicBezTo>
                    <a:close/>
                    <a:moveTo>
                      <a:pt x="120" y="164"/>
                    </a:moveTo>
                    <a:cubicBezTo>
                      <a:pt x="116" y="157"/>
                      <a:pt x="116" y="157"/>
                      <a:pt x="116" y="157"/>
                    </a:cubicBezTo>
                    <a:cubicBezTo>
                      <a:pt x="120" y="155"/>
                      <a:pt x="125" y="152"/>
                      <a:pt x="129" y="149"/>
                    </a:cubicBezTo>
                    <a:cubicBezTo>
                      <a:pt x="134" y="156"/>
                      <a:pt x="134" y="156"/>
                      <a:pt x="134" y="156"/>
                    </a:cubicBezTo>
                    <a:cubicBezTo>
                      <a:pt x="129" y="159"/>
                      <a:pt x="124" y="161"/>
                      <a:pt x="120" y="164"/>
                    </a:cubicBezTo>
                    <a:close/>
                    <a:moveTo>
                      <a:pt x="147" y="147"/>
                    </a:moveTo>
                    <a:cubicBezTo>
                      <a:pt x="143" y="140"/>
                      <a:pt x="143" y="140"/>
                      <a:pt x="143" y="140"/>
                    </a:cubicBezTo>
                    <a:cubicBezTo>
                      <a:pt x="147" y="138"/>
                      <a:pt x="152" y="135"/>
                      <a:pt x="156" y="132"/>
                    </a:cubicBezTo>
                    <a:cubicBezTo>
                      <a:pt x="161" y="138"/>
                      <a:pt x="161" y="138"/>
                      <a:pt x="161" y="138"/>
                    </a:cubicBezTo>
                    <a:cubicBezTo>
                      <a:pt x="156" y="141"/>
                      <a:pt x="152" y="144"/>
                      <a:pt x="147" y="147"/>
                    </a:cubicBezTo>
                    <a:close/>
                    <a:moveTo>
                      <a:pt x="174" y="129"/>
                    </a:moveTo>
                    <a:cubicBezTo>
                      <a:pt x="169" y="123"/>
                      <a:pt x="169" y="123"/>
                      <a:pt x="169" y="123"/>
                    </a:cubicBezTo>
                    <a:cubicBezTo>
                      <a:pt x="173" y="119"/>
                      <a:pt x="178" y="116"/>
                      <a:pt x="182" y="113"/>
                    </a:cubicBezTo>
                    <a:cubicBezTo>
                      <a:pt x="187" y="120"/>
                      <a:pt x="187" y="120"/>
                      <a:pt x="187" y="120"/>
                    </a:cubicBezTo>
                    <a:cubicBezTo>
                      <a:pt x="182" y="123"/>
                      <a:pt x="178" y="126"/>
                      <a:pt x="174" y="129"/>
                    </a:cubicBezTo>
                    <a:close/>
                    <a:moveTo>
                      <a:pt x="199" y="110"/>
                    </a:moveTo>
                    <a:cubicBezTo>
                      <a:pt x="194" y="103"/>
                      <a:pt x="194" y="103"/>
                      <a:pt x="194" y="103"/>
                    </a:cubicBezTo>
                    <a:cubicBezTo>
                      <a:pt x="199" y="100"/>
                      <a:pt x="203" y="97"/>
                      <a:pt x="207" y="93"/>
                    </a:cubicBezTo>
                    <a:cubicBezTo>
                      <a:pt x="212" y="100"/>
                      <a:pt x="212" y="100"/>
                      <a:pt x="212" y="100"/>
                    </a:cubicBezTo>
                    <a:cubicBezTo>
                      <a:pt x="208" y="103"/>
                      <a:pt x="204" y="106"/>
                      <a:pt x="199" y="110"/>
                    </a:cubicBezTo>
                    <a:close/>
                    <a:moveTo>
                      <a:pt x="224" y="89"/>
                    </a:moveTo>
                    <a:cubicBezTo>
                      <a:pt x="219" y="83"/>
                      <a:pt x="219" y="83"/>
                      <a:pt x="219" y="83"/>
                    </a:cubicBezTo>
                    <a:cubicBezTo>
                      <a:pt x="223" y="80"/>
                      <a:pt x="227" y="76"/>
                      <a:pt x="231" y="73"/>
                    </a:cubicBezTo>
                    <a:cubicBezTo>
                      <a:pt x="236" y="78"/>
                      <a:pt x="236" y="78"/>
                      <a:pt x="236" y="78"/>
                    </a:cubicBezTo>
                    <a:cubicBezTo>
                      <a:pt x="232" y="82"/>
                      <a:pt x="228" y="86"/>
                      <a:pt x="224" y="89"/>
                    </a:cubicBezTo>
                    <a:close/>
                    <a:moveTo>
                      <a:pt x="248" y="67"/>
                    </a:moveTo>
                    <a:cubicBezTo>
                      <a:pt x="242" y="62"/>
                      <a:pt x="242" y="62"/>
                      <a:pt x="242" y="62"/>
                    </a:cubicBezTo>
                    <a:cubicBezTo>
                      <a:pt x="246" y="58"/>
                      <a:pt x="249" y="54"/>
                      <a:pt x="253" y="50"/>
                    </a:cubicBezTo>
                    <a:cubicBezTo>
                      <a:pt x="259" y="56"/>
                      <a:pt x="259" y="56"/>
                      <a:pt x="259" y="56"/>
                    </a:cubicBezTo>
                    <a:cubicBezTo>
                      <a:pt x="255" y="60"/>
                      <a:pt x="251" y="63"/>
                      <a:pt x="248" y="67"/>
                    </a:cubicBezTo>
                    <a:close/>
                    <a:moveTo>
                      <a:pt x="270" y="44"/>
                    </a:moveTo>
                    <a:cubicBezTo>
                      <a:pt x="263" y="39"/>
                      <a:pt x="263" y="39"/>
                      <a:pt x="263" y="39"/>
                    </a:cubicBezTo>
                    <a:cubicBezTo>
                      <a:pt x="267" y="34"/>
                      <a:pt x="270" y="30"/>
                      <a:pt x="273" y="26"/>
                    </a:cubicBezTo>
                    <a:cubicBezTo>
                      <a:pt x="280" y="31"/>
                      <a:pt x="280" y="31"/>
                      <a:pt x="280" y="31"/>
                    </a:cubicBezTo>
                    <a:cubicBezTo>
                      <a:pt x="277" y="35"/>
                      <a:pt x="273" y="39"/>
                      <a:pt x="270" y="44"/>
                    </a:cubicBezTo>
                    <a:close/>
                    <a:moveTo>
                      <a:pt x="289" y="17"/>
                    </a:moveTo>
                    <a:cubicBezTo>
                      <a:pt x="282" y="13"/>
                      <a:pt x="282" y="13"/>
                      <a:pt x="282" y="13"/>
                    </a:cubicBezTo>
                    <a:cubicBezTo>
                      <a:pt x="285" y="8"/>
                      <a:pt x="287" y="4"/>
                      <a:pt x="289" y="0"/>
                    </a:cubicBezTo>
                    <a:cubicBezTo>
                      <a:pt x="296" y="2"/>
                      <a:pt x="296" y="2"/>
                      <a:pt x="296" y="2"/>
                    </a:cubicBezTo>
                    <a:cubicBezTo>
                      <a:pt x="294" y="7"/>
                      <a:pt x="292" y="12"/>
                      <a:pt x="289"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4" name="Freeform 20">
                <a:extLst>
                  <a:ext uri="{FF2B5EF4-FFF2-40B4-BE49-F238E27FC236}">
                    <a16:creationId xmlns:a16="http://schemas.microsoft.com/office/drawing/2014/main" id="{A24F29B8-99A6-4998-8EB1-CD07BB09743F}"/>
                  </a:ext>
                </a:extLst>
              </p:cNvPr>
              <p:cNvSpPr>
                <a:spLocks/>
              </p:cNvSpPr>
              <p:nvPr/>
            </p:nvSpPr>
            <p:spPr bwMode="gray">
              <a:xfrm>
                <a:off x="3463" y="2444"/>
                <a:ext cx="26" cy="26"/>
              </a:xfrm>
              <a:custGeom>
                <a:avLst/>
                <a:gdLst>
                  <a:gd name="T0" fmla="*/ 7 w 11"/>
                  <a:gd name="T1" fmla="*/ 11 h 11"/>
                  <a:gd name="T2" fmla="*/ 0 w 11"/>
                  <a:gd name="T3" fmla="*/ 4 h 11"/>
                  <a:gd name="T4" fmla="*/ 6 w 11"/>
                  <a:gd name="T5" fmla="*/ 0 h 11"/>
                  <a:gd name="T6" fmla="*/ 11 w 11"/>
                  <a:gd name="T7" fmla="*/ 4 h 11"/>
                  <a:gd name="T8" fmla="*/ 7 w 11"/>
                  <a:gd name="T9" fmla="*/ 11 h 11"/>
                </a:gdLst>
                <a:ahLst/>
                <a:cxnLst>
                  <a:cxn ang="0">
                    <a:pos x="T0" y="T1"/>
                  </a:cxn>
                  <a:cxn ang="0">
                    <a:pos x="T2" y="T3"/>
                  </a:cxn>
                  <a:cxn ang="0">
                    <a:pos x="T4" y="T5"/>
                  </a:cxn>
                  <a:cxn ang="0">
                    <a:pos x="T6" y="T7"/>
                  </a:cxn>
                  <a:cxn ang="0">
                    <a:pos x="T8" y="T9"/>
                  </a:cxn>
                </a:cxnLst>
                <a:rect l="0" t="0" r="r" b="b"/>
                <a:pathLst>
                  <a:path w="11" h="11">
                    <a:moveTo>
                      <a:pt x="7" y="11"/>
                    </a:moveTo>
                    <a:cubicBezTo>
                      <a:pt x="4" y="9"/>
                      <a:pt x="2" y="7"/>
                      <a:pt x="0" y="4"/>
                    </a:cubicBezTo>
                    <a:cubicBezTo>
                      <a:pt x="6" y="0"/>
                      <a:pt x="6" y="0"/>
                      <a:pt x="6" y="0"/>
                    </a:cubicBezTo>
                    <a:cubicBezTo>
                      <a:pt x="7" y="1"/>
                      <a:pt x="9" y="3"/>
                      <a:pt x="11" y="4"/>
                    </a:cubicBezTo>
                    <a:lnTo>
                      <a:pt x="7"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5" name="Oval 21">
                <a:extLst>
                  <a:ext uri="{FF2B5EF4-FFF2-40B4-BE49-F238E27FC236}">
                    <a16:creationId xmlns:a16="http://schemas.microsoft.com/office/drawing/2014/main" id="{9000F80B-C605-4174-A5B9-2596C5D94508}"/>
                  </a:ext>
                </a:extLst>
              </p:cNvPr>
              <p:cNvSpPr>
                <a:spLocks noChangeArrowheads="1"/>
              </p:cNvSpPr>
              <p:nvPr/>
            </p:nvSpPr>
            <p:spPr bwMode="gray">
              <a:xfrm>
                <a:off x="3723" y="2005"/>
                <a:ext cx="236" cy="23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6" name="Freeform 22">
                <a:extLst>
                  <a:ext uri="{FF2B5EF4-FFF2-40B4-BE49-F238E27FC236}">
                    <a16:creationId xmlns:a16="http://schemas.microsoft.com/office/drawing/2014/main" id="{AC3AD878-4DFD-4D0A-93A0-0AEBED0F41E7}"/>
                  </a:ext>
                </a:extLst>
              </p:cNvPr>
              <p:cNvSpPr>
                <a:spLocks/>
              </p:cNvSpPr>
              <p:nvPr/>
            </p:nvSpPr>
            <p:spPr bwMode="gray">
              <a:xfrm>
                <a:off x="3768" y="2050"/>
                <a:ext cx="148" cy="149"/>
              </a:xfrm>
              <a:custGeom>
                <a:avLst/>
                <a:gdLst>
                  <a:gd name="T0" fmla="*/ 31 w 63"/>
                  <a:gd name="T1" fmla="*/ 63 h 63"/>
                  <a:gd name="T2" fmla="*/ 0 w 63"/>
                  <a:gd name="T3" fmla="*/ 31 h 63"/>
                  <a:gd name="T4" fmla="*/ 31 w 63"/>
                  <a:gd name="T5" fmla="*/ 0 h 63"/>
                  <a:gd name="T6" fmla="*/ 63 w 63"/>
                  <a:gd name="T7" fmla="*/ 31 h 63"/>
                  <a:gd name="T8" fmla="*/ 59 w 63"/>
                  <a:gd name="T9" fmla="*/ 35 h 63"/>
                  <a:gd name="T10" fmla="*/ 56 w 63"/>
                  <a:gd name="T11" fmla="*/ 31 h 63"/>
                  <a:gd name="T12" fmla="*/ 31 w 63"/>
                  <a:gd name="T13" fmla="*/ 7 h 63"/>
                  <a:gd name="T14" fmla="*/ 7 w 63"/>
                  <a:gd name="T15" fmla="*/ 31 h 63"/>
                  <a:gd name="T16" fmla="*/ 31 w 63"/>
                  <a:gd name="T17" fmla="*/ 56 h 63"/>
                  <a:gd name="T18" fmla="*/ 43 w 63"/>
                  <a:gd name="T19" fmla="*/ 52 h 63"/>
                  <a:gd name="T20" fmla="*/ 48 w 63"/>
                  <a:gd name="T21" fmla="*/ 54 h 63"/>
                  <a:gd name="T22" fmla="*/ 47 w 63"/>
                  <a:gd name="T23" fmla="*/ 58 h 63"/>
                  <a:gd name="T24" fmla="*/ 31 w 63"/>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3">
                    <a:moveTo>
                      <a:pt x="31" y="63"/>
                    </a:moveTo>
                    <a:cubicBezTo>
                      <a:pt x="14" y="63"/>
                      <a:pt x="0" y="48"/>
                      <a:pt x="0" y="31"/>
                    </a:cubicBezTo>
                    <a:cubicBezTo>
                      <a:pt x="0" y="14"/>
                      <a:pt x="14" y="0"/>
                      <a:pt x="31" y="0"/>
                    </a:cubicBezTo>
                    <a:cubicBezTo>
                      <a:pt x="49" y="0"/>
                      <a:pt x="63" y="14"/>
                      <a:pt x="63" y="31"/>
                    </a:cubicBezTo>
                    <a:cubicBezTo>
                      <a:pt x="63" y="33"/>
                      <a:pt x="61" y="35"/>
                      <a:pt x="59" y="35"/>
                    </a:cubicBezTo>
                    <a:cubicBezTo>
                      <a:pt x="57" y="35"/>
                      <a:pt x="56" y="33"/>
                      <a:pt x="56" y="31"/>
                    </a:cubicBezTo>
                    <a:cubicBezTo>
                      <a:pt x="56" y="18"/>
                      <a:pt x="45" y="7"/>
                      <a:pt x="31" y="7"/>
                    </a:cubicBezTo>
                    <a:cubicBezTo>
                      <a:pt x="18" y="7"/>
                      <a:pt x="7" y="18"/>
                      <a:pt x="7" y="31"/>
                    </a:cubicBezTo>
                    <a:cubicBezTo>
                      <a:pt x="7" y="45"/>
                      <a:pt x="18" y="56"/>
                      <a:pt x="31" y="56"/>
                    </a:cubicBezTo>
                    <a:cubicBezTo>
                      <a:pt x="36" y="56"/>
                      <a:pt x="40" y="55"/>
                      <a:pt x="43" y="52"/>
                    </a:cubicBezTo>
                    <a:cubicBezTo>
                      <a:pt x="45" y="52"/>
                      <a:pt x="47" y="52"/>
                      <a:pt x="48" y="54"/>
                    </a:cubicBezTo>
                    <a:cubicBezTo>
                      <a:pt x="49" y="55"/>
                      <a:pt x="49" y="57"/>
                      <a:pt x="47" y="58"/>
                    </a:cubicBezTo>
                    <a:cubicBezTo>
                      <a:pt x="42" y="61"/>
                      <a:pt x="37" y="63"/>
                      <a:pt x="31" y="63"/>
                    </a:cubicBez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7" name="Freeform 23">
                <a:extLst>
                  <a:ext uri="{FF2B5EF4-FFF2-40B4-BE49-F238E27FC236}">
                    <a16:creationId xmlns:a16="http://schemas.microsoft.com/office/drawing/2014/main" id="{524641BC-07F8-45E7-A56A-BFE9031D7DB3}"/>
                  </a:ext>
                </a:extLst>
              </p:cNvPr>
              <p:cNvSpPr>
                <a:spLocks noEditPoints="1"/>
              </p:cNvSpPr>
              <p:nvPr/>
            </p:nvSpPr>
            <p:spPr bwMode="gray">
              <a:xfrm>
                <a:off x="3801" y="2083"/>
                <a:ext cx="82" cy="83"/>
              </a:xfrm>
              <a:custGeom>
                <a:avLst/>
                <a:gdLst>
                  <a:gd name="T0" fmla="*/ 17 w 35"/>
                  <a:gd name="T1" fmla="*/ 35 h 35"/>
                  <a:gd name="T2" fmla="*/ 0 w 35"/>
                  <a:gd name="T3" fmla="*/ 17 h 35"/>
                  <a:gd name="T4" fmla="*/ 17 w 35"/>
                  <a:gd name="T5" fmla="*/ 0 h 35"/>
                  <a:gd name="T6" fmla="*/ 35 w 35"/>
                  <a:gd name="T7" fmla="*/ 17 h 35"/>
                  <a:gd name="T8" fmla="*/ 17 w 35"/>
                  <a:gd name="T9" fmla="*/ 35 h 35"/>
                  <a:gd name="T10" fmla="*/ 17 w 35"/>
                  <a:gd name="T11" fmla="*/ 7 h 35"/>
                  <a:gd name="T12" fmla="*/ 7 w 35"/>
                  <a:gd name="T13" fmla="*/ 17 h 35"/>
                  <a:gd name="T14" fmla="*/ 17 w 35"/>
                  <a:gd name="T15" fmla="*/ 28 h 35"/>
                  <a:gd name="T16" fmla="*/ 28 w 35"/>
                  <a:gd name="T17" fmla="*/ 17 h 35"/>
                  <a:gd name="T18" fmla="*/ 17 w 35"/>
                  <a:gd name="T1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35"/>
                    </a:moveTo>
                    <a:cubicBezTo>
                      <a:pt x="8" y="35"/>
                      <a:pt x="0" y="27"/>
                      <a:pt x="0" y="17"/>
                    </a:cubicBezTo>
                    <a:cubicBezTo>
                      <a:pt x="0" y="8"/>
                      <a:pt x="8" y="0"/>
                      <a:pt x="17" y="0"/>
                    </a:cubicBezTo>
                    <a:cubicBezTo>
                      <a:pt x="27" y="0"/>
                      <a:pt x="35" y="8"/>
                      <a:pt x="35" y="17"/>
                    </a:cubicBezTo>
                    <a:cubicBezTo>
                      <a:pt x="35" y="27"/>
                      <a:pt x="27" y="35"/>
                      <a:pt x="17" y="35"/>
                    </a:cubicBezTo>
                    <a:close/>
                    <a:moveTo>
                      <a:pt x="17" y="7"/>
                    </a:moveTo>
                    <a:cubicBezTo>
                      <a:pt x="11" y="7"/>
                      <a:pt x="7" y="11"/>
                      <a:pt x="7" y="17"/>
                    </a:cubicBezTo>
                    <a:cubicBezTo>
                      <a:pt x="7" y="23"/>
                      <a:pt x="11" y="28"/>
                      <a:pt x="17" y="28"/>
                    </a:cubicBezTo>
                    <a:cubicBezTo>
                      <a:pt x="23" y="28"/>
                      <a:pt x="28" y="23"/>
                      <a:pt x="28" y="17"/>
                    </a:cubicBezTo>
                    <a:cubicBezTo>
                      <a:pt x="28" y="11"/>
                      <a:pt x="23" y="7"/>
                      <a:pt x="17" y="7"/>
                    </a:cubicBez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8" name="Freeform 24">
                <a:extLst>
                  <a:ext uri="{FF2B5EF4-FFF2-40B4-BE49-F238E27FC236}">
                    <a16:creationId xmlns:a16="http://schemas.microsoft.com/office/drawing/2014/main" id="{B10F4DB3-626D-4080-B920-73253F72DA04}"/>
                  </a:ext>
                </a:extLst>
              </p:cNvPr>
              <p:cNvSpPr>
                <a:spLocks/>
              </p:cNvSpPr>
              <p:nvPr/>
            </p:nvSpPr>
            <p:spPr bwMode="gray">
              <a:xfrm>
                <a:off x="3867" y="2116"/>
                <a:ext cx="49" cy="50"/>
              </a:xfrm>
              <a:custGeom>
                <a:avLst/>
                <a:gdLst>
                  <a:gd name="T0" fmla="*/ 10 w 21"/>
                  <a:gd name="T1" fmla="*/ 21 h 21"/>
                  <a:gd name="T2" fmla="*/ 3 w 21"/>
                  <a:gd name="T3" fmla="*/ 17 h 21"/>
                  <a:gd name="T4" fmla="*/ 0 w 21"/>
                  <a:gd name="T5" fmla="*/ 10 h 21"/>
                  <a:gd name="T6" fmla="*/ 0 w 21"/>
                  <a:gd name="T7" fmla="*/ 3 h 21"/>
                  <a:gd name="T8" fmla="*/ 3 w 21"/>
                  <a:gd name="T9" fmla="*/ 0 h 21"/>
                  <a:gd name="T10" fmla="*/ 7 w 21"/>
                  <a:gd name="T11" fmla="*/ 3 h 21"/>
                  <a:gd name="T12" fmla="*/ 7 w 21"/>
                  <a:gd name="T13" fmla="*/ 10 h 21"/>
                  <a:gd name="T14" fmla="*/ 8 w 21"/>
                  <a:gd name="T15" fmla="*/ 13 h 21"/>
                  <a:gd name="T16" fmla="*/ 13 w 21"/>
                  <a:gd name="T17" fmla="*/ 13 h 21"/>
                  <a:gd name="T18" fmla="*/ 14 w 21"/>
                  <a:gd name="T19" fmla="*/ 10 h 21"/>
                  <a:gd name="T20" fmla="*/ 14 w 21"/>
                  <a:gd name="T21" fmla="*/ 3 h 21"/>
                  <a:gd name="T22" fmla="*/ 17 w 21"/>
                  <a:gd name="T23" fmla="*/ 0 h 21"/>
                  <a:gd name="T24" fmla="*/ 21 w 21"/>
                  <a:gd name="T25" fmla="*/ 3 h 21"/>
                  <a:gd name="T26" fmla="*/ 21 w 21"/>
                  <a:gd name="T27" fmla="*/ 10 h 21"/>
                  <a:gd name="T28" fmla="*/ 18 w 21"/>
                  <a:gd name="T29" fmla="*/ 17 h 21"/>
                  <a:gd name="T30" fmla="*/ 10 w 21"/>
                  <a:gd name="T3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1">
                    <a:moveTo>
                      <a:pt x="10" y="21"/>
                    </a:moveTo>
                    <a:cubicBezTo>
                      <a:pt x="7" y="21"/>
                      <a:pt x="5" y="19"/>
                      <a:pt x="3" y="17"/>
                    </a:cubicBezTo>
                    <a:cubicBezTo>
                      <a:pt x="1" y="16"/>
                      <a:pt x="0" y="13"/>
                      <a:pt x="0" y="10"/>
                    </a:cubicBezTo>
                    <a:cubicBezTo>
                      <a:pt x="0" y="3"/>
                      <a:pt x="0" y="3"/>
                      <a:pt x="0" y="3"/>
                    </a:cubicBezTo>
                    <a:cubicBezTo>
                      <a:pt x="0" y="1"/>
                      <a:pt x="1" y="0"/>
                      <a:pt x="3" y="0"/>
                    </a:cubicBezTo>
                    <a:cubicBezTo>
                      <a:pt x="5" y="0"/>
                      <a:pt x="7" y="1"/>
                      <a:pt x="7" y="3"/>
                    </a:cubicBezTo>
                    <a:cubicBezTo>
                      <a:pt x="7" y="10"/>
                      <a:pt x="7" y="10"/>
                      <a:pt x="7" y="10"/>
                    </a:cubicBezTo>
                    <a:cubicBezTo>
                      <a:pt x="7" y="11"/>
                      <a:pt x="7" y="12"/>
                      <a:pt x="8" y="13"/>
                    </a:cubicBezTo>
                    <a:cubicBezTo>
                      <a:pt x="9" y="14"/>
                      <a:pt x="11" y="14"/>
                      <a:pt x="13" y="13"/>
                    </a:cubicBezTo>
                    <a:cubicBezTo>
                      <a:pt x="13" y="12"/>
                      <a:pt x="14" y="11"/>
                      <a:pt x="14" y="10"/>
                    </a:cubicBezTo>
                    <a:cubicBezTo>
                      <a:pt x="14" y="3"/>
                      <a:pt x="14" y="3"/>
                      <a:pt x="14" y="3"/>
                    </a:cubicBezTo>
                    <a:cubicBezTo>
                      <a:pt x="14" y="1"/>
                      <a:pt x="15" y="0"/>
                      <a:pt x="17" y="0"/>
                    </a:cubicBezTo>
                    <a:cubicBezTo>
                      <a:pt x="19" y="0"/>
                      <a:pt x="21" y="1"/>
                      <a:pt x="21" y="3"/>
                    </a:cubicBezTo>
                    <a:cubicBezTo>
                      <a:pt x="21" y="10"/>
                      <a:pt x="21" y="10"/>
                      <a:pt x="21" y="10"/>
                    </a:cubicBezTo>
                    <a:cubicBezTo>
                      <a:pt x="21" y="13"/>
                      <a:pt x="20" y="16"/>
                      <a:pt x="18" y="17"/>
                    </a:cubicBezTo>
                    <a:cubicBezTo>
                      <a:pt x="16" y="19"/>
                      <a:pt x="13" y="21"/>
                      <a:pt x="10" y="21"/>
                    </a:cubicBez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sp>
          <p:nvSpPr>
            <p:cNvPr id="9" name="Teilkreis 8">
              <a:extLst>
                <a:ext uri="{FF2B5EF4-FFF2-40B4-BE49-F238E27FC236}">
                  <a16:creationId xmlns:a16="http://schemas.microsoft.com/office/drawing/2014/main" id="{B9994458-6956-48C6-85CB-B9514604A709}"/>
                </a:ext>
              </a:extLst>
            </p:cNvPr>
            <p:cNvSpPr/>
            <p:nvPr/>
          </p:nvSpPr>
          <p:spPr bwMode="gray">
            <a:xfrm flipH="1">
              <a:off x="3446400" y="1870298"/>
              <a:ext cx="2484000" cy="2484000"/>
            </a:xfrm>
            <a:prstGeom prst="pie">
              <a:avLst>
                <a:gd name="adj1" fmla="val 16201929"/>
                <a:gd name="adj2" fmla="val 5396079"/>
              </a:avLst>
            </a:prstGeom>
            <a:solidFill>
              <a:sysClr val="window" lastClr="FFFFFF">
                <a:alpha val="33000"/>
              </a:sysClr>
            </a:solidFill>
            <a:ln w="254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grpSp>
    </p:spTree>
    <p:extLst>
      <p:ext uri="{BB962C8B-B14F-4D97-AF65-F5344CB8AC3E}">
        <p14:creationId xmlns:p14="http://schemas.microsoft.com/office/powerpoint/2010/main" val="614324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1E755453-B271-4020-8DAB-EBA0CC79DE06}"/>
              </a:ext>
            </a:extLst>
          </p:cNvPr>
          <p:cNvSpPr/>
          <p:nvPr/>
        </p:nvSpPr>
        <p:spPr>
          <a:xfrm>
            <a:off x="3080766" y="2185416"/>
            <a:ext cx="2673096" cy="368198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0000"/>
              </a:solidFill>
            </a:endParaRPr>
          </a:p>
        </p:txBody>
      </p:sp>
      <p:sp>
        <p:nvSpPr>
          <p:cNvPr id="6" name="Textfeld 5">
            <a:extLst>
              <a:ext uri="{FF2B5EF4-FFF2-40B4-BE49-F238E27FC236}">
                <a16:creationId xmlns:a16="http://schemas.microsoft.com/office/drawing/2014/main" id="{51B06666-C69F-A5CB-2643-1267F4873925}"/>
              </a:ext>
            </a:extLst>
          </p:cNvPr>
          <p:cNvSpPr txBox="1"/>
          <p:nvPr/>
        </p:nvSpPr>
        <p:spPr>
          <a:xfrm>
            <a:off x="274320" y="3264408"/>
            <a:ext cx="1819656" cy="2249424"/>
          </a:xfrm>
          <a:prstGeom prst="rect">
            <a:avLst/>
          </a:prstGeom>
        </p:spPr>
        <p:txBody>
          <a:bodyPr vert="horz" wrap="square" lIns="0" tIns="45720" rIns="91440" bIns="45720" rtlCol="0" anchor="t">
            <a:noAutofit/>
          </a:bodyPr>
          <a:lstStyle/>
          <a:p>
            <a:pPr>
              <a:spcAft>
                <a:spcPts val="600"/>
              </a:spcAft>
            </a:pPr>
            <a:r>
              <a:rPr lang="de-DE" sz="2400" b="1" dirty="0">
                <a:solidFill>
                  <a:srgbClr val="000000"/>
                </a:solidFill>
              </a:rPr>
              <a:t>Ruhig bleiben! </a:t>
            </a:r>
          </a:p>
          <a:p>
            <a:pPr>
              <a:spcAft>
                <a:spcPts val="600"/>
              </a:spcAft>
            </a:pPr>
            <a:r>
              <a:rPr lang="de-DE" sz="2400" b="1" dirty="0">
                <a:solidFill>
                  <a:srgbClr val="000000"/>
                </a:solidFill>
                <a:sym typeface="Wingdings" panose="05000000000000000000" pitchFamily="2" charset="2"/>
              </a:rPr>
              <a:t>Lass dich nicht traurig oder wütend machen. </a:t>
            </a:r>
            <a:endParaRPr lang="de-DE" sz="2400" dirty="0">
              <a:solidFill>
                <a:srgbClr val="000000"/>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rgbClr val="000000"/>
                </a:solidFill>
                <a:effectLst/>
                <a:uLnTx/>
                <a:uFillTx/>
                <a:ea typeface="+mj-ea"/>
                <a:cs typeface="+mj-cs"/>
              </a:rPr>
              <a:t> </a:t>
            </a:r>
          </a:p>
        </p:txBody>
      </p:sp>
      <p:sp>
        <p:nvSpPr>
          <p:cNvPr id="7" name="Textfeld 6">
            <a:extLst>
              <a:ext uri="{FF2B5EF4-FFF2-40B4-BE49-F238E27FC236}">
                <a16:creationId xmlns:a16="http://schemas.microsoft.com/office/drawing/2014/main" id="{CB6332B2-965B-5FC9-AD20-AFEBBB0CE744}"/>
              </a:ext>
            </a:extLst>
          </p:cNvPr>
          <p:cNvSpPr txBox="1"/>
          <p:nvPr/>
        </p:nvSpPr>
        <p:spPr>
          <a:xfrm>
            <a:off x="3283073" y="3255264"/>
            <a:ext cx="2201041" cy="2249424"/>
          </a:xfrm>
          <a:prstGeom prst="rect">
            <a:avLst/>
          </a:prstGeom>
        </p:spPr>
        <p:txBody>
          <a:bodyPr vert="horz" wrap="square" lIns="0" tIns="45720" rIns="91440" bIns="45720" rtlCol="0" anchor="t">
            <a:noAutofit/>
          </a:bodyPr>
          <a:lstStyle/>
          <a:p>
            <a:pPr>
              <a:spcAft>
                <a:spcPts val="600"/>
              </a:spcAft>
            </a:pPr>
            <a:r>
              <a:rPr lang="de-DE" sz="2400" b="1" dirty="0">
                <a:solidFill>
                  <a:schemeClr val="bg2"/>
                </a:solidFill>
              </a:rPr>
              <a:t>Sei skeptisch! </a:t>
            </a:r>
          </a:p>
          <a:p>
            <a:pPr>
              <a:spcAft>
                <a:spcPts val="600"/>
              </a:spcAft>
            </a:pPr>
            <a:r>
              <a:rPr lang="de-DE" sz="2400" b="1" dirty="0">
                <a:solidFill>
                  <a:schemeClr val="bg2"/>
                </a:solidFill>
                <a:sym typeface="Wingdings" panose="05000000000000000000" pitchFamily="2" charset="2"/>
              </a:rPr>
              <a:t>Glaube nicht sofort alles, was du im Internet liest.</a:t>
            </a:r>
            <a:endParaRPr lang="de-DE" sz="2400" dirty="0">
              <a:solidFill>
                <a:schemeClr val="bg2"/>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chemeClr val="bg2"/>
                </a:solidFill>
                <a:effectLst/>
                <a:uLnTx/>
                <a:uFillTx/>
                <a:ea typeface="+mj-ea"/>
                <a:cs typeface="+mj-cs"/>
              </a:rPr>
              <a:t> </a:t>
            </a:r>
          </a:p>
        </p:txBody>
      </p:sp>
      <p:sp>
        <p:nvSpPr>
          <p:cNvPr id="8" name="Textfeld 7">
            <a:extLst>
              <a:ext uri="{FF2B5EF4-FFF2-40B4-BE49-F238E27FC236}">
                <a16:creationId xmlns:a16="http://schemas.microsoft.com/office/drawing/2014/main" id="{9BE0457D-5B5A-91F9-6990-65F8E3C74DAC}"/>
              </a:ext>
            </a:extLst>
          </p:cNvPr>
          <p:cNvSpPr txBox="1"/>
          <p:nvPr/>
        </p:nvSpPr>
        <p:spPr>
          <a:xfrm>
            <a:off x="9360411" y="3255264"/>
            <a:ext cx="1911096" cy="2602992"/>
          </a:xfrm>
          <a:prstGeom prst="rect">
            <a:avLst/>
          </a:prstGeom>
        </p:spPr>
        <p:txBody>
          <a:bodyPr vert="horz" wrap="square" lIns="0" tIns="45720" rIns="91440" bIns="45720" rtlCol="0" anchor="t">
            <a:noAutofit/>
          </a:bodyPr>
          <a:lstStyle/>
          <a:p>
            <a:pPr>
              <a:spcAft>
                <a:spcPts val="600"/>
              </a:spcAft>
            </a:pPr>
            <a:r>
              <a:rPr lang="de-DE" sz="2400" b="1" dirty="0">
                <a:solidFill>
                  <a:schemeClr val="bg2"/>
                </a:solidFill>
              </a:rPr>
              <a:t>Überprüfe die Richtigkeit der Nachricht! </a:t>
            </a:r>
            <a:r>
              <a:rPr lang="de-DE" sz="2400" b="1" dirty="0">
                <a:solidFill>
                  <a:schemeClr val="bg2"/>
                </a:solidFill>
                <a:sym typeface="Wingdings" panose="05000000000000000000" pitchFamily="2" charset="2"/>
              </a:rPr>
              <a:t> Quellenarbeit</a:t>
            </a:r>
            <a:endParaRPr lang="de-DE" sz="2400" dirty="0">
              <a:solidFill>
                <a:schemeClr val="bg2"/>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chemeClr val="bg2"/>
                </a:solidFill>
                <a:effectLst/>
                <a:uLnTx/>
                <a:uFillTx/>
                <a:ea typeface="+mj-ea"/>
                <a:cs typeface="+mj-cs"/>
              </a:rPr>
              <a:t> </a:t>
            </a:r>
          </a:p>
        </p:txBody>
      </p:sp>
      <p:sp>
        <p:nvSpPr>
          <p:cNvPr id="11" name="Textfeld 10">
            <a:extLst>
              <a:ext uri="{FF2B5EF4-FFF2-40B4-BE49-F238E27FC236}">
                <a16:creationId xmlns:a16="http://schemas.microsoft.com/office/drawing/2014/main" id="{78C31308-40D4-B0E9-2F17-68D2C227A86E}"/>
              </a:ext>
            </a:extLst>
          </p:cNvPr>
          <p:cNvSpPr txBox="1"/>
          <p:nvPr/>
        </p:nvSpPr>
        <p:spPr>
          <a:xfrm>
            <a:off x="6262114" y="3255264"/>
            <a:ext cx="2320298" cy="2249424"/>
          </a:xfrm>
          <a:prstGeom prst="rect">
            <a:avLst/>
          </a:prstGeom>
        </p:spPr>
        <p:txBody>
          <a:bodyPr vert="horz" wrap="square" lIns="0" tIns="45720" rIns="91440" bIns="45720" rtlCol="0" anchor="t">
            <a:noAutofit/>
          </a:bodyPr>
          <a:lstStyle/>
          <a:p>
            <a:pPr>
              <a:spcAft>
                <a:spcPts val="600"/>
              </a:spcAft>
            </a:pPr>
            <a:r>
              <a:rPr lang="de-DE" sz="2400" b="1" dirty="0">
                <a:solidFill>
                  <a:schemeClr val="bg2"/>
                </a:solidFill>
              </a:rPr>
              <a:t>Nicht sofort an andere Leute weiterschicken!</a:t>
            </a: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chemeClr val="bg2"/>
                </a:solidFill>
                <a:effectLst/>
                <a:uLnTx/>
                <a:uFillTx/>
                <a:ea typeface="+mj-ea"/>
                <a:cs typeface="+mj-cs"/>
              </a:rPr>
              <a:t> </a:t>
            </a:r>
          </a:p>
        </p:txBody>
      </p:sp>
      <p:sp>
        <p:nvSpPr>
          <p:cNvPr id="12" name="Textfeld 11">
            <a:extLst>
              <a:ext uri="{FF2B5EF4-FFF2-40B4-BE49-F238E27FC236}">
                <a16:creationId xmlns:a16="http://schemas.microsoft.com/office/drawing/2014/main" id="{ABFABE9C-0F7D-CE3E-88D3-878AA30DCA2C}"/>
              </a:ext>
            </a:extLst>
          </p:cNvPr>
          <p:cNvSpPr txBox="1"/>
          <p:nvPr/>
        </p:nvSpPr>
        <p:spPr>
          <a:xfrm>
            <a:off x="9188958" y="3264408"/>
            <a:ext cx="2860548" cy="2602992"/>
          </a:xfrm>
          <a:prstGeom prst="rect">
            <a:avLst/>
          </a:prstGeom>
        </p:spPr>
        <p:txBody>
          <a:bodyPr vert="horz" wrap="square" lIns="0" tIns="45720" rIns="91440" bIns="45720" rtlCol="0" anchor="t">
            <a:noAutofit/>
          </a:bodyPr>
          <a:lstStyle/>
          <a:p>
            <a:pPr>
              <a:spcAft>
                <a:spcPts val="600"/>
              </a:spcAft>
            </a:pPr>
            <a:endParaRPr kumimoji="0" lang="de-DE" sz="2000" b="1" i="0" u="none" strike="noStrike" kern="1200" cap="none" spc="0" normalizeH="0" baseline="0" noProof="0" dirty="0">
              <a:ln>
                <a:noFill/>
              </a:ln>
              <a:solidFill>
                <a:srgbClr val="000000"/>
              </a:solidFill>
              <a:effectLst/>
              <a:uLnTx/>
              <a:uFillTx/>
              <a:ea typeface="+mj-ea"/>
              <a:cs typeface="+mj-cs"/>
            </a:endParaRPr>
          </a:p>
        </p:txBody>
      </p:sp>
      <p:sp>
        <p:nvSpPr>
          <p:cNvPr id="13" name="Textfeld 12">
            <a:extLst>
              <a:ext uri="{FF2B5EF4-FFF2-40B4-BE49-F238E27FC236}">
                <a16:creationId xmlns:a16="http://schemas.microsoft.com/office/drawing/2014/main" id="{19F62B9D-A7A1-EDC8-FA16-0C07079A7C67}"/>
              </a:ext>
            </a:extLst>
          </p:cNvPr>
          <p:cNvSpPr txBox="1"/>
          <p:nvPr/>
        </p:nvSpPr>
        <p:spPr>
          <a:xfrm>
            <a:off x="274320" y="2386584"/>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rgbClr val="000000"/>
                </a:solidFill>
                <a:effectLst/>
                <a:uLnTx/>
                <a:uFillTx/>
                <a:latin typeface="+mj-lt"/>
                <a:ea typeface="+mj-ea"/>
                <a:cs typeface="+mj-cs"/>
              </a:rPr>
              <a:t>01</a:t>
            </a:r>
          </a:p>
        </p:txBody>
      </p:sp>
      <p:sp>
        <p:nvSpPr>
          <p:cNvPr id="15" name="Textfeld 14">
            <a:extLst>
              <a:ext uri="{FF2B5EF4-FFF2-40B4-BE49-F238E27FC236}">
                <a16:creationId xmlns:a16="http://schemas.microsoft.com/office/drawing/2014/main" id="{1A7E4084-CAAD-5C30-4AB1-35473A906A4C}"/>
              </a:ext>
            </a:extLst>
          </p:cNvPr>
          <p:cNvSpPr txBox="1"/>
          <p:nvPr/>
        </p:nvSpPr>
        <p:spPr>
          <a:xfrm>
            <a:off x="3220209" y="2351532"/>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chemeClr val="bg2"/>
                </a:solidFill>
                <a:effectLst/>
                <a:uLnTx/>
                <a:uFillTx/>
                <a:latin typeface="+mj-lt"/>
                <a:ea typeface="+mj-ea"/>
                <a:cs typeface="+mj-cs"/>
              </a:rPr>
              <a:t>02</a:t>
            </a:r>
          </a:p>
        </p:txBody>
      </p:sp>
      <p:sp>
        <p:nvSpPr>
          <p:cNvPr id="18" name="Textfeld 17">
            <a:extLst>
              <a:ext uri="{FF2B5EF4-FFF2-40B4-BE49-F238E27FC236}">
                <a16:creationId xmlns:a16="http://schemas.microsoft.com/office/drawing/2014/main" id="{2EA2DEF2-B539-9386-55B2-B561A5BA83AC}"/>
              </a:ext>
            </a:extLst>
          </p:cNvPr>
          <p:cNvSpPr txBox="1"/>
          <p:nvPr/>
        </p:nvSpPr>
        <p:spPr>
          <a:xfrm>
            <a:off x="6262115" y="2351532"/>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lang="de-DE" sz="4800" b="1" dirty="0">
                <a:solidFill>
                  <a:schemeClr val="bg2"/>
                </a:solidFill>
                <a:latin typeface="+mj-lt"/>
                <a:ea typeface="+mj-ea"/>
                <a:cs typeface="+mj-cs"/>
              </a:rPr>
              <a:t>03</a:t>
            </a:r>
            <a:endParaRPr kumimoji="0" lang="de-DE" sz="4800" b="1" i="0" u="none" strike="noStrike" kern="1200" cap="none" spc="0" normalizeH="0" baseline="0" noProof="0" dirty="0">
              <a:ln>
                <a:noFill/>
              </a:ln>
              <a:solidFill>
                <a:schemeClr val="bg2"/>
              </a:solidFill>
              <a:effectLst/>
              <a:uLnTx/>
              <a:uFillTx/>
              <a:latin typeface="+mj-lt"/>
              <a:ea typeface="+mj-ea"/>
              <a:cs typeface="+mj-cs"/>
            </a:endParaRPr>
          </a:p>
        </p:txBody>
      </p:sp>
      <p:sp>
        <p:nvSpPr>
          <p:cNvPr id="20" name="Textfeld 19">
            <a:extLst>
              <a:ext uri="{FF2B5EF4-FFF2-40B4-BE49-F238E27FC236}">
                <a16:creationId xmlns:a16="http://schemas.microsoft.com/office/drawing/2014/main" id="{73FDAB9C-CD53-889F-2D75-768C61D45FF9}"/>
              </a:ext>
            </a:extLst>
          </p:cNvPr>
          <p:cNvSpPr txBox="1"/>
          <p:nvPr/>
        </p:nvSpPr>
        <p:spPr>
          <a:xfrm>
            <a:off x="9355839" y="2353056"/>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chemeClr val="bg2"/>
                </a:solidFill>
                <a:effectLst/>
                <a:uLnTx/>
                <a:uFillTx/>
                <a:latin typeface="+mj-lt"/>
                <a:ea typeface="+mj-ea"/>
                <a:cs typeface="+mj-cs"/>
              </a:rPr>
              <a:t>04</a:t>
            </a:r>
          </a:p>
        </p:txBody>
      </p:sp>
      <p:sp>
        <p:nvSpPr>
          <p:cNvPr id="3" name="Textfeld 2">
            <a:extLst>
              <a:ext uri="{FF2B5EF4-FFF2-40B4-BE49-F238E27FC236}">
                <a16:creationId xmlns:a16="http://schemas.microsoft.com/office/drawing/2014/main" id="{0D3056F4-A486-D548-87BF-BB4485AB1B7C}"/>
              </a:ext>
            </a:extLst>
          </p:cNvPr>
          <p:cNvSpPr txBox="1"/>
          <p:nvPr/>
        </p:nvSpPr>
        <p:spPr>
          <a:xfrm>
            <a:off x="91441" y="218385"/>
            <a:ext cx="6895148" cy="1326105"/>
          </a:xfrm>
          <a:prstGeom prst="rect">
            <a:avLst/>
          </a:prstGeom>
          <a:solidFill>
            <a:schemeClr val="tx1"/>
          </a:solidFill>
          <a:effectLst>
            <a:outerShdw blurRad="50800" dist="38100" dir="2700000" algn="tl" rotWithShape="0">
              <a:prstClr val="black">
                <a:alpha val="40000"/>
              </a:prstClr>
            </a:outerShdw>
          </a:effectLst>
        </p:spPr>
        <p:txBody>
          <a:bodyPr wrap="square" lIns="360000" tIns="108000" rIns="180000" bIns="108000" rtlCol="0" anchor="ctr" anchorCtr="0">
            <a:spAutoFit/>
          </a:bodyPr>
          <a:lstStyle/>
          <a:p>
            <a:r>
              <a:rPr lang="de-DE" sz="3600" b="1" dirty="0">
                <a:solidFill>
                  <a:schemeClr val="bg2"/>
                </a:solidFill>
                <a:ea typeface="Lato" charset="0"/>
                <a:cs typeface="Lato" charset="0"/>
              </a:rPr>
              <a:t>Wie reagiere ich darauf, wenn ich </a:t>
            </a:r>
            <a:br>
              <a:rPr lang="de-DE" sz="3600" b="1" dirty="0">
                <a:solidFill>
                  <a:schemeClr val="bg2"/>
                </a:solidFill>
                <a:ea typeface="Lato" charset="0"/>
                <a:cs typeface="Lato" charset="0"/>
              </a:rPr>
            </a:br>
            <a:r>
              <a:rPr lang="de-DE" sz="3600" b="1" dirty="0">
                <a:solidFill>
                  <a:schemeClr val="bg2"/>
                </a:solidFill>
                <a:ea typeface="Lato" charset="0"/>
                <a:cs typeface="Lato" charset="0"/>
              </a:rPr>
              <a:t>reißerische Nachrichten lese?</a:t>
            </a:r>
          </a:p>
        </p:txBody>
      </p:sp>
    </p:spTree>
    <p:extLst>
      <p:ext uri="{BB962C8B-B14F-4D97-AF65-F5344CB8AC3E}">
        <p14:creationId xmlns:p14="http://schemas.microsoft.com/office/powerpoint/2010/main" val="632301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1E755453-B271-4020-8DAB-EBA0CC79DE06}"/>
              </a:ext>
            </a:extLst>
          </p:cNvPr>
          <p:cNvSpPr/>
          <p:nvPr/>
        </p:nvSpPr>
        <p:spPr>
          <a:xfrm>
            <a:off x="6162294" y="2185416"/>
            <a:ext cx="2673096" cy="3681984"/>
          </a:xfrm>
          <a:prstGeom prst="roundRect">
            <a:avLst/>
          </a:prstGeom>
          <a:solidFill>
            <a:srgbClr val="3D5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0000"/>
              </a:solidFill>
            </a:endParaRPr>
          </a:p>
        </p:txBody>
      </p:sp>
      <p:sp>
        <p:nvSpPr>
          <p:cNvPr id="6" name="Textfeld 5">
            <a:extLst>
              <a:ext uri="{FF2B5EF4-FFF2-40B4-BE49-F238E27FC236}">
                <a16:creationId xmlns:a16="http://schemas.microsoft.com/office/drawing/2014/main" id="{51B06666-C69F-A5CB-2643-1267F4873925}"/>
              </a:ext>
            </a:extLst>
          </p:cNvPr>
          <p:cNvSpPr txBox="1"/>
          <p:nvPr/>
        </p:nvSpPr>
        <p:spPr>
          <a:xfrm>
            <a:off x="274320" y="3264408"/>
            <a:ext cx="1819656" cy="2249424"/>
          </a:xfrm>
          <a:prstGeom prst="rect">
            <a:avLst/>
          </a:prstGeom>
        </p:spPr>
        <p:txBody>
          <a:bodyPr vert="horz" wrap="square" lIns="0" tIns="45720" rIns="91440" bIns="45720" rtlCol="0" anchor="t">
            <a:noAutofit/>
          </a:bodyPr>
          <a:lstStyle/>
          <a:p>
            <a:pPr>
              <a:spcAft>
                <a:spcPts val="600"/>
              </a:spcAft>
            </a:pPr>
            <a:r>
              <a:rPr lang="de-DE" sz="2400" b="1" dirty="0">
                <a:solidFill>
                  <a:srgbClr val="000000"/>
                </a:solidFill>
              </a:rPr>
              <a:t>Ruhig bleiben! </a:t>
            </a:r>
          </a:p>
          <a:p>
            <a:pPr>
              <a:spcAft>
                <a:spcPts val="600"/>
              </a:spcAft>
            </a:pPr>
            <a:r>
              <a:rPr lang="de-DE" sz="2400" b="1" dirty="0">
                <a:solidFill>
                  <a:srgbClr val="000000"/>
                </a:solidFill>
                <a:sym typeface="Wingdings" panose="05000000000000000000" pitchFamily="2" charset="2"/>
              </a:rPr>
              <a:t>Lass dich nicht traurig oder wütend machen. </a:t>
            </a:r>
            <a:endParaRPr lang="de-DE" sz="2400" dirty="0">
              <a:solidFill>
                <a:srgbClr val="000000"/>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rgbClr val="000000"/>
                </a:solidFill>
                <a:effectLst/>
                <a:uLnTx/>
                <a:uFillTx/>
                <a:ea typeface="+mj-ea"/>
                <a:cs typeface="+mj-cs"/>
              </a:rPr>
              <a:t> </a:t>
            </a:r>
          </a:p>
        </p:txBody>
      </p:sp>
      <p:sp>
        <p:nvSpPr>
          <p:cNvPr id="7" name="Textfeld 6">
            <a:extLst>
              <a:ext uri="{FF2B5EF4-FFF2-40B4-BE49-F238E27FC236}">
                <a16:creationId xmlns:a16="http://schemas.microsoft.com/office/drawing/2014/main" id="{CB6332B2-965B-5FC9-AD20-AFEBBB0CE744}"/>
              </a:ext>
            </a:extLst>
          </p:cNvPr>
          <p:cNvSpPr txBox="1"/>
          <p:nvPr/>
        </p:nvSpPr>
        <p:spPr>
          <a:xfrm>
            <a:off x="3283073" y="3255264"/>
            <a:ext cx="2201041" cy="2249424"/>
          </a:xfrm>
          <a:prstGeom prst="rect">
            <a:avLst/>
          </a:prstGeom>
        </p:spPr>
        <p:txBody>
          <a:bodyPr vert="horz" wrap="square" lIns="0" tIns="45720" rIns="91440" bIns="45720" rtlCol="0" anchor="t">
            <a:noAutofit/>
          </a:bodyPr>
          <a:lstStyle/>
          <a:p>
            <a:pPr>
              <a:spcAft>
                <a:spcPts val="600"/>
              </a:spcAft>
            </a:pPr>
            <a:r>
              <a:rPr lang="de-DE" sz="2400" b="1" dirty="0">
                <a:solidFill>
                  <a:srgbClr val="000000"/>
                </a:solidFill>
              </a:rPr>
              <a:t>Sei skeptisch! </a:t>
            </a:r>
          </a:p>
          <a:p>
            <a:pPr>
              <a:spcAft>
                <a:spcPts val="600"/>
              </a:spcAft>
            </a:pPr>
            <a:r>
              <a:rPr lang="de-DE" sz="2400" b="1" dirty="0">
                <a:solidFill>
                  <a:srgbClr val="000000"/>
                </a:solidFill>
                <a:sym typeface="Wingdings" panose="05000000000000000000" pitchFamily="2" charset="2"/>
              </a:rPr>
              <a:t>Glaube nicht sofort alles, was du im Internet liest.</a:t>
            </a:r>
            <a:endParaRPr lang="de-DE" sz="2400" dirty="0">
              <a:solidFill>
                <a:srgbClr val="000000"/>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rgbClr val="000000"/>
                </a:solidFill>
                <a:effectLst/>
                <a:uLnTx/>
                <a:uFillTx/>
                <a:ea typeface="+mj-ea"/>
                <a:cs typeface="+mj-cs"/>
              </a:rPr>
              <a:t> </a:t>
            </a:r>
          </a:p>
        </p:txBody>
      </p:sp>
      <p:sp>
        <p:nvSpPr>
          <p:cNvPr id="8" name="Textfeld 7">
            <a:extLst>
              <a:ext uri="{FF2B5EF4-FFF2-40B4-BE49-F238E27FC236}">
                <a16:creationId xmlns:a16="http://schemas.microsoft.com/office/drawing/2014/main" id="{9BE0457D-5B5A-91F9-6990-65F8E3C74DAC}"/>
              </a:ext>
            </a:extLst>
          </p:cNvPr>
          <p:cNvSpPr txBox="1"/>
          <p:nvPr/>
        </p:nvSpPr>
        <p:spPr>
          <a:xfrm>
            <a:off x="9360411" y="3255264"/>
            <a:ext cx="1911096" cy="2602992"/>
          </a:xfrm>
          <a:prstGeom prst="rect">
            <a:avLst/>
          </a:prstGeom>
        </p:spPr>
        <p:txBody>
          <a:bodyPr vert="horz" wrap="square" lIns="0" tIns="45720" rIns="91440" bIns="45720" rtlCol="0" anchor="t">
            <a:noAutofit/>
          </a:bodyPr>
          <a:lstStyle/>
          <a:p>
            <a:pPr>
              <a:spcAft>
                <a:spcPts val="600"/>
              </a:spcAft>
            </a:pPr>
            <a:r>
              <a:rPr lang="de-DE" sz="2400" b="1" dirty="0">
                <a:solidFill>
                  <a:schemeClr val="bg2"/>
                </a:solidFill>
              </a:rPr>
              <a:t>Überprüfe die Richtigkeit der Nachricht! </a:t>
            </a:r>
            <a:r>
              <a:rPr lang="de-DE" sz="2400" b="1" dirty="0">
                <a:solidFill>
                  <a:schemeClr val="bg2"/>
                </a:solidFill>
                <a:sym typeface="Wingdings" panose="05000000000000000000" pitchFamily="2" charset="2"/>
              </a:rPr>
              <a:t> Quellenarbeit</a:t>
            </a:r>
            <a:endParaRPr lang="de-DE" sz="2400" dirty="0">
              <a:solidFill>
                <a:schemeClr val="bg2"/>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chemeClr val="bg2"/>
                </a:solidFill>
                <a:effectLst/>
                <a:uLnTx/>
                <a:uFillTx/>
                <a:ea typeface="+mj-ea"/>
                <a:cs typeface="+mj-cs"/>
              </a:rPr>
              <a:t> </a:t>
            </a:r>
          </a:p>
        </p:txBody>
      </p:sp>
      <p:sp>
        <p:nvSpPr>
          <p:cNvPr id="11" name="Textfeld 10">
            <a:extLst>
              <a:ext uri="{FF2B5EF4-FFF2-40B4-BE49-F238E27FC236}">
                <a16:creationId xmlns:a16="http://schemas.microsoft.com/office/drawing/2014/main" id="{78C31308-40D4-B0E9-2F17-68D2C227A86E}"/>
              </a:ext>
            </a:extLst>
          </p:cNvPr>
          <p:cNvSpPr txBox="1"/>
          <p:nvPr/>
        </p:nvSpPr>
        <p:spPr>
          <a:xfrm>
            <a:off x="6262114" y="3255264"/>
            <a:ext cx="2320298" cy="2249424"/>
          </a:xfrm>
          <a:prstGeom prst="rect">
            <a:avLst/>
          </a:prstGeom>
        </p:spPr>
        <p:txBody>
          <a:bodyPr vert="horz" wrap="square" lIns="0" tIns="45720" rIns="91440" bIns="45720" rtlCol="0" anchor="t">
            <a:noAutofit/>
          </a:bodyPr>
          <a:lstStyle/>
          <a:p>
            <a:pPr>
              <a:spcAft>
                <a:spcPts val="600"/>
              </a:spcAft>
            </a:pPr>
            <a:r>
              <a:rPr lang="de-DE" sz="2400" b="1" dirty="0">
                <a:solidFill>
                  <a:schemeClr val="bg2"/>
                </a:solidFill>
              </a:rPr>
              <a:t>Nicht sofort an andere Leute weiterschicken!</a:t>
            </a: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chemeClr val="bg2"/>
                </a:solidFill>
                <a:effectLst/>
                <a:uLnTx/>
                <a:uFillTx/>
                <a:ea typeface="+mj-ea"/>
                <a:cs typeface="+mj-cs"/>
              </a:rPr>
              <a:t> </a:t>
            </a:r>
          </a:p>
        </p:txBody>
      </p:sp>
      <p:sp>
        <p:nvSpPr>
          <p:cNvPr id="12" name="Textfeld 11">
            <a:extLst>
              <a:ext uri="{FF2B5EF4-FFF2-40B4-BE49-F238E27FC236}">
                <a16:creationId xmlns:a16="http://schemas.microsoft.com/office/drawing/2014/main" id="{ABFABE9C-0F7D-CE3E-88D3-878AA30DCA2C}"/>
              </a:ext>
            </a:extLst>
          </p:cNvPr>
          <p:cNvSpPr txBox="1"/>
          <p:nvPr/>
        </p:nvSpPr>
        <p:spPr>
          <a:xfrm>
            <a:off x="9188958" y="3264408"/>
            <a:ext cx="2860548" cy="2602992"/>
          </a:xfrm>
          <a:prstGeom prst="rect">
            <a:avLst/>
          </a:prstGeom>
        </p:spPr>
        <p:txBody>
          <a:bodyPr vert="horz" wrap="square" lIns="0" tIns="45720" rIns="91440" bIns="45720" rtlCol="0" anchor="t">
            <a:noAutofit/>
          </a:bodyPr>
          <a:lstStyle/>
          <a:p>
            <a:pPr>
              <a:spcAft>
                <a:spcPts val="600"/>
              </a:spcAft>
            </a:pPr>
            <a:endParaRPr kumimoji="0" lang="de-DE" sz="2000" b="1" i="0" u="none" strike="noStrike" kern="1200" cap="none" spc="0" normalizeH="0" baseline="0" noProof="0" dirty="0">
              <a:ln>
                <a:noFill/>
              </a:ln>
              <a:solidFill>
                <a:srgbClr val="000000"/>
              </a:solidFill>
              <a:effectLst/>
              <a:uLnTx/>
              <a:uFillTx/>
              <a:ea typeface="+mj-ea"/>
              <a:cs typeface="+mj-cs"/>
            </a:endParaRPr>
          </a:p>
        </p:txBody>
      </p:sp>
      <p:sp>
        <p:nvSpPr>
          <p:cNvPr id="13" name="Textfeld 12">
            <a:extLst>
              <a:ext uri="{FF2B5EF4-FFF2-40B4-BE49-F238E27FC236}">
                <a16:creationId xmlns:a16="http://schemas.microsoft.com/office/drawing/2014/main" id="{19F62B9D-A7A1-EDC8-FA16-0C07079A7C67}"/>
              </a:ext>
            </a:extLst>
          </p:cNvPr>
          <p:cNvSpPr txBox="1"/>
          <p:nvPr/>
        </p:nvSpPr>
        <p:spPr>
          <a:xfrm>
            <a:off x="274320" y="2386584"/>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rgbClr val="000000"/>
                </a:solidFill>
                <a:effectLst/>
                <a:uLnTx/>
                <a:uFillTx/>
                <a:latin typeface="+mj-lt"/>
                <a:ea typeface="+mj-ea"/>
                <a:cs typeface="+mj-cs"/>
              </a:rPr>
              <a:t>01</a:t>
            </a:r>
          </a:p>
        </p:txBody>
      </p:sp>
      <p:sp>
        <p:nvSpPr>
          <p:cNvPr id="15" name="Textfeld 14">
            <a:extLst>
              <a:ext uri="{FF2B5EF4-FFF2-40B4-BE49-F238E27FC236}">
                <a16:creationId xmlns:a16="http://schemas.microsoft.com/office/drawing/2014/main" id="{1A7E4084-CAAD-5C30-4AB1-35473A906A4C}"/>
              </a:ext>
            </a:extLst>
          </p:cNvPr>
          <p:cNvSpPr txBox="1"/>
          <p:nvPr/>
        </p:nvSpPr>
        <p:spPr>
          <a:xfrm>
            <a:off x="3220209" y="2351532"/>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rgbClr val="000000"/>
                </a:solidFill>
                <a:effectLst/>
                <a:uLnTx/>
                <a:uFillTx/>
                <a:latin typeface="+mj-lt"/>
                <a:ea typeface="+mj-ea"/>
                <a:cs typeface="+mj-cs"/>
              </a:rPr>
              <a:t>02</a:t>
            </a:r>
          </a:p>
        </p:txBody>
      </p:sp>
      <p:sp>
        <p:nvSpPr>
          <p:cNvPr id="18" name="Textfeld 17">
            <a:extLst>
              <a:ext uri="{FF2B5EF4-FFF2-40B4-BE49-F238E27FC236}">
                <a16:creationId xmlns:a16="http://schemas.microsoft.com/office/drawing/2014/main" id="{2EA2DEF2-B539-9386-55B2-B561A5BA83AC}"/>
              </a:ext>
            </a:extLst>
          </p:cNvPr>
          <p:cNvSpPr txBox="1"/>
          <p:nvPr/>
        </p:nvSpPr>
        <p:spPr>
          <a:xfrm>
            <a:off x="6262115" y="2351532"/>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lang="de-DE" sz="4800" b="1" dirty="0">
                <a:solidFill>
                  <a:schemeClr val="bg2"/>
                </a:solidFill>
                <a:latin typeface="+mj-lt"/>
                <a:ea typeface="+mj-ea"/>
                <a:cs typeface="+mj-cs"/>
              </a:rPr>
              <a:t>03</a:t>
            </a:r>
            <a:endParaRPr kumimoji="0" lang="de-DE" sz="4800" b="1" i="0" u="none" strike="noStrike" kern="1200" cap="none" spc="0" normalizeH="0" baseline="0" noProof="0" dirty="0">
              <a:ln>
                <a:noFill/>
              </a:ln>
              <a:solidFill>
                <a:schemeClr val="bg2"/>
              </a:solidFill>
              <a:effectLst/>
              <a:uLnTx/>
              <a:uFillTx/>
              <a:latin typeface="+mj-lt"/>
              <a:ea typeface="+mj-ea"/>
              <a:cs typeface="+mj-cs"/>
            </a:endParaRPr>
          </a:p>
        </p:txBody>
      </p:sp>
      <p:sp>
        <p:nvSpPr>
          <p:cNvPr id="20" name="Textfeld 19">
            <a:extLst>
              <a:ext uri="{FF2B5EF4-FFF2-40B4-BE49-F238E27FC236}">
                <a16:creationId xmlns:a16="http://schemas.microsoft.com/office/drawing/2014/main" id="{73FDAB9C-CD53-889F-2D75-768C61D45FF9}"/>
              </a:ext>
            </a:extLst>
          </p:cNvPr>
          <p:cNvSpPr txBox="1"/>
          <p:nvPr/>
        </p:nvSpPr>
        <p:spPr>
          <a:xfrm>
            <a:off x="9355839" y="2353056"/>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chemeClr val="bg2"/>
                </a:solidFill>
                <a:effectLst/>
                <a:uLnTx/>
                <a:uFillTx/>
                <a:latin typeface="+mj-lt"/>
                <a:ea typeface="+mj-ea"/>
                <a:cs typeface="+mj-cs"/>
              </a:rPr>
              <a:t>04</a:t>
            </a:r>
          </a:p>
        </p:txBody>
      </p:sp>
      <p:sp>
        <p:nvSpPr>
          <p:cNvPr id="3" name="Textfeld 2">
            <a:extLst>
              <a:ext uri="{FF2B5EF4-FFF2-40B4-BE49-F238E27FC236}">
                <a16:creationId xmlns:a16="http://schemas.microsoft.com/office/drawing/2014/main" id="{E70AEBAC-58C6-B7BB-360C-4B5255F1A237}"/>
              </a:ext>
            </a:extLst>
          </p:cNvPr>
          <p:cNvSpPr txBox="1"/>
          <p:nvPr/>
        </p:nvSpPr>
        <p:spPr>
          <a:xfrm>
            <a:off x="91441" y="218385"/>
            <a:ext cx="6895148" cy="1326105"/>
          </a:xfrm>
          <a:prstGeom prst="rect">
            <a:avLst/>
          </a:prstGeom>
          <a:solidFill>
            <a:schemeClr val="tx1"/>
          </a:solidFill>
          <a:effectLst>
            <a:outerShdw blurRad="50800" dist="38100" dir="2700000" algn="tl" rotWithShape="0">
              <a:prstClr val="black">
                <a:alpha val="40000"/>
              </a:prstClr>
            </a:outerShdw>
          </a:effectLst>
        </p:spPr>
        <p:txBody>
          <a:bodyPr wrap="square" lIns="360000" tIns="108000" rIns="180000" bIns="108000" rtlCol="0" anchor="ctr" anchorCtr="0">
            <a:spAutoFit/>
          </a:bodyPr>
          <a:lstStyle/>
          <a:p>
            <a:r>
              <a:rPr lang="de-DE" sz="3600" b="1" dirty="0">
                <a:solidFill>
                  <a:schemeClr val="bg2"/>
                </a:solidFill>
                <a:ea typeface="Lato" charset="0"/>
                <a:cs typeface="Lato" charset="0"/>
              </a:rPr>
              <a:t>Wie reagiere ich darauf, wenn ich </a:t>
            </a:r>
            <a:br>
              <a:rPr lang="de-DE" sz="3600" b="1" dirty="0">
                <a:solidFill>
                  <a:schemeClr val="bg2"/>
                </a:solidFill>
                <a:ea typeface="Lato" charset="0"/>
                <a:cs typeface="Lato" charset="0"/>
              </a:rPr>
            </a:br>
            <a:r>
              <a:rPr lang="de-DE" sz="3600" b="1" dirty="0">
                <a:solidFill>
                  <a:schemeClr val="bg2"/>
                </a:solidFill>
                <a:ea typeface="Lato" charset="0"/>
                <a:cs typeface="Lato" charset="0"/>
              </a:rPr>
              <a:t>reißerische Nachrichten lese?</a:t>
            </a:r>
          </a:p>
        </p:txBody>
      </p:sp>
    </p:spTree>
    <p:extLst>
      <p:ext uri="{BB962C8B-B14F-4D97-AF65-F5344CB8AC3E}">
        <p14:creationId xmlns:p14="http://schemas.microsoft.com/office/powerpoint/2010/main" val="553459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1E755453-B271-4020-8DAB-EBA0CC79DE06}"/>
              </a:ext>
            </a:extLst>
          </p:cNvPr>
          <p:cNvSpPr/>
          <p:nvPr/>
        </p:nvSpPr>
        <p:spPr>
          <a:xfrm>
            <a:off x="9188958" y="2185416"/>
            <a:ext cx="2673096" cy="3681984"/>
          </a:xfrm>
          <a:prstGeom prst="roundRect">
            <a:avLst/>
          </a:prstGeom>
          <a:solidFill>
            <a:srgbClr val="FA6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0000"/>
              </a:solidFill>
            </a:endParaRPr>
          </a:p>
        </p:txBody>
      </p:sp>
      <p:sp>
        <p:nvSpPr>
          <p:cNvPr id="6" name="Textfeld 5">
            <a:extLst>
              <a:ext uri="{FF2B5EF4-FFF2-40B4-BE49-F238E27FC236}">
                <a16:creationId xmlns:a16="http://schemas.microsoft.com/office/drawing/2014/main" id="{51B06666-C69F-A5CB-2643-1267F4873925}"/>
              </a:ext>
            </a:extLst>
          </p:cNvPr>
          <p:cNvSpPr txBox="1"/>
          <p:nvPr/>
        </p:nvSpPr>
        <p:spPr>
          <a:xfrm>
            <a:off x="274320" y="3264408"/>
            <a:ext cx="1819656" cy="2249424"/>
          </a:xfrm>
          <a:prstGeom prst="rect">
            <a:avLst/>
          </a:prstGeom>
        </p:spPr>
        <p:txBody>
          <a:bodyPr vert="horz" wrap="square" lIns="0" tIns="45720" rIns="91440" bIns="45720" rtlCol="0" anchor="t">
            <a:noAutofit/>
          </a:bodyPr>
          <a:lstStyle/>
          <a:p>
            <a:pPr>
              <a:spcAft>
                <a:spcPts val="600"/>
              </a:spcAft>
            </a:pPr>
            <a:r>
              <a:rPr lang="de-DE" sz="2400" b="1" dirty="0">
                <a:solidFill>
                  <a:srgbClr val="000000"/>
                </a:solidFill>
              </a:rPr>
              <a:t>Ruhig bleiben! </a:t>
            </a:r>
          </a:p>
          <a:p>
            <a:pPr>
              <a:spcAft>
                <a:spcPts val="600"/>
              </a:spcAft>
            </a:pPr>
            <a:r>
              <a:rPr lang="de-DE" sz="2400" b="1" dirty="0">
                <a:solidFill>
                  <a:srgbClr val="000000"/>
                </a:solidFill>
                <a:sym typeface="Wingdings" panose="05000000000000000000" pitchFamily="2" charset="2"/>
              </a:rPr>
              <a:t>Lass dich nicht traurig oder wütend machen. </a:t>
            </a:r>
            <a:endParaRPr lang="de-DE" sz="2400" dirty="0">
              <a:solidFill>
                <a:srgbClr val="000000"/>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rgbClr val="000000"/>
                </a:solidFill>
                <a:effectLst/>
                <a:uLnTx/>
                <a:uFillTx/>
                <a:ea typeface="+mj-ea"/>
                <a:cs typeface="+mj-cs"/>
              </a:rPr>
              <a:t> </a:t>
            </a:r>
          </a:p>
        </p:txBody>
      </p:sp>
      <p:sp>
        <p:nvSpPr>
          <p:cNvPr id="7" name="Textfeld 6">
            <a:extLst>
              <a:ext uri="{FF2B5EF4-FFF2-40B4-BE49-F238E27FC236}">
                <a16:creationId xmlns:a16="http://schemas.microsoft.com/office/drawing/2014/main" id="{CB6332B2-965B-5FC9-AD20-AFEBBB0CE744}"/>
              </a:ext>
            </a:extLst>
          </p:cNvPr>
          <p:cNvSpPr txBox="1"/>
          <p:nvPr/>
        </p:nvSpPr>
        <p:spPr>
          <a:xfrm>
            <a:off x="3283073" y="3255264"/>
            <a:ext cx="2184273" cy="2249424"/>
          </a:xfrm>
          <a:prstGeom prst="rect">
            <a:avLst/>
          </a:prstGeom>
        </p:spPr>
        <p:txBody>
          <a:bodyPr vert="horz" wrap="square" lIns="0" tIns="45720" rIns="91440" bIns="45720" rtlCol="0" anchor="t">
            <a:noAutofit/>
          </a:bodyPr>
          <a:lstStyle/>
          <a:p>
            <a:pPr>
              <a:spcAft>
                <a:spcPts val="600"/>
              </a:spcAft>
            </a:pPr>
            <a:r>
              <a:rPr lang="de-DE" sz="2400" b="1" dirty="0">
                <a:solidFill>
                  <a:srgbClr val="000000"/>
                </a:solidFill>
              </a:rPr>
              <a:t>Sei skeptisch! </a:t>
            </a:r>
          </a:p>
          <a:p>
            <a:pPr>
              <a:spcAft>
                <a:spcPts val="600"/>
              </a:spcAft>
            </a:pPr>
            <a:r>
              <a:rPr lang="de-DE" sz="2400" b="1" dirty="0">
                <a:solidFill>
                  <a:srgbClr val="000000"/>
                </a:solidFill>
                <a:sym typeface="Wingdings" panose="05000000000000000000" pitchFamily="2" charset="2"/>
              </a:rPr>
              <a:t>Glaube nicht sofort alles, was du im Internet liest.</a:t>
            </a:r>
            <a:endParaRPr lang="de-DE" sz="2400" dirty="0">
              <a:solidFill>
                <a:srgbClr val="000000"/>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rgbClr val="000000"/>
                </a:solidFill>
                <a:effectLst/>
                <a:uLnTx/>
                <a:uFillTx/>
                <a:ea typeface="+mj-ea"/>
                <a:cs typeface="+mj-cs"/>
              </a:rPr>
              <a:t> </a:t>
            </a:r>
          </a:p>
        </p:txBody>
      </p:sp>
      <p:sp>
        <p:nvSpPr>
          <p:cNvPr id="8" name="Textfeld 7">
            <a:extLst>
              <a:ext uri="{FF2B5EF4-FFF2-40B4-BE49-F238E27FC236}">
                <a16:creationId xmlns:a16="http://schemas.microsoft.com/office/drawing/2014/main" id="{9BE0457D-5B5A-91F9-6990-65F8E3C74DAC}"/>
              </a:ext>
            </a:extLst>
          </p:cNvPr>
          <p:cNvSpPr txBox="1"/>
          <p:nvPr/>
        </p:nvSpPr>
        <p:spPr>
          <a:xfrm>
            <a:off x="9360411" y="3255264"/>
            <a:ext cx="1911096" cy="2602992"/>
          </a:xfrm>
          <a:prstGeom prst="rect">
            <a:avLst/>
          </a:prstGeom>
        </p:spPr>
        <p:txBody>
          <a:bodyPr vert="horz" wrap="square" lIns="0" tIns="45720" rIns="91440" bIns="45720" rtlCol="0" anchor="t">
            <a:noAutofit/>
          </a:bodyPr>
          <a:lstStyle/>
          <a:p>
            <a:pPr>
              <a:spcAft>
                <a:spcPts val="600"/>
              </a:spcAft>
            </a:pPr>
            <a:r>
              <a:rPr lang="de-DE" sz="2400" b="1" dirty="0">
                <a:solidFill>
                  <a:schemeClr val="bg2"/>
                </a:solidFill>
              </a:rPr>
              <a:t>Überprüfe die Richtigkeit der Nachricht! </a:t>
            </a:r>
            <a:r>
              <a:rPr lang="de-DE" sz="2400" b="1" dirty="0">
                <a:solidFill>
                  <a:schemeClr val="bg2"/>
                </a:solidFill>
                <a:sym typeface="Wingdings" panose="05000000000000000000" pitchFamily="2" charset="2"/>
              </a:rPr>
              <a:t> Quellenarbeit</a:t>
            </a:r>
            <a:endParaRPr lang="de-DE" sz="2400" dirty="0">
              <a:solidFill>
                <a:schemeClr val="bg2"/>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rgbClr val="000000"/>
                </a:solidFill>
                <a:effectLst/>
                <a:uLnTx/>
                <a:uFillTx/>
                <a:ea typeface="+mj-ea"/>
                <a:cs typeface="+mj-cs"/>
              </a:rPr>
              <a:t> </a:t>
            </a:r>
          </a:p>
        </p:txBody>
      </p:sp>
      <p:sp>
        <p:nvSpPr>
          <p:cNvPr id="11" name="Textfeld 10">
            <a:extLst>
              <a:ext uri="{FF2B5EF4-FFF2-40B4-BE49-F238E27FC236}">
                <a16:creationId xmlns:a16="http://schemas.microsoft.com/office/drawing/2014/main" id="{78C31308-40D4-B0E9-2F17-68D2C227A86E}"/>
              </a:ext>
            </a:extLst>
          </p:cNvPr>
          <p:cNvSpPr txBox="1"/>
          <p:nvPr/>
        </p:nvSpPr>
        <p:spPr>
          <a:xfrm>
            <a:off x="6262114" y="3255264"/>
            <a:ext cx="2132077" cy="2249424"/>
          </a:xfrm>
          <a:prstGeom prst="rect">
            <a:avLst/>
          </a:prstGeom>
        </p:spPr>
        <p:txBody>
          <a:bodyPr vert="horz" wrap="square" lIns="0" tIns="45720" rIns="91440" bIns="45720" rtlCol="0" anchor="t">
            <a:noAutofit/>
          </a:bodyPr>
          <a:lstStyle/>
          <a:p>
            <a:pPr>
              <a:spcAft>
                <a:spcPts val="600"/>
              </a:spcAft>
            </a:pPr>
            <a:r>
              <a:rPr lang="de-DE" sz="2400" b="1" dirty="0">
                <a:solidFill>
                  <a:srgbClr val="000000"/>
                </a:solidFill>
              </a:rPr>
              <a:t>Nicht sofort an andere Leute weiterschicken!</a:t>
            </a: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rgbClr val="000000"/>
                </a:solidFill>
                <a:effectLst/>
                <a:uLnTx/>
                <a:uFillTx/>
                <a:ea typeface="+mj-ea"/>
                <a:cs typeface="+mj-cs"/>
              </a:rPr>
              <a:t> </a:t>
            </a:r>
          </a:p>
        </p:txBody>
      </p:sp>
      <p:sp>
        <p:nvSpPr>
          <p:cNvPr id="12" name="Textfeld 11">
            <a:extLst>
              <a:ext uri="{FF2B5EF4-FFF2-40B4-BE49-F238E27FC236}">
                <a16:creationId xmlns:a16="http://schemas.microsoft.com/office/drawing/2014/main" id="{ABFABE9C-0F7D-CE3E-88D3-878AA30DCA2C}"/>
              </a:ext>
            </a:extLst>
          </p:cNvPr>
          <p:cNvSpPr txBox="1"/>
          <p:nvPr/>
        </p:nvSpPr>
        <p:spPr>
          <a:xfrm>
            <a:off x="9188958" y="3264408"/>
            <a:ext cx="2860548" cy="2602992"/>
          </a:xfrm>
          <a:prstGeom prst="rect">
            <a:avLst/>
          </a:prstGeom>
        </p:spPr>
        <p:txBody>
          <a:bodyPr vert="horz" wrap="square" lIns="0" tIns="45720" rIns="91440" bIns="45720" rtlCol="0" anchor="t">
            <a:noAutofit/>
          </a:bodyPr>
          <a:lstStyle/>
          <a:p>
            <a:pPr>
              <a:spcAft>
                <a:spcPts val="600"/>
              </a:spcAft>
            </a:pPr>
            <a:endParaRPr kumimoji="0" lang="de-DE" sz="2000" b="1" i="0" u="none" strike="noStrike" kern="1200" cap="none" spc="0" normalizeH="0" baseline="0" noProof="0" dirty="0">
              <a:ln>
                <a:noFill/>
              </a:ln>
              <a:solidFill>
                <a:srgbClr val="000000"/>
              </a:solidFill>
              <a:effectLst/>
              <a:uLnTx/>
              <a:uFillTx/>
              <a:ea typeface="+mj-ea"/>
              <a:cs typeface="+mj-cs"/>
            </a:endParaRPr>
          </a:p>
        </p:txBody>
      </p:sp>
      <p:sp>
        <p:nvSpPr>
          <p:cNvPr id="13" name="Textfeld 12">
            <a:extLst>
              <a:ext uri="{FF2B5EF4-FFF2-40B4-BE49-F238E27FC236}">
                <a16:creationId xmlns:a16="http://schemas.microsoft.com/office/drawing/2014/main" id="{19F62B9D-A7A1-EDC8-FA16-0C07079A7C67}"/>
              </a:ext>
            </a:extLst>
          </p:cNvPr>
          <p:cNvSpPr txBox="1"/>
          <p:nvPr/>
        </p:nvSpPr>
        <p:spPr>
          <a:xfrm>
            <a:off x="274320" y="2386584"/>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rgbClr val="000000"/>
                </a:solidFill>
                <a:effectLst/>
                <a:uLnTx/>
                <a:uFillTx/>
                <a:latin typeface="+mj-lt"/>
                <a:ea typeface="+mj-ea"/>
                <a:cs typeface="+mj-cs"/>
              </a:rPr>
              <a:t>01</a:t>
            </a:r>
          </a:p>
        </p:txBody>
      </p:sp>
      <p:sp>
        <p:nvSpPr>
          <p:cNvPr id="15" name="Textfeld 14">
            <a:extLst>
              <a:ext uri="{FF2B5EF4-FFF2-40B4-BE49-F238E27FC236}">
                <a16:creationId xmlns:a16="http://schemas.microsoft.com/office/drawing/2014/main" id="{1A7E4084-CAAD-5C30-4AB1-35473A906A4C}"/>
              </a:ext>
            </a:extLst>
          </p:cNvPr>
          <p:cNvSpPr txBox="1"/>
          <p:nvPr/>
        </p:nvSpPr>
        <p:spPr>
          <a:xfrm>
            <a:off x="3220209" y="2351532"/>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rgbClr val="000000"/>
                </a:solidFill>
                <a:effectLst/>
                <a:uLnTx/>
                <a:uFillTx/>
                <a:latin typeface="+mj-lt"/>
                <a:ea typeface="+mj-ea"/>
                <a:cs typeface="+mj-cs"/>
              </a:rPr>
              <a:t>02</a:t>
            </a:r>
          </a:p>
        </p:txBody>
      </p:sp>
      <p:sp>
        <p:nvSpPr>
          <p:cNvPr id="18" name="Textfeld 17">
            <a:extLst>
              <a:ext uri="{FF2B5EF4-FFF2-40B4-BE49-F238E27FC236}">
                <a16:creationId xmlns:a16="http://schemas.microsoft.com/office/drawing/2014/main" id="{2EA2DEF2-B539-9386-55B2-B561A5BA83AC}"/>
              </a:ext>
            </a:extLst>
          </p:cNvPr>
          <p:cNvSpPr txBox="1"/>
          <p:nvPr/>
        </p:nvSpPr>
        <p:spPr>
          <a:xfrm>
            <a:off x="6262115" y="2351532"/>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lang="de-DE" sz="4800" b="1" dirty="0">
                <a:solidFill>
                  <a:srgbClr val="000000"/>
                </a:solidFill>
                <a:latin typeface="+mj-lt"/>
                <a:ea typeface="+mj-ea"/>
                <a:cs typeface="+mj-cs"/>
              </a:rPr>
              <a:t>03</a:t>
            </a:r>
            <a:endParaRPr kumimoji="0" lang="de-DE" sz="4800" b="1" i="0" u="none" strike="noStrike" kern="1200" cap="none" spc="0" normalizeH="0" baseline="0" noProof="0" dirty="0">
              <a:ln>
                <a:noFill/>
              </a:ln>
              <a:solidFill>
                <a:srgbClr val="000000"/>
              </a:solidFill>
              <a:effectLst/>
              <a:uLnTx/>
              <a:uFillTx/>
              <a:latin typeface="+mj-lt"/>
              <a:ea typeface="+mj-ea"/>
              <a:cs typeface="+mj-cs"/>
            </a:endParaRPr>
          </a:p>
        </p:txBody>
      </p:sp>
      <p:sp>
        <p:nvSpPr>
          <p:cNvPr id="20" name="Textfeld 19">
            <a:extLst>
              <a:ext uri="{FF2B5EF4-FFF2-40B4-BE49-F238E27FC236}">
                <a16:creationId xmlns:a16="http://schemas.microsoft.com/office/drawing/2014/main" id="{73FDAB9C-CD53-889F-2D75-768C61D45FF9}"/>
              </a:ext>
            </a:extLst>
          </p:cNvPr>
          <p:cNvSpPr txBox="1"/>
          <p:nvPr/>
        </p:nvSpPr>
        <p:spPr>
          <a:xfrm>
            <a:off x="9355839" y="2353056"/>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chemeClr val="bg2"/>
                </a:solidFill>
                <a:effectLst/>
                <a:uLnTx/>
                <a:uFillTx/>
                <a:latin typeface="+mj-lt"/>
                <a:ea typeface="+mj-ea"/>
                <a:cs typeface="+mj-cs"/>
              </a:rPr>
              <a:t>04</a:t>
            </a:r>
          </a:p>
        </p:txBody>
      </p:sp>
      <p:sp>
        <p:nvSpPr>
          <p:cNvPr id="3" name="Textfeld 2">
            <a:extLst>
              <a:ext uri="{FF2B5EF4-FFF2-40B4-BE49-F238E27FC236}">
                <a16:creationId xmlns:a16="http://schemas.microsoft.com/office/drawing/2014/main" id="{342CB0EF-4D40-B44F-DDEB-5EE812AD3B21}"/>
              </a:ext>
            </a:extLst>
          </p:cNvPr>
          <p:cNvSpPr txBox="1"/>
          <p:nvPr/>
        </p:nvSpPr>
        <p:spPr>
          <a:xfrm>
            <a:off x="91440" y="218385"/>
            <a:ext cx="6909435" cy="1326105"/>
          </a:xfrm>
          <a:prstGeom prst="rect">
            <a:avLst/>
          </a:prstGeom>
          <a:solidFill>
            <a:schemeClr val="tx1"/>
          </a:solidFill>
          <a:effectLst>
            <a:outerShdw blurRad="50800" dist="38100" dir="2700000" algn="tl" rotWithShape="0">
              <a:prstClr val="black">
                <a:alpha val="40000"/>
              </a:prstClr>
            </a:outerShdw>
          </a:effectLst>
        </p:spPr>
        <p:txBody>
          <a:bodyPr wrap="square" lIns="360000" tIns="108000" rIns="180000" bIns="108000" rtlCol="0" anchor="ctr" anchorCtr="0">
            <a:spAutoFit/>
          </a:bodyPr>
          <a:lstStyle/>
          <a:p>
            <a:r>
              <a:rPr lang="de-DE" sz="3600" b="1" dirty="0">
                <a:solidFill>
                  <a:schemeClr val="bg2"/>
                </a:solidFill>
                <a:ea typeface="Lato" charset="0"/>
                <a:cs typeface="Lato" charset="0"/>
              </a:rPr>
              <a:t>Wie reagiere ich darauf, wenn ich </a:t>
            </a:r>
            <a:br>
              <a:rPr lang="de-DE" sz="3600" b="1" dirty="0">
                <a:solidFill>
                  <a:schemeClr val="bg2"/>
                </a:solidFill>
                <a:ea typeface="Lato" charset="0"/>
                <a:cs typeface="Lato" charset="0"/>
              </a:rPr>
            </a:br>
            <a:r>
              <a:rPr lang="de-DE" sz="3600" b="1" dirty="0">
                <a:solidFill>
                  <a:schemeClr val="bg2"/>
                </a:solidFill>
                <a:ea typeface="Lato" charset="0"/>
                <a:cs typeface="Lato" charset="0"/>
              </a:rPr>
              <a:t>reißerische Nachrichten lese?</a:t>
            </a:r>
          </a:p>
        </p:txBody>
      </p:sp>
    </p:spTree>
    <p:extLst>
      <p:ext uri="{BB962C8B-B14F-4D97-AF65-F5344CB8AC3E}">
        <p14:creationId xmlns:p14="http://schemas.microsoft.com/office/powerpoint/2010/main" val="1535189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1E755453-B271-4020-8DAB-EBA0CC79DE06}"/>
              </a:ext>
            </a:extLst>
          </p:cNvPr>
          <p:cNvSpPr/>
          <p:nvPr/>
        </p:nvSpPr>
        <p:spPr>
          <a:xfrm>
            <a:off x="182118" y="2185416"/>
            <a:ext cx="2673096" cy="3767328"/>
          </a:xfrm>
          <a:prstGeom prst="roundRect">
            <a:avLst/>
          </a:prstGeom>
          <a:solidFill>
            <a:srgbClr val="43C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0000"/>
              </a:solidFill>
            </a:endParaRPr>
          </a:p>
        </p:txBody>
      </p:sp>
      <p:sp>
        <p:nvSpPr>
          <p:cNvPr id="6" name="Textfeld 5">
            <a:extLst>
              <a:ext uri="{FF2B5EF4-FFF2-40B4-BE49-F238E27FC236}">
                <a16:creationId xmlns:a16="http://schemas.microsoft.com/office/drawing/2014/main" id="{51B06666-C69F-A5CB-2643-1267F4873925}"/>
              </a:ext>
            </a:extLst>
          </p:cNvPr>
          <p:cNvSpPr txBox="1"/>
          <p:nvPr/>
        </p:nvSpPr>
        <p:spPr>
          <a:xfrm>
            <a:off x="274320" y="3264408"/>
            <a:ext cx="2505456" cy="2249424"/>
          </a:xfrm>
          <a:prstGeom prst="rect">
            <a:avLst/>
          </a:prstGeom>
        </p:spPr>
        <p:txBody>
          <a:bodyPr vert="horz" wrap="square" lIns="0" tIns="45720" rIns="91440" bIns="45720" rtlCol="0" anchor="t">
            <a:noAutofit/>
          </a:bodyPr>
          <a:lstStyle/>
          <a:p>
            <a:pPr>
              <a:spcAft>
                <a:spcPts val="600"/>
              </a:spcAft>
            </a:pPr>
            <a:r>
              <a:rPr lang="de-DE" sz="2400" b="1" dirty="0">
                <a:solidFill>
                  <a:schemeClr val="bg2"/>
                </a:solidFill>
              </a:rPr>
              <a:t>Mach Familie und Freund*innen darauf aufmerksam, wenn sie Falschnachrichten verbreiten</a:t>
            </a:r>
            <a:endParaRPr lang="de-DE" sz="2400" dirty="0">
              <a:solidFill>
                <a:schemeClr val="bg2"/>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rgbClr val="000000"/>
                </a:solidFill>
                <a:effectLst/>
                <a:uLnTx/>
                <a:uFillTx/>
                <a:ea typeface="+mj-ea"/>
                <a:cs typeface="+mj-cs"/>
              </a:rPr>
              <a:t> </a:t>
            </a:r>
          </a:p>
        </p:txBody>
      </p:sp>
      <p:sp>
        <p:nvSpPr>
          <p:cNvPr id="13" name="Textfeld 12">
            <a:extLst>
              <a:ext uri="{FF2B5EF4-FFF2-40B4-BE49-F238E27FC236}">
                <a16:creationId xmlns:a16="http://schemas.microsoft.com/office/drawing/2014/main" id="{19F62B9D-A7A1-EDC8-FA16-0C07079A7C67}"/>
              </a:ext>
            </a:extLst>
          </p:cNvPr>
          <p:cNvSpPr txBox="1"/>
          <p:nvPr/>
        </p:nvSpPr>
        <p:spPr>
          <a:xfrm>
            <a:off x="274320" y="2386584"/>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chemeClr val="bg2"/>
                </a:solidFill>
                <a:effectLst/>
                <a:uLnTx/>
                <a:uFillTx/>
                <a:latin typeface="+mj-lt"/>
                <a:ea typeface="+mj-ea"/>
                <a:cs typeface="+mj-cs"/>
              </a:rPr>
              <a:t>05</a:t>
            </a:r>
          </a:p>
        </p:txBody>
      </p:sp>
      <p:sp>
        <p:nvSpPr>
          <p:cNvPr id="3" name="Textfeld 2">
            <a:extLst>
              <a:ext uri="{FF2B5EF4-FFF2-40B4-BE49-F238E27FC236}">
                <a16:creationId xmlns:a16="http://schemas.microsoft.com/office/drawing/2014/main" id="{8C7B3673-0633-2212-C444-AE38A5E042A1}"/>
              </a:ext>
            </a:extLst>
          </p:cNvPr>
          <p:cNvSpPr txBox="1"/>
          <p:nvPr/>
        </p:nvSpPr>
        <p:spPr>
          <a:xfrm>
            <a:off x="91441" y="218385"/>
            <a:ext cx="6880860" cy="1326105"/>
          </a:xfrm>
          <a:prstGeom prst="rect">
            <a:avLst/>
          </a:prstGeom>
          <a:solidFill>
            <a:schemeClr val="tx1"/>
          </a:solidFill>
          <a:effectLst>
            <a:outerShdw blurRad="50800" dist="38100" dir="2700000" algn="tl" rotWithShape="0">
              <a:prstClr val="black">
                <a:alpha val="40000"/>
              </a:prstClr>
            </a:outerShdw>
          </a:effectLst>
        </p:spPr>
        <p:txBody>
          <a:bodyPr wrap="square" lIns="360000" tIns="108000" rIns="180000" bIns="108000" rtlCol="0" anchor="ctr" anchorCtr="0">
            <a:spAutoFit/>
          </a:bodyPr>
          <a:lstStyle/>
          <a:p>
            <a:r>
              <a:rPr lang="de-DE" sz="3600" b="1" dirty="0">
                <a:solidFill>
                  <a:schemeClr val="bg2"/>
                </a:solidFill>
                <a:ea typeface="Lato" charset="0"/>
                <a:cs typeface="Lato" charset="0"/>
              </a:rPr>
              <a:t>Wie reagiere ich darauf, wenn ich </a:t>
            </a:r>
            <a:br>
              <a:rPr lang="de-DE" sz="3600" b="1" dirty="0">
                <a:solidFill>
                  <a:schemeClr val="bg2"/>
                </a:solidFill>
                <a:ea typeface="Lato" charset="0"/>
                <a:cs typeface="Lato" charset="0"/>
              </a:rPr>
            </a:br>
            <a:r>
              <a:rPr lang="de-DE" sz="3600" b="1" dirty="0">
                <a:solidFill>
                  <a:schemeClr val="bg2"/>
                </a:solidFill>
                <a:ea typeface="Lato" charset="0"/>
                <a:cs typeface="Lato" charset="0"/>
              </a:rPr>
              <a:t>reißerische Nachrichten lese?</a:t>
            </a:r>
          </a:p>
        </p:txBody>
      </p:sp>
    </p:spTree>
    <p:extLst>
      <p:ext uri="{BB962C8B-B14F-4D97-AF65-F5344CB8AC3E}">
        <p14:creationId xmlns:p14="http://schemas.microsoft.com/office/powerpoint/2010/main" val="121779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abgerundete Ecken 21">
            <a:extLst>
              <a:ext uri="{FF2B5EF4-FFF2-40B4-BE49-F238E27FC236}">
                <a16:creationId xmlns:a16="http://schemas.microsoft.com/office/drawing/2014/main" id="{1E755453-B271-4020-8DAB-EBA0CC79DE06}"/>
              </a:ext>
            </a:extLst>
          </p:cNvPr>
          <p:cNvSpPr/>
          <p:nvPr/>
        </p:nvSpPr>
        <p:spPr>
          <a:xfrm>
            <a:off x="3071622" y="2185416"/>
            <a:ext cx="2673096" cy="3681984"/>
          </a:xfrm>
          <a:prstGeom prst="roundRect">
            <a:avLst/>
          </a:prstGeom>
          <a:solidFill>
            <a:srgbClr val="843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0000"/>
              </a:solidFill>
            </a:endParaRPr>
          </a:p>
        </p:txBody>
      </p:sp>
      <p:sp>
        <p:nvSpPr>
          <p:cNvPr id="6" name="Textfeld 5">
            <a:extLst>
              <a:ext uri="{FF2B5EF4-FFF2-40B4-BE49-F238E27FC236}">
                <a16:creationId xmlns:a16="http://schemas.microsoft.com/office/drawing/2014/main" id="{51B06666-C69F-A5CB-2643-1267F4873925}"/>
              </a:ext>
            </a:extLst>
          </p:cNvPr>
          <p:cNvSpPr txBox="1"/>
          <p:nvPr/>
        </p:nvSpPr>
        <p:spPr>
          <a:xfrm>
            <a:off x="274320" y="3264408"/>
            <a:ext cx="2432304" cy="2249424"/>
          </a:xfrm>
          <a:prstGeom prst="rect">
            <a:avLst/>
          </a:prstGeom>
        </p:spPr>
        <p:txBody>
          <a:bodyPr vert="horz" wrap="square" lIns="0" tIns="45720" rIns="91440" bIns="45720" rtlCol="0" anchor="t">
            <a:noAutofit/>
          </a:bodyPr>
          <a:lstStyle/>
          <a:p>
            <a:pPr>
              <a:spcAft>
                <a:spcPts val="600"/>
              </a:spcAft>
            </a:pPr>
            <a:r>
              <a:rPr lang="de-DE" sz="2400" b="1" dirty="0">
                <a:solidFill>
                  <a:schemeClr val="bg1">
                    <a:lumMod val="50000"/>
                  </a:schemeClr>
                </a:solidFill>
              </a:rPr>
              <a:t>Mach Familie und Freund*innen darauf aufmerksam, wenn sie Falschnachrichten verbreiten</a:t>
            </a:r>
            <a:endParaRPr lang="de-DE" sz="2400" dirty="0">
              <a:solidFill>
                <a:schemeClr val="bg1">
                  <a:lumMod val="50000"/>
                </a:schemeClr>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chemeClr val="bg1">
                    <a:lumMod val="50000"/>
                  </a:schemeClr>
                </a:solidFill>
                <a:effectLst/>
                <a:uLnTx/>
                <a:uFillTx/>
                <a:ea typeface="+mj-ea"/>
                <a:cs typeface="+mj-cs"/>
              </a:rPr>
              <a:t> </a:t>
            </a:r>
          </a:p>
        </p:txBody>
      </p:sp>
      <p:sp>
        <p:nvSpPr>
          <p:cNvPr id="7" name="Textfeld 6">
            <a:extLst>
              <a:ext uri="{FF2B5EF4-FFF2-40B4-BE49-F238E27FC236}">
                <a16:creationId xmlns:a16="http://schemas.microsoft.com/office/drawing/2014/main" id="{CB6332B2-965B-5FC9-AD20-AFEBBB0CE744}"/>
              </a:ext>
            </a:extLst>
          </p:cNvPr>
          <p:cNvSpPr txBox="1"/>
          <p:nvPr/>
        </p:nvSpPr>
        <p:spPr>
          <a:xfrm>
            <a:off x="3283074" y="3255264"/>
            <a:ext cx="2395350" cy="2249424"/>
          </a:xfrm>
          <a:prstGeom prst="rect">
            <a:avLst/>
          </a:prstGeom>
        </p:spPr>
        <p:txBody>
          <a:bodyPr vert="horz" wrap="square" lIns="0" tIns="45720" rIns="91440" bIns="45720" rtlCol="0" anchor="t">
            <a:noAutofit/>
          </a:bodyPr>
          <a:lstStyle/>
          <a:p>
            <a:pPr>
              <a:spcAft>
                <a:spcPts val="600"/>
              </a:spcAft>
            </a:pPr>
            <a:r>
              <a:rPr lang="de-DE" sz="2400" b="1" dirty="0">
                <a:solidFill>
                  <a:schemeClr val="bg2"/>
                </a:solidFill>
              </a:rPr>
              <a:t>Melde Posts wenn es sich um Falschnachrichten handelt</a:t>
            </a:r>
            <a:endParaRPr lang="de-DE" sz="2400" dirty="0">
              <a:solidFill>
                <a:schemeClr val="bg2"/>
              </a:solidFill>
            </a:endParaRP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400" b="1" i="0" u="none" strike="noStrike" kern="1200" cap="none" spc="0" normalizeH="0" baseline="0" noProof="0" dirty="0">
                <a:ln>
                  <a:noFill/>
                </a:ln>
                <a:solidFill>
                  <a:srgbClr val="000000"/>
                </a:solidFill>
                <a:effectLst/>
                <a:uLnTx/>
                <a:uFillTx/>
                <a:ea typeface="+mj-ea"/>
                <a:cs typeface="+mj-cs"/>
              </a:rPr>
              <a:t> </a:t>
            </a:r>
          </a:p>
        </p:txBody>
      </p:sp>
      <p:sp>
        <p:nvSpPr>
          <p:cNvPr id="13" name="Textfeld 12">
            <a:extLst>
              <a:ext uri="{FF2B5EF4-FFF2-40B4-BE49-F238E27FC236}">
                <a16:creationId xmlns:a16="http://schemas.microsoft.com/office/drawing/2014/main" id="{19F62B9D-A7A1-EDC8-FA16-0C07079A7C67}"/>
              </a:ext>
            </a:extLst>
          </p:cNvPr>
          <p:cNvSpPr txBox="1"/>
          <p:nvPr/>
        </p:nvSpPr>
        <p:spPr>
          <a:xfrm>
            <a:off x="274320" y="2386584"/>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rgbClr val="000000"/>
                </a:solidFill>
                <a:effectLst/>
                <a:uLnTx/>
                <a:uFillTx/>
                <a:latin typeface="+mj-lt"/>
                <a:ea typeface="+mj-ea"/>
                <a:cs typeface="+mj-cs"/>
              </a:rPr>
              <a:t>05</a:t>
            </a:r>
          </a:p>
        </p:txBody>
      </p:sp>
      <p:sp>
        <p:nvSpPr>
          <p:cNvPr id="15" name="Textfeld 14">
            <a:extLst>
              <a:ext uri="{FF2B5EF4-FFF2-40B4-BE49-F238E27FC236}">
                <a16:creationId xmlns:a16="http://schemas.microsoft.com/office/drawing/2014/main" id="{1A7E4084-CAAD-5C30-4AB1-35473A906A4C}"/>
              </a:ext>
            </a:extLst>
          </p:cNvPr>
          <p:cNvSpPr txBox="1"/>
          <p:nvPr/>
        </p:nvSpPr>
        <p:spPr>
          <a:xfrm>
            <a:off x="3220209" y="2351532"/>
            <a:ext cx="960120" cy="64922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800" b="1" i="0" u="none" strike="noStrike" kern="1200" cap="none" spc="0" normalizeH="0" baseline="0" noProof="0" dirty="0">
                <a:ln>
                  <a:noFill/>
                </a:ln>
                <a:solidFill>
                  <a:schemeClr val="bg2"/>
                </a:solidFill>
                <a:effectLst/>
                <a:uLnTx/>
                <a:uFillTx/>
                <a:latin typeface="+mj-lt"/>
                <a:ea typeface="+mj-ea"/>
                <a:cs typeface="+mj-cs"/>
              </a:rPr>
              <a:t>06</a:t>
            </a:r>
          </a:p>
        </p:txBody>
      </p:sp>
      <p:sp>
        <p:nvSpPr>
          <p:cNvPr id="3" name="Textfeld 2">
            <a:extLst>
              <a:ext uri="{FF2B5EF4-FFF2-40B4-BE49-F238E27FC236}">
                <a16:creationId xmlns:a16="http://schemas.microsoft.com/office/drawing/2014/main" id="{687D8DCB-7DAB-2CF1-4326-816CEE588B24}"/>
              </a:ext>
            </a:extLst>
          </p:cNvPr>
          <p:cNvSpPr txBox="1"/>
          <p:nvPr/>
        </p:nvSpPr>
        <p:spPr>
          <a:xfrm>
            <a:off x="91440" y="218385"/>
            <a:ext cx="6923723" cy="1326105"/>
          </a:xfrm>
          <a:prstGeom prst="rect">
            <a:avLst/>
          </a:prstGeom>
          <a:solidFill>
            <a:schemeClr val="tx1"/>
          </a:solidFill>
          <a:effectLst>
            <a:outerShdw blurRad="50800" dist="38100" dir="2700000" algn="tl" rotWithShape="0">
              <a:prstClr val="black">
                <a:alpha val="40000"/>
              </a:prstClr>
            </a:outerShdw>
          </a:effectLst>
        </p:spPr>
        <p:txBody>
          <a:bodyPr wrap="square" lIns="360000" tIns="108000" rIns="180000" bIns="108000" rtlCol="0" anchor="ctr" anchorCtr="0">
            <a:spAutoFit/>
          </a:bodyPr>
          <a:lstStyle/>
          <a:p>
            <a:r>
              <a:rPr lang="de-DE" sz="3600" b="1" dirty="0">
                <a:solidFill>
                  <a:schemeClr val="bg2"/>
                </a:solidFill>
                <a:ea typeface="Lato" charset="0"/>
                <a:cs typeface="Lato" charset="0"/>
              </a:rPr>
              <a:t>Wie reagiere ich darauf, wenn ich </a:t>
            </a:r>
            <a:br>
              <a:rPr lang="de-DE" sz="3600" b="1" dirty="0">
                <a:solidFill>
                  <a:schemeClr val="bg2"/>
                </a:solidFill>
                <a:ea typeface="Lato" charset="0"/>
                <a:cs typeface="Lato" charset="0"/>
              </a:rPr>
            </a:br>
            <a:r>
              <a:rPr lang="de-DE" sz="3600" b="1" dirty="0">
                <a:solidFill>
                  <a:schemeClr val="bg2"/>
                </a:solidFill>
                <a:ea typeface="Lato" charset="0"/>
                <a:cs typeface="Lato" charset="0"/>
              </a:rPr>
              <a:t>reißerische Nachrichten lese?</a:t>
            </a:r>
          </a:p>
        </p:txBody>
      </p:sp>
    </p:spTree>
    <p:extLst>
      <p:ext uri="{BB962C8B-B14F-4D97-AF65-F5344CB8AC3E}">
        <p14:creationId xmlns:p14="http://schemas.microsoft.com/office/powerpoint/2010/main" val="3205619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58A6C-0060-ABF0-FC95-2C3C432A971D}"/>
            </a:ext>
          </a:extLst>
        </p:cNvPr>
        <p:cNvGrpSpPr/>
        <p:nvPr/>
      </p:nvGrpSpPr>
      <p:grpSpPr>
        <a:xfrm>
          <a:off x="0" y="0"/>
          <a:ext cx="0" cy="0"/>
          <a:chOff x="0" y="0"/>
          <a:chExt cx="0" cy="0"/>
        </a:xfrm>
      </p:grpSpPr>
      <p:pic>
        <p:nvPicPr>
          <p:cNvPr id="4" name="Grafik 3" descr="Ein Bild, das Text, Screenshot, Schrift, Grafiken enthält.&#10;&#10;KI-generierte Inhalte können fehlerhaft sein.">
            <a:extLst>
              <a:ext uri="{FF2B5EF4-FFF2-40B4-BE49-F238E27FC236}">
                <a16:creationId xmlns:a16="http://schemas.microsoft.com/office/drawing/2014/main" id="{88C35E1A-9112-D7B4-3862-614B7767C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2463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0EC0D03-77B3-4568-A2EE-EDE17EAA2E62}"/>
              </a:ext>
            </a:extLst>
          </p:cNvPr>
          <p:cNvSpPr txBox="1"/>
          <p:nvPr/>
        </p:nvSpPr>
        <p:spPr>
          <a:xfrm>
            <a:off x="5759998" y="3429000"/>
            <a:ext cx="5821200" cy="1569660"/>
          </a:xfrm>
          <a:prstGeom prst="rect">
            <a:avLst/>
          </a:prstGeom>
          <a:noFill/>
        </p:spPr>
        <p:txBody>
          <a:bodyPr wrap="square" lIns="0" tIns="0" rIns="0" bIns="0" rtlCol="0">
            <a:spAutoFit/>
          </a:bodyPr>
          <a:lstStyle/>
          <a:p>
            <a:pPr marL="0" marR="0" lvl="0" indent="0" defTabSz="914400" eaLnBrk="1" fontAlgn="auto" latinLnBrk="0" hangingPunct="1">
              <a:spcBef>
                <a:spcPts val="0"/>
              </a:spcBef>
              <a:spcAft>
                <a:spcPts val="1800"/>
              </a:spcAft>
              <a:buClrTx/>
              <a:buSzTx/>
              <a:buFontTx/>
              <a:buNone/>
              <a:tabLst/>
              <a:defRPr/>
            </a:pPr>
            <a:r>
              <a:rPr kumimoji="0" lang="de-DE" sz="2400" i="0" u="none" strike="noStrike" kern="0" cap="none" spc="0" normalizeH="0" baseline="0" noProof="0" dirty="0">
                <a:ln>
                  <a:noFill/>
                </a:ln>
                <a:effectLst/>
                <a:uLnTx/>
                <a:uFillTx/>
                <a:latin typeface="+mj-lt"/>
                <a:ea typeface="Source Sans Pro" charset="0"/>
                <a:cs typeface="Source Sans Pro" charset="0"/>
              </a:rPr>
              <a:t>Schwarz-Weiß-Malerei und Panikmache</a:t>
            </a:r>
          </a:p>
          <a:p>
            <a:pPr marL="0" marR="0" lvl="0" indent="0" defTabSz="914400" eaLnBrk="1" fontAlgn="auto" latinLnBrk="0" hangingPunct="1">
              <a:spcBef>
                <a:spcPts val="0"/>
              </a:spcBef>
              <a:spcAft>
                <a:spcPts val="1800"/>
              </a:spcAft>
              <a:buClrTx/>
              <a:buSzTx/>
              <a:buFontTx/>
              <a:buNone/>
              <a:tabLst/>
              <a:defRPr/>
            </a:pPr>
            <a:r>
              <a:rPr kumimoji="0" lang="de-DE" sz="2400" i="0" u="none" strike="noStrike" kern="0" cap="none" spc="0" normalizeH="0" baseline="0" noProof="0" dirty="0">
                <a:ln>
                  <a:noFill/>
                </a:ln>
                <a:effectLst/>
                <a:uLnTx/>
                <a:uFillTx/>
                <a:latin typeface="+mj-lt"/>
                <a:ea typeface="Source Sans Pro" charset="0"/>
                <a:cs typeface="Source Sans Pro" charset="0"/>
              </a:rPr>
              <a:t>Stress, Überforderung, Hilflosigkeit</a:t>
            </a:r>
          </a:p>
          <a:p>
            <a:pPr marL="0" marR="0" lvl="0" indent="0" defTabSz="914400" eaLnBrk="1" fontAlgn="auto" latinLnBrk="0" hangingPunct="1">
              <a:spcBef>
                <a:spcPts val="0"/>
              </a:spcBef>
              <a:spcAft>
                <a:spcPts val="1800"/>
              </a:spcAft>
              <a:buClrTx/>
              <a:buSzTx/>
              <a:buFontTx/>
              <a:buNone/>
              <a:tabLst/>
              <a:defRPr/>
            </a:pPr>
            <a:r>
              <a:rPr kumimoji="0" lang="de-DE" sz="2400" i="0" u="none" strike="noStrike" kern="0" cap="none" spc="0" normalizeH="0" baseline="0" noProof="0" dirty="0">
                <a:ln>
                  <a:noFill/>
                </a:ln>
                <a:effectLst/>
                <a:uLnTx/>
                <a:uFillTx/>
                <a:latin typeface="+mj-lt"/>
                <a:ea typeface="Source Sans Pro" charset="0"/>
                <a:cs typeface="Source Sans Pro" charset="0"/>
              </a:rPr>
              <a:t>Einordnung: Was ist richtig und falsch?</a:t>
            </a:r>
          </a:p>
        </p:txBody>
      </p:sp>
      <p:sp>
        <p:nvSpPr>
          <p:cNvPr id="4" name="Textfeld 3">
            <a:extLst>
              <a:ext uri="{FF2B5EF4-FFF2-40B4-BE49-F238E27FC236}">
                <a16:creationId xmlns:a16="http://schemas.microsoft.com/office/drawing/2014/main" id="{CE01F275-06CA-4E80-9B64-D4E763E7F3F3}"/>
              </a:ext>
            </a:extLst>
          </p:cNvPr>
          <p:cNvSpPr txBox="1"/>
          <p:nvPr/>
        </p:nvSpPr>
        <p:spPr>
          <a:xfrm>
            <a:off x="5759998" y="2594361"/>
            <a:ext cx="5642570"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3600" b="1" i="0" u="none" strike="noStrike" kern="0" cap="none" spc="0" normalizeH="0" baseline="0" noProof="0" dirty="0">
                <a:ln>
                  <a:noFill/>
                </a:ln>
                <a:effectLst/>
                <a:uLnTx/>
                <a:uFillTx/>
                <a:latin typeface="+mj-lt"/>
                <a:ea typeface="Lato" charset="0"/>
                <a:cs typeface="Lato" charset="0"/>
              </a:rPr>
              <a:t>Medien erzeugen die Realität</a:t>
            </a:r>
          </a:p>
        </p:txBody>
      </p:sp>
      <p:sp>
        <p:nvSpPr>
          <p:cNvPr id="5" name="Textfeld 4">
            <a:extLst>
              <a:ext uri="{FF2B5EF4-FFF2-40B4-BE49-F238E27FC236}">
                <a16:creationId xmlns:a16="http://schemas.microsoft.com/office/drawing/2014/main" id="{3320137F-3C19-4752-BACB-904FAA1E2812}"/>
              </a:ext>
            </a:extLst>
          </p:cNvPr>
          <p:cNvSpPr txBox="1"/>
          <p:nvPr/>
        </p:nvSpPr>
        <p:spPr>
          <a:xfrm>
            <a:off x="5742455" y="1818612"/>
            <a:ext cx="1936062" cy="495108"/>
          </a:xfrm>
          <a:prstGeom prst="rect">
            <a:avLst/>
          </a:prstGeom>
          <a:solidFill>
            <a:schemeClr val="bg1"/>
          </a:solidFill>
          <a:effectLst>
            <a:outerShdw blurRad="50800" dist="38100" dir="2700000" algn="tl" rotWithShape="0">
              <a:prstClr val="black">
                <a:alpha val="40000"/>
              </a:prstClr>
            </a:outerShdw>
          </a:effectLst>
        </p:spPr>
        <p:txBody>
          <a:bodyPr wrap="non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t>Informationsflut</a:t>
            </a:r>
          </a:p>
        </p:txBody>
      </p:sp>
      <p:pic>
        <p:nvPicPr>
          <p:cNvPr id="8" name="Bildplatzhalter 7" descr="Ein Bild, das Monitor, sitzend, Hand, schließen enthält.&#10;&#10;Automatisch generierte Beschreibung">
            <a:extLst>
              <a:ext uri="{FF2B5EF4-FFF2-40B4-BE49-F238E27FC236}">
                <a16:creationId xmlns:a16="http://schemas.microsoft.com/office/drawing/2014/main" id="{6EBC5ED8-B2C8-470A-8D75-260F2752FB3E}"/>
              </a:ext>
            </a:extLst>
          </p:cNvPr>
          <p:cNvPicPr>
            <a:picLocks noGrp="1" noChangeAspect="1"/>
          </p:cNvPicPr>
          <p:nvPr>
            <p:ph type="pic" sz="quarter" idx="13"/>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375" b="7375"/>
          <a:stretch>
            <a:fillRect/>
          </a:stretch>
        </p:blipFill>
        <p:spPr>
          <a:xfrm>
            <a:off x="0" y="0"/>
            <a:ext cx="5040000" cy="6858000"/>
          </a:xfrm>
          <a:effectLst>
            <a:outerShdw blurRad="50800" dist="38100" algn="l" rotWithShape="0">
              <a:prstClr val="black">
                <a:alpha val="40000"/>
              </a:prstClr>
            </a:outerShdw>
          </a:effectLst>
        </p:spPr>
      </p:pic>
    </p:spTree>
    <p:extLst>
      <p:ext uri="{BB962C8B-B14F-4D97-AF65-F5344CB8AC3E}">
        <p14:creationId xmlns:p14="http://schemas.microsoft.com/office/powerpoint/2010/main" val="2696064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hteck 29">
            <a:extLst>
              <a:ext uri="{FF2B5EF4-FFF2-40B4-BE49-F238E27FC236}">
                <a16:creationId xmlns:a16="http://schemas.microsoft.com/office/drawing/2014/main" id="{D35AFE06-BC0E-0927-936F-FF1E39AE2DC6}"/>
              </a:ext>
            </a:extLst>
          </p:cNvPr>
          <p:cNvSpPr/>
          <p:nvPr/>
        </p:nvSpPr>
        <p:spPr>
          <a:xfrm>
            <a:off x="-1" y="3783600"/>
            <a:ext cx="12190413" cy="3074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BC887B8F-DF3E-4439-BB66-94767BF45B65}"/>
              </a:ext>
            </a:extLst>
          </p:cNvPr>
          <p:cNvSpPr txBox="1"/>
          <p:nvPr/>
        </p:nvSpPr>
        <p:spPr>
          <a:xfrm>
            <a:off x="1800000" y="5077801"/>
            <a:ext cx="9726253" cy="496739"/>
          </a:xfrm>
          <a:prstGeom prst="rect">
            <a:avLst/>
          </a:prstGeom>
          <a:noFill/>
        </p:spPr>
        <p:txBody>
          <a:bodyPr wrap="square" lIns="0" tIns="0" rIns="0" bIns="0" rtlCol="0">
            <a:spAutoFit/>
          </a:bodyPr>
          <a:lstStyle/>
          <a:p>
            <a:pPr>
              <a:lnSpc>
                <a:spcPct val="150000"/>
              </a:lnSpc>
            </a:pPr>
            <a:r>
              <a:rPr lang="de-DE" sz="2400" dirty="0">
                <a:latin typeface="+mj-lt"/>
                <a:ea typeface="Source Sans Pro" charset="0"/>
                <a:cs typeface="Source Sans Pro" charset="0"/>
              </a:rPr>
              <a:t>Nachricht       Desinformation </a:t>
            </a:r>
            <a:r>
              <a:rPr lang="de-DE" sz="2400" dirty="0" err="1">
                <a:latin typeface="+mj-lt"/>
                <a:ea typeface="Source Sans Pro" charset="0"/>
                <a:cs typeface="Source Sans Pro" charset="0"/>
              </a:rPr>
              <a:t>vs</a:t>
            </a:r>
            <a:r>
              <a:rPr lang="de-DE" sz="2400" dirty="0">
                <a:latin typeface="+mj-lt"/>
                <a:ea typeface="Source Sans Pro" charset="0"/>
                <a:cs typeface="Source Sans Pro" charset="0"/>
              </a:rPr>
              <a:t> </a:t>
            </a:r>
            <a:r>
              <a:rPr lang="de-DE" sz="2400" dirty="0" err="1">
                <a:latin typeface="+mj-lt"/>
                <a:ea typeface="Source Sans Pro" charset="0"/>
                <a:cs typeface="Source Sans Pro" charset="0"/>
              </a:rPr>
              <a:t>Misinformation</a:t>
            </a:r>
            <a:r>
              <a:rPr lang="de-DE" sz="2400" dirty="0">
                <a:latin typeface="+mj-lt"/>
                <a:ea typeface="Source Sans Pro" charset="0"/>
                <a:cs typeface="Source Sans Pro" charset="0"/>
              </a:rPr>
              <a:t>       Ziele</a:t>
            </a:r>
          </a:p>
        </p:txBody>
      </p:sp>
      <p:sp>
        <p:nvSpPr>
          <p:cNvPr id="3" name="Textfeld 2">
            <a:extLst>
              <a:ext uri="{FF2B5EF4-FFF2-40B4-BE49-F238E27FC236}">
                <a16:creationId xmlns:a16="http://schemas.microsoft.com/office/drawing/2014/main" id="{A2577734-C564-47DD-832C-C2123A60C90D}"/>
              </a:ext>
            </a:extLst>
          </p:cNvPr>
          <p:cNvSpPr txBox="1"/>
          <p:nvPr/>
        </p:nvSpPr>
        <p:spPr>
          <a:xfrm>
            <a:off x="1800000" y="4523803"/>
            <a:ext cx="5499904" cy="553998"/>
          </a:xfrm>
          <a:prstGeom prst="rect">
            <a:avLst/>
          </a:prstGeom>
          <a:noFill/>
        </p:spPr>
        <p:txBody>
          <a:bodyPr wrap="none" lIns="0" tIns="0" rIns="0" bIns="0" rtlCol="0">
            <a:spAutoFit/>
          </a:bodyPr>
          <a:lstStyle/>
          <a:p>
            <a:r>
              <a:rPr lang="de-DE" sz="3600" b="1" dirty="0">
                <a:latin typeface="+mj-lt"/>
                <a:ea typeface="Lato" charset="0"/>
                <a:cs typeface="Lato" charset="0"/>
              </a:rPr>
              <a:t>Was sind Desinformationen?</a:t>
            </a:r>
          </a:p>
        </p:txBody>
      </p:sp>
      <p:pic>
        <p:nvPicPr>
          <p:cNvPr id="6" name="Grafik 5" descr="Ein Bild, das Text, Grafiken, Poster, Cartoon enthält.&#10;&#10;Automatisch generierte Beschreibung">
            <a:extLst>
              <a:ext uri="{FF2B5EF4-FFF2-40B4-BE49-F238E27FC236}">
                <a16:creationId xmlns:a16="http://schemas.microsoft.com/office/drawing/2014/main" id="{E8197C9B-423D-5D77-D478-5057C33990E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 t="3161" r="-23" b="15913"/>
          <a:stretch/>
        </p:blipFill>
        <p:spPr>
          <a:xfrm>
            <a:off x="3738318" y="0"/>
            <a:ext cx="4675329" cy="3783600"/>
          </a:xfrm>
          <a:prstGeom prst="rect">
            <a:avLst/>
          </a:prstGeom>
        </p:spPr>
      </p:pic>
      <p:sp>
        <p:nvSpPr>
          <p:cNvPr id="31" name="Rechteck 30">
            <a:extLst>
              <a:ext uri="{FF2B5EF4-FFF2-40B4-BE49-F238E27FC236}">
                <a16:creationId xmlns:a16="http://schemas.microsoft.com/office/drawing/2014/main" id="{4B5EC815-647F-AB14-9137-44871641E18B}"/>
              </a:ext>
            </a:extLst>
          </p:cNvPr>
          <p:cNvSpPr/>
          <p:nvPr/>
        </p:nvSpPr>
        <p:spPr>
          <a:xfrm>
            <a:off x="0" y="0"/>
            <a:ext cx="3738318" cy="3783599"/>
          </a:xfrm>
          <a:prstGeom prst="rect">
            <a:avLst/>
          </a:prstGeom>
          <a:solidFill>
            <a:srgbClr val="D515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D537A93D-F799-45CD-6B6A-0837DF316126}"/>
              </a:ext>
            </a:extLst>
          </p:cNvPr>
          <p:cNvSpPr/>
          <p:nvPr/>
        </p:nvSpPr>
        <p:spPr>
          <a:xfrm>
            <a:off x="8413647" y="0"/>
            <a:ext cx="3778353" cy="3783599"/>
          </a:xfrm>
          <a:prstGeom prst="rect">
            <a:avLst/>
          </a:prstGeom>
          <a:solidFill>
            <a:srgbClr val="D515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96170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EF8F5785-29BA-7F7C-9AB9-A6E948D3CA5B}"/>
              </a:ext>
            </a:extLst>
          </p:cNvPr>
          <p:cNvSpPr>
            <a:spLocks noGrp="1"/>
          </p:cNvSpPr>
          <p:nvPr>
            <p:ph type="pic" sz="quarter" idx="13"/>
          </p:nvPr>
        </p:nvSpPr>
        <p:spPr/>
        <p:txBody>
          <a:bodyPr/>
          <a:lstStyle/>
          <a:p>
            <a:endParaRPr lang="de-DE"/>
          </a:p>
        </p:txBody>
      </p:sp>
      <p:grpSp>
        <p:nvGrpSpPr>
          <p:cNvPr id="3" name="Gruppieren 2">
            <a:extLst>
              <a:ext uri="{FF2B5EF4-FFF2-40B4-BE49-F238E27FC236}">
                <a16:creationId xmlns:a16="http://schemas.microsoft.com/office/drawing/2014/main" id="{EC7311E4-64E7-3980-C18A-E1CB3B5370F8}"/>
              </a:ext>
            </a:extLst>
          </p:cNvPr>
          <p:cNvGrpSpPr/>
          <p:nvPr/>
        </p:nvGrpSpPr>
        <p:grpSpPr>
          <a:xfrm>
            <a:off x="773402" y="529200"/>
            <a:ext cx="5658600" cy="5265993"/>
            <a:chOff x="773402" y="529200"/>
            <a:chExt cx="5658600" cy="5265993"/>
          </a:xfrm>
        </p:grpSpPr>
        <p:sp>
          <p:nvSpPr>
            <p:cNvPr id="4" name="Textfeld 3">
              <a:extLst>
                <a:ext uri="{FF2B5EF4-FFF2-40B4-BE49-F238E27FC236}">
                  <a16:creationId xmlns:a16="http://schemas.microsoft.com/office/drawing/2014/main" id="{2E560954-197A-70F1-3A9C-3D620B44F4B6}"/>
                </a:ext>
              </a:extLst>
            </p:cNvPr>
            <p:cNvSpPr txBox="1"/>
            <p:nvPr/>
          </p:nvSpPr>
          <p:spPr>
            <a:xfrm>
              <a:off x="773402" y="1620000"/>
              <a:ext cx="5658600" cy="1107996"/>
            </a:xfrm>
            <a:prstGeom prst="rect">
              <a:avLst/>
            </a:prstGeom>
            <a:noFill/>
          </p:spPr>
          <p:txBody>
            <a:bodyPr wrap="none" lIns="0" tIns="0" rIns="0" bIns="0" rtlCol="0" anchor="t">
              <a:spAutoFit/>
            </a:bodyPr>
            <a:lstStyle/>
            <a:p>
              <a:pPr algn="r">
                <a:defRPr/>
              </a:pPr>
              <a:r>
                <a:rPr lang="de-DE" sz="3600" b="1" kern="0" dirty="0">
                  <a:latin typeface="+mj-lt"/>
                </a:rPr>
                <a:t>Nachricht = </a:t>
              </a:r>
            </a:p>
            <a:p>
              <a:pPr algn="r">
                <a:defRPr/>
              </a:pPr>
              <a:r>
                <a:rPr lang="de-DE" sz="3600" b="1" kern="0" dirty="0">
                  <a:latin typeface="+mj-lt"/>
                </a:rPr>
                <a:t>Wiedergabe eines Ereignisses</a:t>
              </a:r>
              <a:endParaRPr lang="de-DE" sz="3600" b="1" kern="0" dirty="0">
                <a:cs typeface="Calibri"/>
              </a:endParaRPr>
            </a:p>
          </p:txBody>
        </p:sp>
        <p:sp>
          <p:nvSpPr>
            <p:cNvPr id="5" name="Textfeld 4">
              <a:extLst>
                <a:ext uri="{FF2B5EF4-FFF2-40B4-BE49-F238E27FC236}">
                  <a16:creationId xmlns:a16="http://schemas.microsoft.com/office/drawing/2014/main" id="{DB5CC672-3B41-D190-CA94-A085620F4E94}"/>
                </a:ext>
              </a:extLst>
            </p:cNvPr>
            <p:cNvSpPr txBox="1"/>
            <p:nvPr/>
          </p:nvSpPr>
          <p:spPr>
            <a:xfrm>
              <a:off x="3902829" y="529200"/>
              <a:ext cx="2529173" cy="495108"/>
            </a:xfrm>
            <a:prstGeom prst="rect">
              <a:avLst/>
            </a:prstGeom>
            <a:solidFill>
              <a:schemeClr val="bg1"/>
            </a:solidFill>
            <a:effectLst>
              <a:outerShdw blurRad="50800" dist="38100" dir="8100000" algn="tr" rotWithShape="0">
                <a:prstClr val="black">
                  <a:alpha val="40000"/>
                </a:prstClr>
              </a:outerShdw>
            </a:effectLst>
          </p:spPr>
          <p:txBody>
            <a:bodyPr wrap="none" lIns="180000" tIns="108000" rIns="180000" bIns="108000" rtlCol="0" anchor="t">
              <a:spAutoFit/>
            </a:bodyPr>
            <a:lstStyle/>
            <a:p>
              <a:pPr algn="r">
                <a:defRPr/>
              </a:pPr>
              <a:r>
                <a:rPr lang="de-DE" b="1" kern="0">
                  <a:solidFill>
                    <a:schemeClr val="tx2"/>
                  </a:solidFill>
                  <a:latin typeface="+mj-lt"/>
                  <a:ea typeface="Source Sans Pro"/>
                  <a:cs typeface="Source Sans Pro" charset="0"/>
                </a:rPr>
                <a:t>Rolle des Journalismus</a:t>
              </a:r>
              <a:endParaRPr lang="de-DE" b="1" i="0" u="none" strike="noStrike" kern="0" cap="none" spc="0" normalizeH="0" baseline="0" noProof="0">
                <a:ln>
                  <a:noFill/>
                </a:ln>
                <a:solidFill>
                  <a:schemeClr val="tx2"/>
                </a:solidFill>
                <a:effectLst/>
                <a:uLnTx/>
                <a:uFillTx/>
                <a:latin typeface="+mj-lt"/>
                <a:ea typeface="Source Sans Pro" charset="0"/>
                <a:cs typeface="Source Sans Pro" charset="0"/>
              </a:endParaRPr>
            </a:p>
          </p:txBody>
        </p:sp>
        <p:sp>
          <p:nvSpPr>
            <p:cNvPr id="6" name="Textfeld 5">
              <a:extLst>
                <a:ext uri="{FF2B5EF4-FFF2-40B4-BE49-F238E27FC236}">
                  <a16:creationId xmlns:a16="http://schemas.microsoft.com/office/drawing/2014/main" id="{C1699E06-C8A5-C4F0-D935-42AB5D1D6C2A}"/>
                </a:ext>
              </a:extLst>
            </p:cNvPr>
            <p:cNvSpPr txBox="1"/>
            <p:nvPr/>
          </p:nvSpPr>
          <p:spPr>
            <a:xfrm>
              <a:off x="3538948" y="5023086"/>
              <a:ext cx="2893054" cy="772107"/>
            </a:xfrm>
            <a:prstGeom prst="rect">
              <a:avLst/>
            </a:prstGeom>
            <a:solidFill>
              <a:schemeClr val="accent1"/>
            </a:solidFill>
            <a:effectLst>
              <a:outerShdw blurRad="50800" dist="38100" dir="8100000" algn="tr" rotWithShape="0">
                <a:prstClr val="black">
                  <a:alpha val="40000"/>
                </a:prstClr>
              </a:outerShdw>
            </a:effectLst>
          </p:spPr>
          <p:txBody>
            <a:bodyPr wrap="none" lIns="180000" tIns="108000" rIns="180000" bIns="108000" rtlCol="0" anchor="t">
              <a:spAutoFit/>
            </a:bodyPr>
            <a:lstStyle/>
            <a:p>
              <a:pPr algn="r">
                <a:defRPr/>
              </a:pPr>
              <a:r>
                <a:rPr lang="de-DE" b="1" kern="0" dirty="0">
                  <a:solidFill>
                    <a:schemeClr val="tx2"/>
                  </a:solidFill>
                  <a:ea typeface="Source Sans Pro"/>
                  <a:cs typeface="Calibri"/>
                </a:rPr>
                <a:t>Problem: Einordnung fehlt</a:t>
              </a:r>
              <a:br>
                <a:rPr lang="de-DE" b="1" kern="0" dirty="0">
                  <a:solidFill>
                    <a:schemeClr val="tx2"/>
                  </a:solidFill>
                  <a:ea typeface="Source Sans Pro"/>
                  <a:cs typeface="Calibri"/>
                </a:rPr>
              </a:br>
              <a:r>
                <a:rPr lang="de-DE" b="1" kern="0" dirty="0">
                  <a:solidFill>
                    <a:schemeClr val="tx2"/>
                  </a:solidFill>
                  <a:ea typeface="Source Sans Pro"/>
                  <a:cs typeface="Calibri"/>
                </a:rPr>
                <a:t>oft in Sozialen Medien</a:t>
              </a:r>
              <a:endParaRPr lang="en-US" dirty="0">
                <a:solidFill>
                  <a:schemeClr val="tx2"/>
                </a:solidFill>
              </a:endParaRPr>
            </a:p>
          </p:txBody>
        </p:sp>
      </p:grpSp>
      <p:pic>
        <p:nvPicPr>
          <p:cNvPr id="7" name="Picture 10">
            <a:extLst>
              <a:ext uri="{FF2B5EF4-FFF2-40B4-BE49-F238E27FC236}">
                <a16:creationId xmlns:a16="http://schemas.microsoft.com/office/drawing/2014/main" id="{A0EFB6A7-0901-58F0-1B84-1C3216F617C1}"/>
              </a:ext>
            </a:extLst>
          </p:cNvPr>
          <p:cNvPicPr>
            <a:picLocks noChangeAspect="1"/>
          </p:cNvPicPr>
          <p:nvPr/>
        </p:nvPicPr>
        <p:blipFill rotWithShape="1">
          <a:blip r:embed="rId3"/>
          <a:srcRect l="25498" r="25498"/>
          <a:stretch/>
        </p:blipFill>
        <p:spPr>
          <a:xfrm>
            <a:off x="7152000" y="0"/>
            <a:ext cx="5040000" cy="6858000"/>
          </a:xfrm>
          <a:prstGeom prst="rect">
            <a:avLst/>
          </a:prstGeom>
          <a:effectLst>
            <a:outerShdw blurRad="50800" dist="38100" dir="10800000" algn="r" rotWithShape="0">
              <a:prstClr val="black">
                <a:alpha val="40000"/>
              </a:prstClr>
            </a:outerShdw>
          </a:effectLst>
        </p:spPr>
      </p:pic>
      <p:sp>
        <p:nvSpPr>
          <p:cNvPr id="8" name="Textfeld 7">
            <a:extLst>
              <a:ext uri="{FF2B5EF4-FFF2-40B4-BE49-F238E27FC236}">
                <a16:creationId xmlns:a16="http://schemas.microsoft.com/office/drawing/2014/main" id="{7833022D-AA12-B8C7-1147-56B09CC97B16}"/>
              </a:ext>
            </a:extLst>
          </p:cNvPr>
          <p:cNvSpPr txBox="1"/>
          <p:nvPr/>
        </p:nvSpPr>
        <p:spPr>
          <a:xfrm>
            <a:off x="431800" y="3021461"/>
            <a:ext cx="6000202" cy="1708160"/>
          </a:xfrm>
          <a:prstGeom prst="rect">
            <a:avLst/>
          </a:prstGeom>
          <a:noFill/>
        </p:spPr>
        <p:txBody>
          <a:bodyPr wrap="square" lIns="0" tIns="0" rIns="0" bIns="0" rtlCol="0" anchor="t">
            <a:spAutoFit/>
          </a:bodyPr>
          <a:lstStyle/>
          <a:p>
            <a:pPr algn="r">
              <a:spcAft>
                <a:spcPts val="1800"/>
              </a:spcAft>
              <a:defRPr/>
            </a:pPr>
            <a:r>
              <a:rPr lang="de-DE" sz="2400" kern="0" dirty="0">
                <a:latin typeface="+mj-lt"/>
                <a:ea typeface="Source Sans Pro"/>
                <a:cs typeface="Source Sans Pro" charset="0"/>
              </a:rPr>
              <a:t>Journalismus sorgt durch Formate wie Kommentar oder Reportage für die Einordnung eines Ereignisses in komplexe Zusammenhänge</a:t>
            </a:r>
            <a:endParaRPr lang="de-DE" sz="2400" b="1" kern="0" dirty="0">
              <a:latin typeface="+mj-lt"/>
              <a:ea typeface="Source Sans Pro" charset="0"/>
              <a:cs typeface="Source Sans Pro" charset="0"/>
            </a:endParaRPr>
          </a:p>
          <a:p>
            <a:pPr algn="r">
              <a:spcAft>
                <a:spcPts val="1800"/>
              </a:spcAft>
              <a:defRPr/>
            </a:pPr>
            <a:r>
              <a:rPr lang="de-DE" sz="2400" kern="0" dirty="0">
                <a:latin typeface="+mj-lt"/>
                <a:ea typeface="Source Sans Pro"/>
                <a:sym typeface="Wingdings" panose="05000000000000000000" pitchFamily="2" charset="2"/>
              </a:rPr>
              <a:t> </a:t>
            </a:r>
            <a:r>
              <a:rPr lang="de-DE" sz="2400" kern="0" dirty="0">
                <a:latin typeface="+mj-lt"/>
                <a:ea typeface="Source Sans Pro"/>
              </a:rPr>
              <a:t>Entstehung einer informierten Öffentlichkeit</a:t>
            </a:r>
            <a:endParaRPr lang="de-DE" dirty="0"/>
          </a:p>
        </p:txBody>
      </p:sp>
    </p:spTree>
    <p:extLst>
      <p:ext uri="{BB962C8B-B14F-4D97-AF65-F5344CB8AC3E}">
        <p14:creationId xmlns:p14="http://schemas.microsoft.com/office/powerpoint/2010/main" val="2143865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Bildplatzhalter 13" descr="Ein Bild, das Text, Buch enthält.&#10;&#10;Automatisch generierte Beschreibung">
            <a:extLst>
              <a:ext uri="{FF2B5EF4-FFF2-40B4-BE49-F238E27FC236}">
                <a16:creationId xmlns:a16="http://schemas.microsoft.com/office/drawing/2014/main" id="{128690AC-18EF-4CE4-AB70-7D116B843A7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8036" b="-18036"/>
          <a:stretch/>
        </p:blipFill>
        <p:spPr/>
      </p:pic>
      <p:sp>
        <p:nvSpPr>
          <p:cNvPr id="3" name="Textfeld 2">
            <a:extLst>
              <a:ext uri="{FF2B5EF4-FFF2-40B4-BE49-F238E27FC236}">
                <a16:creationId xmlns:a16="http://schemas.microsoft.com/office/drawing/2014/main" id="{C0EC0D03-77B3-4568-A2EE-EDE17EAA2E62}"/>
              </a:ext>
            </a:extLst>
          </p:cNvPr>
          <p:cNvSpPr txBox="1"/>
          <p:nvPr/>
        </p:nvSpPr>
        <p:spPr>
          <a:xfrm>
            <a:off x="5760000" y="2877224"/>
            <a:ext cx="5821200" cy="3046988"/>
          </a:xfrm>
          <a:prstGeom prst="rect">
            <a:avLst/>
          </a:prstGeom>
          <a:noFill/>
        </p:spPr>
        <p:txBody>
          <a:bodyPr wrap="square" lIns="0" tIns="0" rIns="0" bIns="0" rtlCol="0">
            <a:spAutoFit/>
          </a:bodyPr>
          <a:lstStyle/>
          <a:p>
            <a:pPr marL="0" marR="0" lvl="0" indent="0" defTabSz="914400" eaLnBrk="1" fontAlgn="auto" latinLnBrk="0" hangingPunct="1">
              <a:spcBef>
                <a:spcPts val="0"/>
              </a:spcBef>
              <a:spcAft>
                <a:spcPts val="1800"/>
              </a:spcAft>
              <a:buClrTx/>
              <a:buSzTx/>
              <a:buFontTx/>
              <a:buNone/>
              <a:tabLst/>
              <a:defRPr/>
            </a:pPr>
            <a:r>
              <a:rPr kumimoji="0" lang="de-DE" sz="2400" i="0" u="none" strike="noStrike" kern="0" cap="none" spc="0" normalizeH="0" baseline="0" noProof="0" dirty="0">
                <a:ln>
                  <a:noFill/>
                </a:ln>
                <a:effectLst/>
                <a:uLnTx/>
                <a:uFillTx/>
                <a:latin typeface="+mj-lt"/>
                <a:ea typeface="Source Sans Pro" charset="0"/>
                <a:cs typeface="Source Sans Pro" charset="0"/>
              </a:rPr>
              <a:t>Fake News übersetzt, heißt in etwa Falschnachricht </a:t>
            </a:r>
            <a:r>
              <a:rPr kumimoji="0" lang="de-DE" sz="2400" i="0" u="none" strike="noStrike" kern="0" cap="none" spc="0" normalizeH="0" baseline="0" noProof="0" dirty="0">
                <a:ln>
                  <a:noFill/>
                </a:ln>
                <a:effectLst/>
                <a:uLnTx/>
                <a:uFillTx/>
                <a:latin typeface="+mj-lt"/>
                <a:ea typeface="Source Sans Pro" charset="0"/>
                <a:cs typeface="Source Sans Pro" charset="0"/>
                <a:sym typeface="Wingdings" panose="05000000000000000000" pitchFamily="2" charset="2"/>
              </a:rPr>
              <a:t> </a:t>
            </a:r>
            <a:r>
              <a:rPr kumimoji="0" lang="de-DE" sz="2400" b="1" i="0" u="none" strike="noStrike" kern="0" cap="none" spc="0" normalizeH="0" baseline="0" noProof="0" dirty="0">
                <a:ln>
                  <a:noFill/>
                </a:ln>
                <a:effectLst/>
                <a:uLnTx/>
                <a:uFillTx/>
                <a:latin typeface="+mj-lt"/>
                <a:ea typeface="Source Sans Pro" charset="0"/>
                <a:cs typeface="Source Sans Pro" charset="0"/>
                <a:sym typeface="Wingdings" panose="05000000000000000000" pitchFamily="2" charset="2"/>
              </a:rPr>
              <a:t>das greift zu kurz</a:t>
            </a:r>
            <a:r>
              <a:rPr kumimoji="0" lang="de-DE" sz="2400" i="0" u="none" strike="noStrike" kern="0" cap="none" spc="0" normalizeH="0" baseline="0" noProof="0" dirty="0">
                <a:ln>
                  <a:noFill/>
                </a:ln>
                <a:effectLst/>
                <a:uLnTx/>
                <a:uFillTx/>
                <a:latin typeface="+mj-lt"/>
                <a:ea typeface="Source Sans Pro" charset="0"/>
                <a:cs typeface="Source Sans Pro" charset="0"/>
                <a:sym typeface="Wingdings" panose="05000000000000000000" pitchFamily="2" charset="2"/>
              </a:rPr>
              <a:t>, daher ist der Begriff Desinformation besser geeignet</a:t>
            </a:r>
            <a:endParaRPr kumimoji="0" lang="de-DE" sz="2400" i="0" u="none" strike="noStrike" kern="0" cap="none" spc="0" normalizeH="0" baseline="0" noProof="0" dirty="0">
              <a:ln>
                <a:noFill/>
              </a:ln>
              <a:effectLst/>
              <a:uLnTx/>
              <a:uFillTx/>
              <a:latin typeface="+mj-lt"/>
              <a:ea typeface="Source Sans Pro" charset="0"/>
              <a:cs typeface="Source Sans Pro" charset="0"/>
            </a:endParaRPr>
          </a:p>
          <a:p>
            <a:pPr marL="0" marR="0" lvl="0" indent="0" defTabSz="914400" eaLnBrk="1" fontAlgn="auto" latinLnBrk="0" hangingPunct="1">
              <a:spcBef>
                <a:spcPts val="0"/>
              </a:spcBef>
              <a:spcAft>
                <a:spcPts val="1800"/>
              </a:spcAft>
              <a:buClrTx/>
              <a:buSzTx/>
              <a:buFontTx/>
              <a:buNone/>
              <a:tabLst/>
              <a:defRPr/>
            </a:pPr>
            <a:r>
              <a:rPr kumimoji="0" lang="de-DE" sz="2400" i="0" u="none" strike="noStrike" kern="0" cap="none" spc="0" normalizeH="0" baseline="0" noProof="0" dirty="0">
                <a:ln>
                  <a:noFill/>
                </a:ln>
                <a:effectLst/>
                <a:uLnTx/>
                <a:uFillTx/>
                <a:latin typeface="+mj-lt"/>
                <a:ea typeface="Source Sans Pro" charset="0"/>
                <a:cs typeface="Source Sans Pro" charset="0"/>
              </a:rPr>
              <a:t>Irrtümlich falsch verbreitete Nachricht </a:t>
            </a:r>
            <a:r>
              <a:rPr kumimoji="0" lang="de-DE" sz="2400" i="0" u="none" strike="noStrike" kern="0" cap="none" spc="0" normalizeH="0" baseline="0" noProof="0" dirty="0">
                <a:ln>
                  <a:noFill/>
                </a:ln>
                <a:effectLst/>
                <a:uLnTx/>
                <a:uFillTx/>
                <a:latin typeface="+mj-lt"/>
                <a:ea typeface="Source Sans Pro" charset="0"/>
                <a:cs typeface="Source Sans Pro" charset="0"/>
                <a:sym typeface="Wingdings" panose="05000000000000000000" pitchFamily="2" charset="2"/>
              </a:rPr>
              <a:t> journalistischer Fehler (aber keine Desinformation)</a:t>
            </a:r>
          </a:p>
          <a:p>
            <a:pPr marL="0" marR="0" lvl="0" indent="0" defTabSz="914400" eaLnBrk="1" fontAlgn="auto" latinLnBrk="0" hangingPunct="1">
              <a:spcBef>
                <a:spcPts val="0"/>
              </a:spcBef>
              <a:spcAft>
                <a:spcPts val="1800"/>
              </a:spcAft>
              <a:buClrTx/>
              <a:buSzTx/>
              <a:buFontTx/>
              <a:buNone/>
              <a:tabLst/>
              <a:defRPr/>
            </a:pPr>
            <a:r>
              <a:rPr lang="de-DE" sz="2400" kern="0" dirty="0">
                <a:latin typeface="+mj-lt"/>
                <a:ea typeface="Source Sans Pro" charset="0"/>
                <a:cs typeface="Source Sans Pro" charset="0"/>
                <a:sym typeface="Wingdings" panose="05000000000000000000" pitchFamily="2" charset="2"/>
              </a:rPr>
              <a:t>Satire  keine Fake News</a:t>
            </a:r>
            <a:endParaRPr kumimoji="0" lang="de-DE" sz="2400" i="0" u="none" strike="noStrike" kern="0" cap="none" spc="0" normalizeH="0" baseline="0" noProof="0" dirty="0">
              <a:ln>
                <a:noFill/>
              </a:ln>
              <a:effectLst/>
              <a:uLnTx/>
              <a:uFillTx/>
              <a:latin typeface="+mj-lt"/>
              <a:ea typeface="Source Sans Pro" charset="0"/>
              <a:cs typeface="Source Sans Pro" charset="0"/>
            </a:endParaRPr>
          </a:p>
        </p:txBody>
      </p:sp>
      <p:sp>
        <p:nvSpPr>
          <p:cNvPr id="4" name="Textfeld 3">
            <a:extLst>
              <a:ext uri="{FF2B5EF4-FFF2-40B4-BE49-F238E27FC236}">
                <a16:creationId xmlns:a16="http://schemas.microsoft.com/office/drawing/2014/main" id="{CE01F275-06CA-4E80-9B64-D4E763E7F3F3}"/>
              </a:ext>
            </a:extLst>
          </p:cNvPr>
          <p:cNvSpPr txBox="1"/>
          <p:nvPr/>
        </p:nvSpPr>
        <p:spPr>
          <a:xfrm>
            <a:off x="5760000" y="1336715"/>
            <a:ext cx="5663410" cy="110799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3600" b="1" i="0" u="none" strike="noStrike" kern="0" cap="none" spc="0" normalizeH="0" baseline="0" noProof="0" dirty="0">
                <a:ln>
                  <a:noFill/>
                </a:ln>
                <a:effectLst/>
                <a:uLnTx/>
                <a:uFillTx/>
                <a:latin typeface="+mj-lt"/>
                <a:ea typeface="Lato" charset="0"/>
                <a:cs typeface="Lato" charset="0"/>
              </a:rPr>
              <a:t>Bewusste Täuschungsabsicht </a:t>
            </a:r>
            <a:br>
              <a:rPr kumimoji="0" lang="de-DE" sz="3600" b="1" i="0" u="none" strike="noStrike" kern="0" cap="none" spc="0" normalizeH="0" baseline="0" noProof="0" dirty="0">
                <a:ln>
                  <a:noFill/>
                </a:ln>
                <a:effectLst/>
                <a:uLnTx/>
                <a:uFillTx/>
                <a:latin typeface="+mj-lt"/>
                <a:ea typeface="Lato" charset="0"/>
                <a:cs typeface="Lato" charset="0"/>
              </a:rPr>
            </a:br>
            <a:r>
              <a:rPr kumimoji="0" lang="de-DE" sz="3600" b="1" i="0" u="none" strike="noStrike" kern="0" cap="none" spc="0" normalizeH="0" baseline="0" noProof="0" dirty="0">
                <a:ln>
                  <a:noFill/>
                </a:ln>
                <a:effectLst/>
                <a:uLnTx/>
                <a:uFillTx/>
                <a:latin typeface="+mj-lt"/>
                <a:ea typeface="Lato" charset="0"/>
                <a:cs typeface="Lato" charset="0"/>
              </a:rPr>
              <a:t>= Fake News</a:t>
            </a:r>
          </a:p>
        </p:txBody>
      </p:sp>
      <p:sp>
        <p:nvSpPr>
          <p:cNvPr id="5" name="Textfeld 4">
            <a:extLst>
              <a:ext uri="{FF2B5EF4-FFF2-40B4-BE49-F238E27FC236}">
                <a16:creationId xmlns:a16="http://schemas.microsoft.com/office/drawing/2014/main" id="{3320137F-3C19-4752-BACB-904FAA1E2812}"/>
              </a:ext>
            </a:extLst>
          </p:cNvPr>
          <p:cNvSpPr txBox="1"/>
          <p:nvPr/>
        </p:nvSpPr>
        <p:spPr>
          <a:xfrm>
            <a:off x="5760000" y="529794"/>
            <a:ext cx="1317303" cy="495108"/>
          </a:xfrm>
          <a:prstGeom prst="rect">
            <a:avLst/>
          </a:prstGeom>
          <a:solidFill>
            <a:schemeClr val="bg1"/>
          </a:solidFill>
          <a:effectLst>
            <a:outerShdw blurRad="50800" dist="38100" dir="2700000" algn="tl" rotWithShape="0">
              <a:prstClr val="black">
                <a:alpha val="40000"/>
              </a:prstClr>
            </a:outerShdw>
          </a:effectLst>
        </p:spPr>
        <p:txBody>
          <a:bodyPr wrap="non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t>Definition</a:t>
            </a:r>
          </a:p>
        </p:txBody>
      </p:sp>
      <p:sp>
        <p:nvSpPr>
          <p:cNvPr id="6" name="Textfeld 5">
            <a:extLst>
              <a:ext uri="{FF2B5EF4-FFF2-40B4-BE49-F238E27FC236}">
                <a16:creationId xmlns:a16="http://schemas.microsoft.com/office/drawing/2014/main" id="{FC3F50F0-E0A3-4C37-82D4-DB78DF6C5137}"/>
              </a:ext>
            </a:extLst>
          </p:cNvPr>
          <p:cNvSpPr txBox="1"/>
          <p:nvPr/>
        </p:nvSpPr>
        <p:spPr>
          <a:xfrm>
            <a:off x="5760000" y="5970671"/>
            <a:ext cx="3814781" cy="772107"/>
          </a:xfrm>
          <a:prstGeom prst="rect">
            <a:avLst/>
          </a:prstGeom>
          <a:solidFill>
            <a:schemeClr val="accent1"/>
          </a:solidFill>
          <a:effectLst>
            <a:outerShdw blurRad="50800" dist="38100" dir="2700000" algn="tl" rotWithShape="0">
              <a:prstClr val="black">
                <a:alpha val="40000"/>
              </a:prstClr>
            </a:outerShdw>
          </a:effectLst>
        </p:spPr>
        <p:txBody>
          <a:bodyPr wrap="none" lIns="180000" tIns="108000" rIns="180000" bIns="108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dirty="0">
                <a:ln>
                  <a:noFill/>
                </a:ln>
                <a:solidFill>
                  <a:schemeClr val="tx2"/>
                </a:solidFill>
                <a:effectLst/>
                <a:uLnTx/>
                <a:uFillTx/>
                <a:latin typeface="+mj-lt"/>
                <a:ea typeface="Source Sans Pro" charset="0"/>
                <a:cs typeface="Source Sans Pro" charset="0"/>
              </a:rPr>
              <a:t>Nachrichten nicht überstürzt teilen, </a:t>
            </a:r>
          </a:p>
          <a:p>
            <a:pPr marL="0" marR="0" lvl="0" indent="0"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dirty="0">
                <a:ln>
                  <a:noFill/>
                </a:ln>
                <a:solidFill>
                  <a:schemeClr val="tx2"/>
                </a:solidFill>
                <a:effectLst/>
                <a:uLnTx/>
                <a:uFillTx/>
                <a:latin typeface="+mj-lt"/>
                <a:ea typeface="Source Sans Pro" charset="0"/>
                <a:cs typeface="Source Sans Pro" charset="0"/>
              </a:rPr>
              <a:t>sondern nachrecherchieren</a:t>
            </a:r>
          </a:p>
        </p:txBody>
      </p:sp>
      <p:sp>
        <p:nvSpPr>
          <p:cNvPr id="15" name="Rechteck 14">
            <a:extLst>
              <a:ext uri="{FF2B5EF4-FFF2-40B4-BE49-F238E27FC236}">
                <a16:creationId xmlns:a16="http://schemas.microsoft.com/office/drawing/2014/main" id="{A11F4587-DBBA-4056-BFC1-5F012C7A1238}"/>
              </a:ext>
            </a:extLst>
          </p:cNvPr>
          <p:cNvSpPr/>
          <p:nvPr/>
        </p:nvSpPr>
        <p:spPr>
          <a:xfrm>
            <a:off x="0" y="0"/>
            <a:ext cx="5040000" cy="93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22865C84-AC09-488C-90A0-62BC153323BE}"/>
              </a:ext>
            </a:extLst>
          </p:cNvPr>
          <p:cNvSpPr/>
          <p:nvPr/>
        </p:nvSpPr>
        <p:spPr>
          <a:xfrm>
            <a:off x="0" y="5949279"/>
            <a:ext cx="5040000" cy="908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29702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03683A6-2BD2-3F21-E49E-0222D3AA7555}"/>
              </a:ext>
            </a:extLst>
          </p:cNvPr>
          <p:cNvSpPr/>
          <p:nvPr/>
        </p:nvSpPr>
        <p:spPr>
          <a:xfrm>
            <a:off x="0" y="1268414"/>
            <a:ext cx="6096000" cy="5589586"/>
          </a:xfrm>
          <a:prstGeom prst="rect">
            <a:avLst/>
          </a:prstGeom>
          <a:solidFill>
            <a:sysClr val="window" lastClr="FFFFFF"/>
          </a:solidFill>
          <a:ln w="12700" cap="flat" cmpd="sng" algn="ctr">
            <a:noFill/>
            <a:prstDash val="solid"/>
            <a:miter lim="800000"/>
          </a:ln>
          <a:effectLst/>
        </p:spPr>
        <p:txBody>
          <a:bodyPr lIns="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8000" b="0" i="0" u="none" strike="noStrike" kern="0" cap="none" spc="0" normalizeH="0" baseline="0" noProof="0" dirty="0">
              <a:ln>
                <a:noFill/>
              </a:ln>
              <a:solidFill>
                <a:srgbClr val="000000"/>
              </a:solidFill>
              <a:effectLst/>
              <a:uLnTx/>
              <a:uFillTx/>
              <a:latin typeface="Franklin Gothic Medium" panose="020B0603020102020204" pitchFamily="34" charset="0"/>
              <a:ea typeface="+mn-ea"/>
              <a:cs typeface="+mn-cs"/>
            </a:endParaRPr>
          </a:p>
        </p:txBody>
      </p:sp>
      <p:sp>
        <p:nvSpPr>
          <p:cNvPr id="4" name="Rechteck 3">
            <a:extLst>
              <a:ext uri="{FF2B5EF4-FFF2-40B4-BE49-F238E27FC236}">
                <a16:creationId xmlns:a16="http://schemas.microsoft.com/office/drawing/2014/main" id="{EDEC8531-8133-318A-CE58-0129472F9068}"/>
              </a:ext>
            </a:extLst>
          </p:cNvPr>
          <p:cNvSpPr/>
          <p:nvPr/>
        </p:nvSpPr>
        <p:spPr>
          <a:xfrm>
            <a:off x="6096000" y="1268414"/>
            <a:ext cx="6096000" cy="4689586"/>
          </a:xfrm>
          <a:prstGeom prst="rect">
            <a:avLst/>
          </a:prstGeom>
          <a:solidFill>
            <a:srgbClr val="000000"/>
          </a:solidFill>
          <a:ln w="12700" cap="flat" cmpd="sng" algn="ctr">
            <a:noFill/>
            <a:prstDash val="solid"/>
            <a:miter lim="800000"/>
          </a:ln>
          <a:effectLst/>
        </p:spPr>
        <p:txBody>
          <a:bodyPr lIns="0" tIns="0" rIns="0" bIns="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de-DE" sz="8000" b="0" i="0" u="none" strike="noStrike" kern="0" cap="none" spc="0" normalizeH="0" baseline="0" noProof="0" dirty="0">
              <a:ln>
                <a:noFill/>
              </a:ln>
              <a:solidFill>
                <a:prstClr val="white"/>
              </a:solidFill>
              <a:effectLst/>
              <a:uLnTx/>
              <a:uFillTx/>
              <a:latin typeface="Franklin Gothic Medium" panose="020B0603020102020204" pitchFamily="34" charset="0"/>
              <a:ea typeface="+mn-ea"/>
              <a:cs typeface="+mn-cs"/>
            </a:endParaRPr>
          </a:p>
        </p:txBody>
      </p:sp>
      <p:sp>
        <p:nvSpPr>
          <p:cNvPr id="5" name="Textfeld 4">
            <a:extLst>
              <a:ext uri="{FF2B5EF4-FFF2-40B4-BE49-F238E27FC236}">
                <a16:creationId xmlns:a16="http://schemas.microsoft.com/office/drawing/2014/main" id="{FC3186B6-1BA5-5248-D4A0-32A0613FD74A}"/>
              </a:ext>
            </a:extLst>
          </p:cNvPr>
          <p:cNvSpPr txBox="1"/>
          <p:nvPr/>
        </p:nvSpPr>
        <p:spPr>
          <a:xfrm>
            <a:off x="6138568" y="1815206"/>
            <a:ext cx="5526382" cy="3614799"/>
          </a:xfrm>
          <a:prstGeom prst="rect">
            <a:avLst/>
          </a:prstGeom>
          <a:noFill/>
          <a:ln>
            <a:noFill/>
          </a:ln>
        </p:spPr>
        <p:txBody>
          <a:bodyPr wrap="square" lIns="180000" tIns="288000" rIns="180000" bIns="0" rtlCol="0" anchor="t">
            <a:spAutoFit/>
          </a:bodyPr>
          <a:lstStyle/>
          <a:p>
            <a:pPr algn="ctr">
              <a:spcAft>
                <a:spcPts val="2400"/>
              </a:spcAft>
            </a:pPr>
            <a:r>
              <a:rPr lang="de-DE" sz="3200" b="1" dirty="0">
                <a:solidFill>
                  <a:schemeClr val="bg2"/>
                </a:solidFill>
                <a:latin typeface="+mj-lt"/>
              </a:rPr>
              <a:t>Desinformation</a:t>
            </a:r>
            <a:br>
              <a:rPr lang="de-DE" sz="3200" b="1" dirty="0">
                <a:solidFill>
                  <a:schemeClr val="bg2"/>
                </a:solidFill>
                <a:latin typeface="+mj-lt"/>
              </a:rPr>
            </a:br>
            <a:endParaRPr lang="de-DE" sz="3200" b="1" dirty="0">
              <a:solidFill>
                <a:schemeClr val="bg2"/>
              </a:solidFill>
              <a:latin typeface="+mj-lt"/>
            </a:endParaRPr>
          </a:p>
          <a:p>
            <a:pPr algn="ctr">
              <a:spcAft>
                <a:spcPts val="2400"/>
              </a:spcAft>
            </a:pPr>
            <a:r>
              <a:rPr lang="de-DE" sz="2800" dirty="0">
                <a:solidFill>
                  <a:schemeClr val="bg2"/>
                </a:solidFill>
                <a:latin typeface="+mj-lt"/>
              </a:rPr>
              <a:t>Falsche Informationen werden </a:t>
            </a:r>
            <a:r>
              <a:rPr lang="de-DE" sz="2800" b="1" dirty="0">
                <a:solidFill>
                  <a:schemeClr val="bg2"/>
                </a:solidFill>
                <a:latin typeface="+mj-lt"/>
              </a:rPr>
              <a:t>absichtlich</a:t>
            </a:r>
            <a:r>
              <a:rPr lang="de-DE" sz="2800" dirty="0">
                <a:solidFill>
                  <a:schemeClr val="bg2"/>
                </a:solidFill>
                <a:latin typeface="+mj-lt"/>
              </a:rPr>
              <a:t> verbreitet</a:t>
            </a:r>
          </a:p>
          <a:p>
            <a:pPr algn="ctr">
              <a:spcAft>
                <a:spcPts val="2400"/>
              </a:spcAft>
            </a:pPr>
            <a:r>
              <a:rPr lang="de-DE" sz="2800" dirty="0">
                <a:solidFill>
                  <a:schemeClr val="bg2"/>
                </a:solidFill>
                <a:latin typeface="+mj-lt"/>
              </a:rPr>
              <a:t>Ziel: Verhaltenssteuerung, Täuschung, Stimmungsmache </a:t>
            </a:r>
          </a:p>
        </p:txBody>
      </p:sp>
      <p:sp>
        <p:nvSpPr>
          <p:cNvPr id="6" name="Rechteck 5">
            <a:extLst>
              <a:ext uri="{FF2B5EF4-FFF2-40B4-BE49-F238E27FC236}">
                <a16:creationId xmlns:a16="http://schemas.microsoft.com/office/drawing/2014/main" id="{72E651FD-4ACA-E677-C9AF-7EAEFB1572C5}"/>
              </a:ext>
            </a:extLst>
          </p:cNvPr>
          <p:cNvSpPr/>
          <p:nvPr/>
        </p:nvSpPr>
        <p:spPr>
          <a:xfrm>
            <a:off x="6066568" y="2173207"/>
            <a:ext cx="72000" cy="2880000"/>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404040"/>
              </a:solidFill>
              <a:effectLst/>
              <a:uLnTx/>
              <a:uFillTx/>
              <a:latin typeface="Franklin Gothic Book"/>
              <a:ea typeface="+mn-ea"/>
              <a:cs typeface="+mn-cs"/>
            </a:endParaRPr>
          </a:p>
        </p:txBody>
      </p:sp>
      <p:sp>
        <p:nvSpPr>
          <p:cNvPr id="7" name="Textfeld 6">
            <a:extLst>
              <a:ext uri="{FF2B5EF4-FFF2-40B4-BE49-F238E27FC236}">
                <a16:creationId xmlns:a16="http://schemas.microsoft.com/office/drawing/2014/main" id="{03D957F6-0432-B960-788D-1D711E27068B}"/>
              </a:ext>
            </a:extLst>
          </p:cNvPr>
          <p:cNvSpPr txBox="1"/>
          <p:nvPr/>
        </p:nvSpPr>
        <p:spPr>
          <a:xfrm>
            <a:off x="527050" y="1883001"/>
            <a:ext cx="5527568" cy="3183912"/>
          </a:xfrm>
          <a:prstGeom prst="rect">
            <a:avLst/>
          </a:prstGeom>
          <a:noFill/>
          <a:ln>
            <a:noFill/>
          </a:ln>
        </p:spPr>
        <p:txBody>
          <a:bodyPr wrap="square" lIns="180000" tIns="288000" rIns="180000" bIns="0" rtlCol="0" anchor="t">
            <a:spAutoFit/>
          </a:bodyPr>
          <a:lstStyle/>
          <a:p>
            <a:pPr algn="ctr">
              <a:spcAft>
                <a:spcPts val="2400"/>
              </a:spcAft>
            </a:pPr>
            <a:r>
              <a:rPr lang="de-DE" sz="3200" b="1" dirty="0">
                <a:solidFill>
                  <a:schemeClr val="bg1"/>
                </a:solidFill>
                <a:latin typeface="+mj-lt"/>
              </a:rPr>
              <a:t>Misinformation / Fehlinformation</a:t>
            </a:r>
            <a:endParaRPr lang="de-DE" sz="2800" dirty="0">
              <a:solidFill>
                <a:srgbClr val="020202"/>
              </a:solidFill>
              <a:latin typeface="+mj-lt"/>
            </a:endParaRPr>
          </a:p>
          <a:p>
            <a:pPr algn="ctr">
              <a:spcAft>
                <a:spcPts val="2400"/>
              </a:spcAft>
            </a:pPr>
            <a:r>
              <a:rPr lang="de-DE" sz="2800" dirty="0">
                <a:latin typeface="+mj-lt"/>
              </a:rPr>
              <a:t>Inhaltlich falsch, </a:t>
            </a:r>
            <a:r>
              <a:rPr lang="de-DE" sz="2800" b="1" dirty="0">
                <a:latin typeface="+mj-lt"/>
              </a:rPr>
              <a:t>ohne Täuschungsabsicht</a:t>
            </a:r>
          </a:p>
          <a:p>
            <a:pPr algn="ctr"/>
            <a:r>
              <a:rPr lang="de-DE" sz="2800" dirty="0">
                <a:latin typeface="+mj-lt"/>
              </a:rPr>
              <a:t>z.B. Journalistischer Fehler</a:t>
            </a:r>
          </a:p>
        </p:txBody>
      </p:sp>
      <p:pic>
        <p:nvPicPr>
          <p:cNvPr id="8" name="Grafik 7" descr="Schließen mit einfarbiger Füllung">
            <a:extLst>
              <a:ext uri="{FF2B5EF4-FFF2-40B4-BE49-F238E27FC236}">
                <a16:creationId xmlns:a16="http://schemas.microsoft.com/office/drawing/2014/main" id="{4F8A2FF8-8746-FADD-CC34-9F02A1315F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8000" y="900000"/>
            <a:ext cx="1080000" cy="1080000"/>
          </a:xfrm>
          <a:prstGeom prst="rect">
            <a:avLst/>
          </a:prstGeom>
        </p:spPr>
      </p:pic>
      <p:pic>
        <p:nvPicPr>
          <p:cNvPr id="9" name="Grafik 8" descr="Marketing mit einfarbiger Füllung">
            <a:extLst>
              <a:ext uri="{FF2B5EF4-FFF2-40B4-BE49-F238E27FC236}">
                <a16:creationId xmlns:a16="http://schemas.microsoft.com/office/drawing/2014/main" id="{6BDF7CEE-61F3-9C4F-B331-3C0F67360C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4000" y="900000"/>
            <a:ext cx="1080000" cy="1080000"/>
          </a:xfrm>
          <a:prstGeom prst="rect">
            <a:avLst/>
          </a:prstGeom>
        </p:spPr>
      </p:pic>
      <p:sp>
        <p:nvSpPr>
          <p:cNvPr id="10" name="Google Shape;363;p52">
            <a:extLst>
              <a:ext uri="{FF2B5EF4-FFF2-40B4-BE49-F238E27FC236}">
                <a16:creationId xmlns:a16="http://schemas.microsoft.com/office/drawing/2014/main" id="{75457647-7B59-AE21-7B54-5886886751A1}"/>
              </a:ext>
            </a:extLst>
          </p:cNvPr>
          <p:cNvSpPr txBox="1">
            <a:spLocks/>
          </p:cNvSpPr>
          <p:nvPr/>
        </p:nvSpPr>
        <p:spPr>
          <a:xfrm>
            <a:off x="-600" y="0"/>
            <a:ext cx="12193200" cy="900000"/>
          </a:xfrm>
          <a:prstGeom prst="rect">
            <a:avLst/>
          </a:prstGeom>
          <a:noFill/>
          <a:ln>
            <a:noFill/>
          </a:ln>
        </p:spPr>
        <p:txBody>
          <a:bodyPr spcFirstLastPara="1" wrap="square" lIns="0" tIns="288000" rIns="0" bIns="0" anchor="t" anchorCtr="0">
            <a:noAutofit/>
          </a:bodyPr>
          <a:lstStyle>
            <a:lvl1pPr algn="l" defTabSz="914400" rtl="0" eaLnBrk="1" latinLnBrk="0" hangingPunct="1">
              <a:spcBef>
                <a:spcPct val="0"/>
              </a:spcBef>
              <a:buNone/>
              <a:tabLst>
                <a:tab pos="1162050" algn="l"/>
              </a:tabLst>
              <a:defRPr sz="3600" b="1" kern="1200">
                <a:solidFill>
                  <a:schemeClr val="tx1"/>
                </a:solidFill>
                <a:latin typeface="+mj-lt"/>
                <a:ea typeface="+mj-ea"/>
                <a:cs typeface="+mj-cs"/>
              </a:defRPr>
            </a:lvl1pPr>
          </a:lstStyle>
          <a:p>
            <a:pPr algn="ctr">
              <a:spcBef>
                <a:spcPts val="0"/>
              </a:spcBef>
            </a:pPr>
            <a:r>
              <a:rPr lang="de-DE" b="0" dirty="0">
                <a:ea typeface="Roboto Slab"/>
                <a:cs typeface="Roboto Slab"/>
                <a:sym typeface="Roboto Slab"/>
              </a:rPr>
              <a:t>Alles Fake?</a:t>
            </a:r>
            <a:endParaRPr lang="de-DE" b="0" dirty="0"/>
          </a:p>
        </p:txBody>
      </p:sp>
      <p:sp>
        <p:nvSpPr>
          <p:cNvPr id="11" name="Textfeld 10">
            <a:extLst>
              <a:ext uri="{FF2B5EF4-FFF2-40B4-BE49-F238E27FC236}">
                <a16:creationId xmlns:a16="http://schemas.microsoft.com/office/drawing/2014/main" id="{E5BFF3AE-B72C-33A0-4152-0B25851C69A2}"/>
              </a:ext>
            </a:extLst>
          </p:cNvPr>
          <p:cNvSpPr txBox="1"/>
          <p:nvPr/>
        </p:nvSpPr>
        <p:spPr>
          <a:xfrm>
            <a:off x="-600" y="6197856"/>
            <a:ext cx="12193200" cy="660144"/>
          </a:xfrm>
          <a:prstGeom prst="rect">
            <a:avLst/>
          </a:prstGeom>
          <a:noFill/>
        </p:spPr>
        <p:txBody>
          <a:bodyPr wrap="square" lIns="0" tIns="0" rIns="0" bIns="288000" anchor="b">
            <a:spAutoFit/>
          </a:bodyPr>
          <a:lstStyle/>
          <a:p>
            <a:pPr algn="ctr"/>
            <a:r>
              <a:rPr lang="de-DE" sz="2400" i="1" dirty="0"/>
              <a:t>Falschinformationen können zu Mythen oder Verschwörungen werden und umgekehrt </a:t>
            </a:r>
          </a:p>
        </p:txBody>
      </p:sp>
    </p:spTree>
    <p:extLst>
      <p:ext uri="{BB962C8B-B14F-4D97-AF65-F5344CB8AC3E}">
        <p14:creationId xmlns:p14="http://schemas.microsoft.com/office/powerpoint/2010/main" val="427800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0EF9406D-240B-407A-B39E-9BC38C71B1E0}"/>
              </a:ext>
            </a:extLst>
          </p:cNvPr>
          <p:cNvGrpSpPr/>
          <p:nvPr/>
        </p:nvGrpSpPr>
        <p:grpSpPr>
          <a:xfrm>
            <a:off x="609600" y="529200"/>
            <a:ext cx="5878028" cy="5990553"/>
            <a:chOff x="609600" y="529200"/>
            <a:chExt cx="5878028" cy="5990553"/>
          </a:xfrm>
        </p:grpSpPr>
        <p:sp>
          <p:nvSpPr>
            <p:cNvPr id="4" name="Textfeld 3">
              <a:extLst>
                <a:ext uri="{FF2B5EF4-FFF2-40B4-BE49-F238E27FC236}">
                  <a16:creationId xmlns:a16="http://schemas.microsoft.com/office/drawing/2014/main" id="{18C2DDDA-6974-460F-BC1E-A5F3E165CA15}"/>
                </a:ext>
              </a:extLst>
            </p:cNvPr>
            <p:cNvSpPr txBox="1"/>
            <p:nvPr/>
          </p:nvSpPr>
          <p:spPr>
            <a:xfrm>
              <a:off x="609600" y="3430800"/>
              <a:ext cx="5822403" cy="1938992"/>
            </a:xfrm>
            <a:prstGeom prst="rect">
              <a:avLst/>
            </a:prstGeom>
            <a:noFill/>
          </p:spPr>
          <p:txBody>
            <a:bodyPr wrap="square" lIns="0" tIns="0" rIns="0" bIns="0" rtlCol="0">
              <a:spAutoFit/>
            </a:bodyPr>
            <a:lstStyle/>
            <a:p>
              <a:pPr marL="0" marR="0" lvl="0" indent="0" algn="r" defTabSz="914400" eaLnBrk="1" fontAlgn="auto" latinLnBrk="0" hangingPunct="1">
                <a:spcBef>
                  <a:spcPts val="0"/>
                </a:spcBef>
                <a:spcAft>
                  <a:spcPts val="1800"/>
                </a:spcAft>
                <a:buClrTx/>
                <a:buSzTx/>
                <a:buFontTx/>
                <a:buNone/>
                <a:tabLst/>
                <a:defRPr/>
              </a:pPr>
              <a:r>
                <a:rPr kumimoji="0" lang="de-DE" sz="2400" b="0" i="0" u="none" strike="noStrike" kern="0" cap="none" spc="0" normalizeH="0" baseline="0" noProof="0">
                  <a:ln>
                    <a:noFill/>
                  </a:ln>
                  <a:effectLst/>
                  <a:uLnTx/>
                  <a:uFillTx/>
                  <a:latin typeface="+mj-lt"/>
                  <a:ea typeface="Source Sans Pro" charset="0"/>
                  <a:cs typeface="Source Sans Pro" charset="0"/>
                </a:rPr>
                <a:t>Politisch motivierte Fake News</a:t>
              </a:r>
              <a:endParaRPr lang="de-DE" sz="2400" b="1" kern="0">
                <a:latin typeface="+mj-lt"/>
                <a:ea typeface="Source Sans Pro" charset="0"/>
                <a:cs typeface="Source Sans Pro" charset="0"/>
              </a:endParaRPr>
            </a:p>
            <a:p>
              <a:pPr marL="0" marR="0" lvl="0" indent="0" algn="r" defTabSz="914400" eaLnBrk="1" fontAlgn="auto" latinLnBrk="0" hangingPunct="1">
                <a:spcBef>
                  <a:spcPts val="0"/>
                </a:spcBef>
                <a:spcAft>
                  <a:spcPts val="1800"/>
                </a:spcAft>
                <a:buClrTx/>
                <a:buSzTx/>
                <a:buFontTx/>
                <a:buNone/>
                <a:tabLst/>
                <a:defRPr/>
              </a:pPr>
              <a:r>
                <a:rPr kumimoji="0" lang="de-DE" sz="2400" b="0" i="0" u="none" strike="noStrike" kern="0" cap="none" spc="0" normalizeH="0" baseline="0" noProof="0">
                  <a:ln>
                    <a:noFill/>
                  </a:ln>
                  <a:effectLst/>
                  <a:uLnTx/>
                  <a:uFillTx/>
                  <a:latin typeface="+mj-lt"/>
                  <a:ea typeface="Source Sans Pro" charset="0"/>
                  <a:cs typeface="Source Sans Pro" charset="0"/>
                </a:rPr>
                <a:t>Hetze und Diskriminierung</a:t>
              </a:r>
            </a:p>
            <a:p>
              <a:pPr marL="0" marR="0" lvl="0" indent="0" algn="r" defTabSz="914400" eaLnBrk="1" fontAlgn="auto" latinLnBrk="0" hangingPunct="1">
                <a:spcBef>
                  <a:spcPts val="0"/>
                </a:spcBef>
                <a:spcAft>
                  <a:spcPts val="1800"/>
                </a:spcAft>
                <a:buClrTx/>
                <a:buSzTx/>
                <a:buFontTx/>
                <a:buNone/>
                <a:tabLst/>
                <a:defRPr/>
              </a:pPr>
              <a:r>
                <a:rPr kumimoji="0" lang="de-DE" sz="2400" b="0" i="0" u="none" strike="noStrike" kern="0" cap="none" spc="0" normalizeH="0" baseline="0" noProof="0">
                  <a:ln>
                    <a:noFill/>
                  </a:ln>
                  <a:effectLst/>
                  <a:uLnTx/>
                  <a:uFillTx/>
                  <a:latin typeface="+mj-lt"/>
                  <a:ea typeface="Source Sans Pro" charset="0"/>
                  <a:cs typeface="Source Sans Pro" charset="0"/>
                </a:rPr>
                <a:t>Aufmerksamkeit, Klicks, Likes und Werbeinnahmen</a:t>
              </a:r>
            </a:p>
          </p:txBody>
        </p:sp>
        <p:sp>
          <p:nvSpPr>
            <p:cNvPr id="5" name="Textfeld 4">
              <a:extLst>
                <a:ext uri="{FF2B5EF4-FFF2-40B4-BE49-F238E27FC236}">
                  <a16:creationId xmlns:a16="http://schemas.microsoft.com/office/drawing/2014/main" id="{6C9ED1ED-AA67-4A25-920B-DA80F1B607F0}"/>
                </a:ext>
              </a:extLst>
            </p:cNvPr>
            <p:cNvSpPr txBox="1"/>
            <p:nvPr/>
          </p:nvSpPr>
          <p:spPr>
            <a:xfrm>
              <a:off x="1658259" y="1620000"/>
              <a:ext cx="4773743" cy="1107996"/>
            </a:xfrm>
            <a:prstGeom prst="rect">
              <a:avLst/>
            </a:prstGeom>
            <a:noFill/>
          </p:spPr>
          <p:txBody>
            <a:bodyPr wrap="none" lIns="0" tIns="0" rIns="0" bIns="0" rtlCol="0">
              <a:spAutoFit/>
            </a:bodyPr>
            <a:lstStyle/>
            <a:p>
              <a:pPr lvl="0" algn="r">
                <a:defRPr/>
              </a:pPr>
              <a:r>
                <a:rPr lang="de-DE" sz="3600" b="1" kern="0">
                  <a:latin typeface="+mj-lt"/>
                  <a:ea typeface="Lato" charset="0"/>
                  <a:cs typeface="Lato" charset="0"/>
                </a:rPr>
                <a:t>Gezielte Desinformation</a:t>
              </a:r>
            </a:p>
            <a:p>
              <a:pPr lvl="0" algn="r">
                <a:defRPr/>
              </a:pPr>
              <a:r>
                <a:rPr lang="de-DE" sz="3600" b="1" kern="0">
                  <a:latin typeface="+mj-lt"/>
                  <a:ea typeface="Lato" charset="0"/>
                  <a:cs typeface="Lato" charset="0"/>
                </a:rPr>
                <a:t>und Manipulation</a:t>
              </a:r>
            </a:p>
          </p:txBody>
        </p:sp>
        <p:sp>
          <p:nvSpPr>
            <p:cNvPr id="6" name="Textfeld 5">
              <a:extLst>
                <a:ext uri="{FF2B5EF4-FFF2-40B4-BE49-F238E27FC236}">
                  <a16:creationId xmlns:a16="http://schemas.microsoft.com/office/drawing/2014/main" id="{EE56205C-8DBF-47BC-98DE-B44401AFB3BE}"/>
                </a:ext>
              </a:extLst>
            </p:cNvPr>
            <p:cNvSpPr txBox="1"/>
            <p:nvPr/>
          </p:nvSpPr>
          <p:spPr>
            <a:xfrm>
              <a:off x="4661050" y="529200"/>
              <a:ext cx="1770952" cy="495108"/>
            </a:xfrm>
            <a:prstGeom prst="rect">
              <a:avLst/>
            </a:prstGeom>
            <a:solidFill>
              <a:schemeClr val="bg1"/>
            </a:solidFill>
            <a:effectLst>
              <a:outerShdw blurRad="50800" dist="38100" dir="8100000" algn="tr" rotWithShape="0">
                <a:prstClr val="black">
                  <a:alpha val="40000"/>
                </a:prstClr>
              </a:outerShdw>
            </a:effectLst>
          </p:spPr>
          <p:txBody>
            <a:bodyPr wrap="none" lIns="180000" tIns="108000" rIns="180000" bIns="10800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t>Motive &amp; Ziele</a:t>
              </a:r>
            </a:p>
          </p:txBody>
        </p:sp>
        <p:sp>
          <p:nvSpPr>
            <p:cNvPr id="7" name="Textfeld 6">
              <a:extLst>
                <a:ext uri="{FF2B5EF4-FFF2-40B4-BE49-F238E27FC236}">
                  <a16:creationId xmlns:a16="http://schemas.microsoft.com/office/drawing/2014/main" id="{B56290CD-E28F-4262-9125-D504E1C87000}"/>
                </a:ext>
              </a:extLst>
            </p:cNvPr>
            <p:cNvSpPr txBox="1"/>
            <p:nvPr/>
          </p:nvSpPr>
          <p:spPr>
            <a:xfrm>
              <a:off x="2599183" y="5747646"/>
              <a:ext cx="3888445" cy="772107"/>
            </a:xfrm>
            <a:prstGeom prst="rect">
              <a:avLst/>
            </a:prstGeom>
            <a:solidFill>
              <a:schemeClr val="accent1"/>
            </a:solidFill>
            <a:effectLst>
              <a:outerShdw blurRad="50800" dist="38100" dir="8100000" algn="tr" rotWithShape="0">
                <a:prstClr val="black">
                  <a:alpha val="40000"/>
                </a:prstClr>
              </a:outerShdw>
            </a:effectLst>
          </p:spPr>
          <p:txBody>
            <a:bodyPr wrap="square" lIns="180000" tIns="108000" rIns="180000" bIns="10800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t>Hintergründe, Quellen &amp; Impressum</a:t>
              </a:r>
              <a:b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br>
              <a:r>
                <a:rPr kumimoji="0" lang="de-DE" b="1" i="0" u="none" strike="noStrike" kern="0" cap="none" spc="0" normalizeH="0" baseline="0" noProof="0">
                  <a:ln>
                    <a:noFill/>
                  </a:ln>
                  <a:solidFill>
                    <a:schemeClr val="tx2"/>
                  </a:solidFill>
                  <a:effectLst/>
                  <a:uLnTx/>
                  <a:uFillTx/>
                  <a:latin typeface="+mj-lt"/>
                  <a:ea typeface="Source Sans Pro" charset="0"/>
                  <a:cs typeface="Source Sans Pro" charset="0"/>
                </a:rPr>
                <a:t>einer Meldung prüfen</a:t>
              </a:r>
            </a:p>
          </p:txBody>
        </p:sp>
      </p:grpSp>
      <p:pic>
        <p:nvPicPr>
          <p:cNvPr id="9" name="Bildplatzhalter 8">
            <a:extLst>
              <a:ext uri="{FF2B5EF4-FFF2-40B4-BE49-F238E27FC236}">
                <a16:creationId xmlns:a16="http://schemas.microsoft.com/office/drawing/2014/main" id="{4F34E0A0-0967-46EA-AD47-5BA48678664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646" b="4646"/>
          <a:stretch>
            <a:fillRect/>
          </a:stretch>
        </p:blipFill>
        <p:spPr>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735024178"/>
      </p:ext>
    </p:extLst>
  </p:cSld>
  <p:clrMapOvr>
    <a:masterClrMapping/>
  </p:clrMapOvr>
</p:sld>
</file>

<file path=ppt/theme/theme1.xml><?xml version="1.0" encoding="utf-8"?>
<a:theme xmlns:a="http://schemas.openxmlformats.org/drawingml/2006/main" name="2_SWmS_PPT_140804">
  <a:themeElements>
    <a:clrScheme name="SWmS">
      <a:dk1>
        <a:srgbClr val="35528C"/>
      </a:dk1>
      <a:lt1>
        <a:srgbClr val="35528C"/>
      </a:lt1>
      <a:dk2>
        <a:srgbClr val="FFFFFF"/>
      </a:dk2>
      <a:lt2>
        <a:srgbClr val="FFFFFF"/>
      </a:lt2>
      <a:accent1>
        <a:srgbClr val="F25C05"/>
      </a:accent1>
      <a:accent2>
        <a:srgbClr val="970F1E"/>
      </a:accent2>
      <a:accent3>
        <a:srgbClr val="35528C"/>
      </a:accent3>
      <a:accent4>
        <a:srgbClr val="27CDF2"/>
      </a:accent4>
      <a:accent5>
        <a:srgbClr val="48CC5A"/>
      </a:accent5>
      <a:accent6>
        <a:srgbClr val="FFFFFF"/>
      </a:accent6>
      <a:hlink>
        <a:srgbClr val="F25C05"/>
      </a:hlink>
      <a:folHlink>
        <a:srgbClr val="3552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45720" rIns="91440" bIns="45720" rtlCol="0" anchor="t">
        <a:noAutofit/>
      </a:bodyPr>
      <a:lstStyle>
        <a:defPPr marL="0" marR="0" indent="0" algn="l" defTabSz="914400" rtl="0" eaLnBrk="1" fontAlgn="auto" latinLnBrk="0" hangingPunct="1">
          <a:lnSpc>
            <a:spcPct val="100000"/>
          </a:lnSpc>
          <a:spcBef>
            <a:spcPct val="0"/>
          </a:spcBef>
          <a:spcAft>
            <a:spcPts val="0"/>
          </a:spcAft>
          <a:buClrTx/>
          <a:buSzTx/>
          <a:buFontTx/>
          <a:buNone/>
          <a:tabLst>
            <a:tab pos="1162050" algn="l"/>
          </a:tabLst>
          <a:defRPr kumimoji="0" sz="4800" b="1" i="0" u="none" strike="noStrike" kern="1200" cap="none" spc="0" normalizeH="0" baseline="0" noProof="0" dirty="0" smtClean="0">
            <a:ln>
              <a:noFill/>
            </a:ln>
            <a:solidFill>
              <a:schemeClr val="bg2"/>
            </a:solidFill>
            <a:effectLst/>
            <a:uLnTx/>
            <a:uFillTx/>
            <a:latin typeface="+mj-lt"/>
            <a:ea typeface="+mj-ea"/>
            <a:cs typeface="+mj-cs"/>
          </a:defRPr>
        </a:defPPr>
      </a:lstStyle>
    </a:txDef>
  </a:objectDefaults>
  <a:extraClrSchemeLst/>
  <a:extLst>
    <a:ext uri="{05A4C25C-085E-4340-85A3-A5531E510DB2}">
      <thm15:themeFamily xmlns:thm15="http://schemas.microsoft.com/office/thememl/2012/main" name="Master SWmS 16-9.pptx" id="{3EA50829-6D06-49CC-9F1D-0D8D142B4C66}" vid="{09609F97-F78D-4DED-9029-A05EDEF220EB}"/>
    </a:ext>
  </a:extLst>
</a:theme>
</file>

<file path=ppt/theme/theme2.xml><?xml version="1.0" encoding="utf-8"?>
<a:theme xmlns:a="http://schemas.openxmlformats.org/drawingml/2006/main" name="1_SWmS_PPT_140804">
  <a:themeElements>
    <a:clrScheme name="SWmS">
      <a:dk1>
        <a:srgbClr val="35528C"/>
      </a:dk1>
      <a:lt1>
        <a:srgbClr val="35528C"/>
      </a:lt1>
      <a:dk2>
        <a:srgbClr val="FFFFFF"/>
      </a:dk2>
      <a:lt2>
        <a:srgbClr val="FFFFFF"/>
      </a:lt2>
      <a:accent1>
        <a:srgbClr val="F25C05"/>
      </a:accent1>
      <a:accent2>
        <a:srgbClr val="970F1E"/>
      </a:accent2>
      <a:accent3>
        <a:srgbClr val="35528C"/>
      </a:accent3>
      <a:accent4>
        <a:srgbClr val="27CDF2"/>
      </a:accent4>
      <a:accent5>
        <a:srgbClr val="48CC5A"/>
      </a:accent5>
      <a:accent6>
        <a:srgbClr val="FFFFFF"/>
      </a:accent6>
      <a:hlink>
        <a:srgbClr val="F25C05"/>
      </a:hlink>
      <a:folHlink>
        <a:srgbClr val="3552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45720" rIns="91440" bIns="45720" rtlCol="0" anchor="t">
        <a:noAutofit/>
      </a:bodyPr>
      <a:lstStyle>
        <a:defPPr marL="0" marR="0" indent="0" algn="l" defTabSz="914400" rtl="0" eaLnBrk="1" fontAlgn="auto" latinLnBrk="0" hangingPunct="1">
          <a:lnSpc>
            <a:spcPct val="100000"/>
          </a:lnSpc>
          <a:spcBef>
            <a:spcPct val="0"/>
          </a:spcBef>
          <a:spcAft>
            <a:spcPts val="0"/>
          </a:spcAft>
          <a:buClrTx/>
          <a:buSzTx/>
          <a:buFontTx/>
          <a:buNone/>
          <a:tabLst>
            <a:tab pos="1162050" algn="l"/>
          </a:tabLst>
          <a:defRPr kumimoji="0" sz="4800" b="1" i="0" u="none" strike="noStrike" kern="1200" cap="none" spc="0" normalizeH="0" baseline="0" noProof="0" dirty="0" smtClean="0">
            <a:ln>
              <a:noFill/>
            </a:ln>
            <a:solidFill>
              <a:schemeClr val="bg2"/>
            </a:solidFill>
            <a:effectLst/>
            <a:uLnTx/>
            <a:uFillTx/>
            <a:latin typeface="+mj-lt"/>
            <a:ea typeface="+mj-ea"/>
            <a:cs typeface="+mj-cs"/>
          </a:defRPr>
        </a:defPPr>
      </a:lstStyle>
    </a:txDef>
  </a:objectDefaults>
  <a:extraClrSchemeLst/>
  <a:extLst>
    <a:ext uri="{05A4C25C-085E-4340-85A3-A5531E510DB2}">
      <thm15:themeFamily xmlns:thm15="http://schemas.microsoft.com/office/thememl/2012/main" name="Master SWmS 16-9.pptx" id="{3EA50829-6D06-49CC-9F1D-0D8D142B4C66}" vid="{5ED73836-580E-4C6A-9B28-4B1E45383597}"/>
    </a:ext>
  </a:extLst>
</a:theme>
</file>

<file path=ppt/theme/theme3.xml><?xml version="1.0" encoding="utf-8"?>
<a:theme xmlns:a="http://schemas.openxmlformats.org/drawingml/2006/main" name="2_SWmS_PPT_140804">
  <a:themeElements>
    <a:clrScheme name="SWmS">
      <a:dk1>
        <a:srgbClr val="35528C"/>
      </a:dk1>
      <a:lt1>
        <a:srgbClr val="35528C"/>
      </a:lt1>
      <a:dk2>
        <a:srgbClr val="FFFFFF"/>
      </a:dk2>
      <a:lt2>
        <a:srgbClr val="FFFFFF"/>
      </a:lt2>
      <a:accent1>
        <a:srgbClr val="F25C05"/>
      </a:accent1>
      <a:accent2>
        <a:srgbClr val="970F1E"/>
      </a:accent2>
      <a:accent3>
        <a:srgbClr val="35528C"/>
      </a:accent3>
      <a:accent4>
        <a:srgbClr val="27CDF2"/>
      </a:accent4>
      <a:accent5>
        <a:srgbClr val="48CC5A"/>
      </a:accent5>
      <a:accent6>
        <a:srgbClr val="FFFFFF"/>
      </a:accent6>
      <a:hlink>
        <a:srgbClr val="F25C05"/>
      </a:hlink>
      <a:folHlink>
        <a:srgbClr val="3552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45720" rIns="91440" bIns="45720" rtlCol="0" anchor="t">
        <a:noAutofit/>
      </a:bodyPr>
      <a:lstStyle>
        <a:defPPr marL="0" marR="0" indent="0" algn="l" defTabSz="914400" rtl="0" eaLnBrk="1" fontAlgn="auto" latinLnBrk="0" hangingPunct="1">
          <a:lnSpc>
            <a:spcPct val="100000"/>
          </a:lnSpc>
          <a:spcBef>
            <a:spcPct val="0"/>
          </a:spcBef>
          <a:spcAft>
            <a:spcPts val="0"/>
          </a:spcAft>
          <a:buClrTx/>
          <a:buSzTx/>
          <a:buFontTx/>
          <a:buNone/>
          <a:tabLst>
            <a:tab pos="1162050" algn="l"/>
          </a:tabLst>
          <a:defRPr kumimoji="0" sz="4800" b="1" i="0" u="none" strike="noStrike" kern="1200" cap="none" spc="0" normalizeH="0" baseline="0" noProof="0" dirty="0" smtClean="0">
            <a:ln>
              <a:noFill/>
            </a:ln>
            <a:solidFill>
              <a:schemeClr val="bg2"/>
            </a:solidFill>
            <a:effectLst/>
            <a:uLnTx/>
            <a:uFillTx/>
            <a:latin typeface="+mj-lt"/>
            <a:ea typeface="+mj-ea"/>
            <a:cs typeface="+mj-cs"/>
          </a:defRPr>
        </a:defPPr>
      </a:lstStyle>
    </a:txDef>
  </a:objectDefaults>
  <a:extraClrSchemeLst/>
  <a:extLst>
    <a:ext uri="{05A4C25C-085E-4340-85A3-A5531E510DB2}">
      <thm15:themeFamily xmlns:thm15="http://schemas.microsoft.com/office/thememl/2012/main" name="Master SWmS.potx" id="{C0DDCFD8-9E65-4F7A-88A9-B182FE7748A5}" vid="{AB878B17-3BB3-480D-A270-8FEE90993D4C}"/>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SWmS 16-9</Template>
  <TotalTime>0</TotalTime>
  <Words>3747</Words>
  <Application>Microsoft Office PowerPoint</Application>
  <PresentationFormat>Breitbild</PresentationFormat>
  <Paragraphs>377</Paragraphs>
  <Slides>35</Slides>
  <Notes>34</Notes>
  <HiddenSlides>11</HiddenSlides>
  <MMClips>0</MMClips>
  <ScaleCrop>false</ScaleCrop>
  <HeadingPairs>
    <vt:vector size="6" baseType="variant">
      <vt:variant>
        <vt:lpstr>Verwendete Schriftarten</vt:lpstr>
      </vt:variant>
      <vt:variant>
        <vt:i4>13</vt:i4>
      </vt:variant>
      <vt:variant>
        <vt:lpstr>Design</vt:lpstr>
      </vt:variant>
      <vt:variant>
        <vt:i4>3</vt:i4>
      </vt:variant>
      <vt:variant>
        <vt:lpstr>Folientitel</vt:lpstr>
      </vt:variant>
      <vt:variant>
        <vt:i4>35</vt:i4>
      </vt:variant>
    </vt:vector>
  </HeadingPairs>
  <TitlesOfParts>
    <vt:vector size="51" baseType="lpstr">
      <vt:lpstr>Aharoni</vt:lpstr>
      <vt:lpstr>-apple-system</vt:lpstr>
      <vt:lpstr>Arial</vt:lpstr>
      <vt:lpstr>Balto</vt:lpstr>
      <vt:lpstr>Calibri</vt:lpstr>
      <vt:lpstr>Calibri Light</vt:lpstr>
      <vt:lpstr>Franklin Gothic Book</vt:lpstr>
      <vt:lpstr>Franklin Gothic Medium</vt:lpstr>
      <vt:lpstr>Lato</vt:lpstr>
      <vt:lpstr>Roboto Slab</vt:lpstr>
      <vt:lpstr>Source Sans Pro</vt:lpstr>
      <vt:lpstr>SpiegelSerifUI</vt:lpstr>
      <vt:lpstr>Wingdings</vt:lpstr>
      <vt:lpstr>2_SWmS_PPT_140804</vt:lpstr>
      <vt:lpstr>1_SWmS_PPT_140804</vt:lpstr>
      <vt:lpstr>2_SWmS_PPT_140804</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Burghardt, Marcel (SRH Fernhochschule Student)</dc:creator>
  <cp:lastModifiedBy>Mirjam Gall</cp:lastModifiedBy>
  <cp:revision>175</cp:revision>
  <dcterms:created xsi:type="dcterms:W3CDTF">2018-12-14T21:20:18Z</dcterms:created>
  <dcterms:modified xsi:type="dcterms:W3CDTF">2025-07-29T13:15:48Z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3d13871-04ca-409e-a995-eb251e2693ca_Enabled">
    <vt:lpwstr>true</vt:lpwstr>
  </property>
  <property fmtid="{D5CDD505-2E9C-101B-9397-08002B2CF9AE}" pid="3" name="MSIP_Label_33d13871-04ca-409e-a995-eb251e2693ca_SetDate">
    <vt:lpwstr>2024-10-28T10:09:09Z</vt:lpwstr>
  </property>
  <property fmtid="{D5CDD505-2E9C-101B-9397-08002B2CF9AE}" pid="4" name="MSIP_Label_33d13871-04ca-409e-a995-eb251e2693ca_Method">
    <vt:lpwstr>Standard</vt:lpwstr>
  </property>
  <property fmtid="{D5CDD505-2E9C-101B-9397-08002B2CF9AE}" pid="5" name="MSIP_Label_33d13871-04ca-409e-a995-eb251e2693ca_Name">
    <vt:lpwstr>Intern</vt:lpwstr>
  </property>
  <property fmtid="{D5CDD505-2E9C-101B-9397-08002B2CF9AE}" pid="6" name="MSIP_Label_33d13871-04ca-409e-a995-eb251e2693ca_SiteId">
    <vt:lpwstr>7e7ffc63-c878-4435-afb3-23547295f6e3</vt:lpwstr>
  </property>
  <property fmtid="{D5CDD505-2E9C-101B-9397-08002B2CF9AE}" pid="7" name="MSIP_Label_33d13871-04ca-409e-a995-eb251e2693ca_ActionId">
    <vt:lpwstr>dce45a62-8be4-4223-93dc-913488edb649</vt:lpwstr>
  </property>
  <property fmtid="{D5CDD505-2E9C-101B-9397-08002B2CF9AE}" pid="8" name="MSIP_Label_33d13871-04ca-409e-a995-eb251e2693ca_ContentBits">
    <vt:lpwstr>0</vt:lpwstr>
  </property>
</Properties>
</file>