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686" r:id="rId2"/>
    <p:sldMasterId id="2147483728" r:id="rId3"/>
  </p:sldMasterIdLst>
  <p:notesMasterIdLst>
    <p:notesMasterId r:id="rId10"/>
  </p:notesMasterIdLst>
  <p:handoutMasterIdLst>
    <p:handoutMasterId r:id="rId11"/>
  </p:handoutMasterIdLst>
  <p:sldIdLst>
    <p:sldId id="1336" r:id="rId4"/>
    <p:sldId id="1210" r:id="rId5"/>
    <p:sldId id="1211" r:id="rId6"/>
    <p:sldId id="1214" r:id="rId7"/>
    <p:sldId id="1179" r:id="rId8"/>
    <p:sldId id="136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2" userDrawn="1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1706" userDrawn="1">
          <p15:clr>
            <a:srgbClr val="A4A3A4"/>
          </p15:clr>
        </p15:guide>
        <p15:guide id="6" orient="horz" pos="1191" userDrawn="1">
          <p15:clr>
            <a:srgbClr val="A4A3A4"/>
          </p15:clr>
        </p15:guide>
        <p15:guide id="7" orient="horz" pos="166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3659" userDrawn="1">
          <p15:clr>
            <a:srgbClr val="A4A3A4"/>
          </p15:clr>
        </p15:guide>
        <p15:guide id="10" pos="332" userDrawn="1">
          <p15:clr>
            <a:srgbClr val="A4A3A4"/>
          </p15:clr>
        </p15:guide>
        <p15:guide id="11" pos="7348" userDrawn="1">
          <p15:clr>
            <a:srgbClr val="A4A3A4"/>
          </p15:clr>
        </p15:guide>
        <p15:guide id="12" pos="4021" userDrawn="1">
          <p15:clr>
            <a:srgbClr val="A4A3A4"/>
          </p15:clr>
        </p15:guide>
        <p15:guide id="13" pos="2479" userDrawn="1">
          <p15:clr>
            <a:srgbClr val="A4A3A4"/>
          </p15:clr>
        </p15:guide>
        <p15:guide id="14" pos="5231" userDrawn="1">
          <p15:clr>
            <a:srgbClr val="A4A3A4"/>
          </p15:clr>
        </p15:guide>
        <p15:guide id="15" pos="7679" userDrawn="1">
          <p15:clr>
            <a:srgbClr val="A4A3A4"/>
          </p15:clr>
        </p15:guide>
        <p15:guide id="16" pos="48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 Stritzke" initials="KS" lastIdx="42" clrIdx="0"/>
  <p:cmAuthor id="1" name="Hendrik Pigola" initials="HP" lastIdx="8" clrIdx="1"/>
  <p:cmAuthor id="2" name="Marcel" initials="M" lastIdx="2" clrIdx="2">
    <p:extLst>
      <p:ext uri="{19B8F6BF-5375-455C-9EA6-DF929625EA0E}">
        <p15:presenceInfo xmlns:p15="http://schemas.microsoft.com/office/powerpoint/2012/main" userId="S::2003247@stud.mobile-university.de::432ff017-47c3-4cca-bc94-de0f620d27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28C"/>
    <a:srgbClr val="F25C05"/>
    <a:srgbClr val="FFFFFF"/>
    <a:srgbClr val="000000"/>
    <a:srgbClr val="18163B"/>
    <a:srgbClr val="94004C"/>
    <a:srgbClr val="CC00CC"/>
    <a:srgbClr val="0032C0"/>
    <a:srgbClr val="0045DE"/>
    <a:srgbClr val="45A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69830" autoAdjust="0"/>
  </p:normalViewPr>
  <p:slideViewPr>
    <p:cSldViewPr snapToGrid="0">
      <p:cViewPr varScale="1">
        <p:scale>
          <a:sx n="77" d="100"/>
          <a:sy n="77" d="100"/>
        </p:scale>
        <p:origin x="1920" y="90"/>
      </p:cViewPr>
      <p:guideLst>
        <p:guide orient="horz" pos="1072"/>
        <p:guide orient="horz" pos="300"/>
        <p:guide orient="horz" pos="799"/>
        <p:guide orient="horz" pos="3861"/>
        <p:guide orient="horz" pos="1706"/>
        <p:guide orient="horz" pos="1191"/>
        <p:guide orient="horz" pos="1661"/>
        <p:guide orient="horz" pos="1162"/>
        <p:guide pos="3659"/>
        <p:guide pos="332"/>
        <p:guide pos="7348"/>
        <p:guide pos="4021"/>
        <p:guide pos="2479"/>
        <p:guide pos="5231"/>
        <p:guide pos="7679"/>
        <p:guide pos="48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13A54-8A58-4E08-B0DB-5144F1AF850D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F40F6-DBFC-4FFC-9E22-FB2C1BC252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43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FCD6-7250-41EA-84E3-370154B3EE8A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64D35-DB5D-4FDC-82F4-A5D684DD8D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4D35-DB5D-4FDC-82F4-A5D684DD8D7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68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Schüler*innen sollen auf Hasskommentare reagieren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Müssen sich für eine Variante entscheiden (Variante A für jüngere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empfohlen, Variante B für ältere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Dürfen entscheiden, ob sie das allein machen wollen. Partner*innen- und/oder Gruppenarbeit ist ebenfalls möglich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Variante 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Zeoob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-Beispiele sind vorbereitet und werden für die Klasse gezeigt (Screenshots am Platz)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suchen sich Thema aus und formulieren Gegenkommentare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Nach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nach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redaktioneller Abnahme kommen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nach vorn und können Kommentare selbst in den vorbereiteten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Zeoob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-Vorlagen eintragen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Variante 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bekommen Zugang über QR-Code und Shortlink zu Zeoob.de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Wählen selbstständig ein Thema, über das sie schreiben wollen (Beispiele als Inspiration mitgeben: „Rassismus ist keine Meinung“; „Schüler*innen sollten Lehrkräfte online bewerten dürfen.“; „Fahrradfahrende sollten verpflichtend einen Helm tragen.“; „Auf der Autobahn sollte es ein Tempolimit geben.“; 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gestalten selbständig Post über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Zeoob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. Ggfs. Unterstützung durch Trainer*in bei Bildauswahl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4D35-DB5D-4FDC-82F4-A5D684DD8D7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95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Schüler*innen sollen auf Hasskommentare reagieren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Müssen sich für eine Variante entscheiden (Variante A für jüngere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empfohlen, Variante B für ältere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Dürfen entscheiden, ob sie das allein machen wollen. Partner*innen- und/oder Gruppenarbeit ist ebenfalls möglich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Variante 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Zeoob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-Beispiele sind vorbereitet und werden für die Klasse gezeigt (Screenshots am Platz)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suchen sich Thema aus und formulieren Gegenkommentare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Nach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nach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redaktioneller Abnahme kommen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nach vorn und können Kommentare selbst in den vorbereiteten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Zeoob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-Vorlagen eintragen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Variante 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bekommen Zugang über QR-Code und Shortlink zu Zeoob.de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Wählen selbstständig ein Thema, über das sie schreiben wollen (Beispiele als Inspiration mitgeben: „Rassismus ist keine Meinung“; „Schüler*innen sollten Lehrkräfte online bewerten dürfen.“; „Fahrradfahrende sollten verpflichtend einen Helm tragen.“; „Auf der Autobahn sollte es ein Tempolimit geben.“; 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gestalten selbständig Post über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Zeoob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. Ggfs. Unterstützung durch Trainer*in bei Bildauswahl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https://www.klicksafe.de/hate-speech/strategien-gegen-hate-speech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4D35-DB5D-4FDC-82F4-A5D684DD8D7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07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Schüler*innen sollen auf Hasskommentare reagieren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Müssen sich für eine Variante entscheiden (Variante A für jüngere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empfohlen, Variante B für ältere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Dürfen entscheiden, ob sie das allein machen wollen. Partner*innen- und/oder Gruppenarbeit ist ebenfalls möglich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Variante 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Zeoob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-Beispiele sind vorbereitet und werden für die Klasse gezeigt (Screenshots am Platz)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suchen sich Thema aus und formulieren Gegenkommentare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Nach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nach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redaktioneller Abnahme kommen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nach vorn und können Kommentare selbst in den vorbereiteten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Zeoob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-Vorlagen eintragen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Variante 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bekommen Zugang über QR-Code und Shortlink zu Zeoob.de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Wählen selbstständig ein Thema, über das sie schreiben wollen (Beispiele als Inspiration mitgeben: „Rassismus ist keine Meinung“; „Schüler*innen sollten Lehrkräfte online bewerten dürfen.“; „Fahrradfahrende sollten verpflichtend einen Helm tragen.“; „Auf der Autobahn sollte es ein Tempolimit geben.“; 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SuS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gestalten selbständig Post über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Zeoob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. Ggfs. Unterstützung durch Trainer*in bei Bildauswahl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4D35-DB5D-4FDC-82F4-A5D684DD8D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18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4D35-DB5D-4FDC-82F4-A5D684DD8D7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80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5AD54-7EBF-AECD-7E2E-02A2330D2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4F6E7E2-6B51-350B-10B6-BE8C30F4E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14B591E-A6CD-9509-A9D9-66CEA59E6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7C6E06-1CFE-098B-DAB5-FF8D7BD8D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4D35-DB5D-4FDC-82F4-A5D684DD8D7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12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Titelfolie_grü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43819" y="4941168"/>
            <a:ext cx="4224469" cy="1252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Referent</a:t>
            </a:r>
          </a:p>
        </p:txBody>
      </p:sp>
      <p:sp>
        <p:nvSpPr>
          <p:cNvPr id="15" name="Abgerundetes Rechteck 7">
            <a:extLst>
              <a:ext uri="{FF2B5EF4-FFF2-40B4-BE49-F238E27FC236}">
                <a16:creationId xmlns:a16="http://schemas.microsoft.com/office/drawing/2014/main" id="{75705528-8DC8-4987-A29D-51A8B80A60F6}"/>
              </a:ext>
            </a:extLst>
          </p:cNvPr>
          <p:cNvSpPr/>
          <p:nvPr/>
        </p:nvSpPr>
        <p:spPr>
          <a:xfrm>
            <a:off x="3179800" y="1683667"/>
            <a:ext cx="5832475" cy="2232247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5873D74C-5584-4F95-BB44-D89EA029F9BC}"/>
              </a:ext>
            </a:extLst>
          </p:cNvPr>
          <p:cNvSpPr/>
          <p:nvPr/>
        </p:nvSpPr>
        <p:spPr>
          <a:xfrm rot="12175139">
            <a:off x="4864041" y="2325727"/>
            <a:ext cx="2395647" cy="2848607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A033A1B3-4688-42BE-A200-5CF8D7B3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1755030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</p:spTree>
    <p:extLst>
      <p:ext uri="{BB962C8B-B14F-4D97-AF65-F5344CB8AC3E}">
        <p14:creationId xmlns:p14="http://schemas.microsoft.com/office/powerpoint/2010/main" val="344904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mS_Blau_Titelfolie_grü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D4869146-72B3-4F54-ACBD-FCE9B316BC90}"/>
              </a:ext>
            </a:extLst>
          </p:cNvPr>
          <p:cNvSpPr/>
          <p:nvPr userDrawn="1"/>
        </p:nvSpPr>
        <p:spPr>
          <a:xfrm rot="12175139">
            <a:off x="4864041" y="2774916"/>
            <a:ext cx="2395647" cy="2848607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0" name="Abgerundetes Rechteck 7">
            <a:extLst>
              <a:ext uri="{FF2B5EF4-FFF2-40B4-BE49-F238E27FC236}">
                <a16:creationId xmlns:a16="http://schemas.microsoft.com/office/drawing/2014/main" id="{E21497E9-E961-48B0-980D-CDCC3FA595DE}"/>
              </a:ext>
            </a:extLst>
          </p:cNvPr>
          <p:cNvSpPr/>
          <p:nvPr userDrawn="1"/>
        </p:nvSpPr>
        <p:spPr>
          <a:xfrm>
            <a:off x="3179800" y="2132856"/>
            <a:ext cx="5832475" cy="2232247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C9CF919-7F02-49C8-8726-669269684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2205096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0235C7EF-8FDF-4F9E-81A1-BEDBE8DF3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DF25BC72-FBDE-4409-8F96-AC5AE21A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Grafik 2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505157B9-2259-CD4B-9213-D372F3EC6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3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mS_Blau_Titelfolie_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9F618273-E58F-4DE2-985A-01DE6426CC7E}"/>
              </a:ext>
            </a:extLst>
          </p:cNvPr>
          <p:cNvSpPr/>
          <p:nvPr userDrawn="1"/>
        </p:nvSpPr>
        <p:spPr>
          <a:xfrm>
            <a:off x="3179800" y="2132856"/>
            <a:ext cx="5832475" cy="2232247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F0434D1-95C7-4591-A146-F639F0755B4A}"/>
              </a:ext>
            </a:extLst>
          </p:cNvPr>
          <p:cNvSpPr/>
          <p:nvPr userDrawn="1"/>
        </p:nvSpPr>
        <p:spPr>
          <a:xfrm rot="12175139">
            <a:off x="4864041" y="2774916"/>
            <a:ext cx="2395647" cy="2848607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FD118C4B-E7EF-4390-8B78-5E83005EB7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B0FC8F44-3F07-4F79-ADD7-6B005A7C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E1AFBF52-8668-469B-AC1F-D9C66CC40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2205096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D3696221-0B83-9A80-A199-FA2496359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mS_Blau_Titelfoli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825309DA-9E32-4C7F-8AD3-84F158F1C878}"/>
              </a:ext>
            </a:extLst>
          </p:cNvPr>
          <p:cNvSpPr/>
          <p:nvPr userDrawn="1"/>
        </p:nvSpPr>
        <p:spPr>
          <a:xfrm>
            <a:off x="3179800" y="2132856"/>
            <a:ext cx="5832475" cy="223224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82CF736A-6072-4EF1-BAA2-BBE97928A82B}"/>
              </a:ext>
            </a:extLst>
          </p:cNvPr>
          <p:cNvSpPr/>
          <p:nvPr userDrawn="1"/>
        </p:nvSpPr>
        <p:spPr>
          <a:xfrm rot="12175139">
            <a:off x="4864041" y="2774916"/>
            <a:ext cx="2395647" cy="2848607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pic>
        <p:nvPicPr>
          <p:cNvPr id="13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F0A8C265-FE57-4EE0-A95A-FEE4B365CF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9FDAB2A-4F8C-4DAA-AC03-16142BD2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8FE7C360-07BD-43C1-B164-7CD4E0165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2205096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FE18219C-DE84-60B0-B0D1-A67D74D0C4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WmS_Blau_Titelfoli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Abgerundetes Rechteck 7">
            <a:extLst>
              <a:ext uri="{FF2B5EF4-FFF2-40B4-BE49-F238E27FC236}">
                <a16:creationId xmlns:a16="http://schemas.microsoft.com/office/drawing/2014/main" id="{E4E2AED3-24D4-4E9C-B3BD-05456201238C}"/>
              </a:ext>
            </a:extLst>
          </p:cNvPr>
          <p:cNvSpPr/>
          <p:nvPr userDrawn="1"/>
        </p:nvSpPr>
        <p:spPr>
          <a:xfrm>
            <a:off x="3179800" y="2132856"/>
            <a:ext cx="5832475" cy="223224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9" name="Gleichschenkliges Dreieck 8"/>
          <p:cNvSpPr/>
          <p:nvPr userDrawn="1"/>
        </p:nvSpPr>
        <p:spPr>
          <a:xfrm rot="9410693">
            <a:off x="4498939" y="2777165"/>
            <a:ext cx="3194196" cy="2848607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E683771D-8257-4B07-ADEA-FB8055C96A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6A3370F4-1221-469F-A3BD-EBFC932B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24609549-3923-4FA4-8D02-E29A63E7B2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2205096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D40DABFC-A890-D31F-ADB0-EA43FF9E6A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7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mS_Blau_Kap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2492899"/>
            <a:ext cx="11137900" cy="3599929"/>
          </a:xfrm>
          <a:prstGeom prst="rect">
            <a:avLst/>
          </a:prstGeom>
        </p:spPr>
        <p:txBody>
          <a:bodyPr lIns="0"/>
          <a:lstStyle>
            <a:lvl1pPr>
              <a:buNone/>
              <a:defRPr sz="4800" b="1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Titel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7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76B15F9D-82E1-455C-81A9-F42EC62C4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9B539B1-AC59-4527-8E8D-E4EEE139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8606F196-8FC8-CA8C-D95D-2388A655A3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79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WmS_Blau_Kapitel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2492899"/>
            <a:ext cx="11137900" cy="3599929"/>
          </a:xfrm>
          <a:prstGeom prst="rect">
            <a:avLst/>
          </a:prstGeom>
        </p:spPr>
        <p:txBody>
          <a:bodyPr lIns="0"/>
          <a:lstStyle>
            <a:lvl1pPr>
              <a:buNone/>
              <a:defRPr sz="4800" b="1">
                <a:solidFill>
                  <a:schemeClr val="accent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Titel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7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92835869-2D2E-4742-842D-8C3EB54847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E243CF89-CBBC-2738-F07F-517E0BEF49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1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27052" y="908723"/>
            <a:ext cx="8449269" cy="105400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6288619" y="2708275"/>
            <a:ext cx="5376333" cy="3384550"/>
          </a:xfrm>
          <a:prstGeom prst="rect">
            <a:avLst/>
          </a:prstGeo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527052" y="1890716"/>
            <a:ext cx="8449733" cy="746125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b="1">
                <a:solidFill>
                  <a:schemeClr val="accent5"/>
                </a:solidFill>
              </a:defRPr>
            </a:lvl1pPr>
            <a:lvl2pPr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21"/>
          <p:cNvSpPr>
            <a:spLocks noGrp="1"/>
          </p:cNvSpPr>
          <p:nvPr>
            <p:ph type="pic" sz="quarter" idx="15"/>
          </p:nvPr>
        </p:nvSpPr>
        <p:spPr>
          <a:xfrm>
            <a:off x="527052" y="2708275"/>
            <a:ext cx="5376333" cy="338455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de-DE"/>
              <a:t>Quelle</a:t>
            </a:r>
          </a:p>
        </p:txBody>
      </p:sp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E4696D49-B5A1-B93D-7AFA-97A61AB2E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7789178" y="802257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2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27051" y="2708275"/>
            <a:ext cx="5376332" cy="3384550"/>
          </a:xfrm>
          <a:prstGeom prst="rect">
            <a:avLst/>
          </a:prstGeom>
          <a:noFill/>
        </p:spPr>
        <p:txBody>
          <a:bodyPr lIns="0" rIns="9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527052" y="1890716"/>
            <a:ext cx="8449733" cy="746125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b="1">
                <a:solidFill>
                  <a:srgbClr val="48CC5A"/>
                </a:solidFill>
              </a:defRPr>
            </a:lvl1pPr>
            <a:lvl2pPr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Bildplatzhalter 21"/>
          <p:cNvSpPr>
            <a:spLocks noGrp="1"/>
          </p:cNvSpPr>
          <p:nvPr>
            <p:ph type="pic" sz="quarter" idx="15"/>
          </p:nvPr>
        </p:nvSpPr>
        <p:spPr>
          <a:xfrm>
            <a:off x="6288619" y="2708275"/>
            <a:ext cx="5376333" cy="338455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27052" y="908723"/>
            <a:ext cx="8449269" cy="105400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de-DE"/>
              <a:t>Quelle</a:t>
            </a:r>
          </a:p>
        </p:txBody>
      </p:sp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E90A46CF-647F-F960-22DB-2B3394E14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7789178" y="802257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1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27052" y="908723"/>
            <a:ext cx="8449269" cy="105400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6288619" y="2708275"/>
            <a:ext cx="5376333" cy="3384550"/>
          </a:xfrm>
          <a:prstGeom prst="rect">
            <a:avLst/>
          </a:prstGeo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527052" y="1890716"/>
            <a:ext cx="8449733" cy="746125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b="1">
                <a:solidFill>
                  <a:schemeClr val="accent5"/>
                </a:solidFill>
              </a:defRPr>
            </a:lvl1pPr>
            <a:lvl2pPr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7"/>
          </p:nvPr>
        </p:nvSpPr>
        <p:spPr>
          <a:xfrm>
            <a:off x="527383" y="2708920"/>
            <a:ext cx="5376333" cy="3384550"/>
          </a:xfrm>
          <a:prstGeom prst="rect">
            <a:avLst/>
          </a:prstGeo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de-DE"/>
              <a:t>Quelle</a:t>
            </a:r>
          </a:p>
        </p:txBody>
      </p:sp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79812805-92A1-4FE7-4964-271722632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7789178" y="802257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41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WmS_Blau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527052" y="1890716"/>
            <a:ext cx="8449733" cy="746125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b="1">
                <a:solidFill>
                  <a:srgbClr val="48CC5A"/>
                </a:solidFill>
              </a:defRPr>
            </a:lvl1pPr>
            <a:lvl2pPr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Bildplatzhalter 21"/>
          <p:cNvSpPr>
            <a:spLocks noGrp="1"/>
          </p:cNvSpPr>
          <p:nvPr>
            <p:ph type="pic" sz="quarter" idx="15"/>
          </p:nvPr>
        </p:nvSpPr>
        <p:spPr>
          <a:xfrm>
            <a:off x="527384" y="2708275"/>
            <a:ext cx="11137569" cy="338455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27052" y="908723"/>
            <a:ext cx="8449269" cy="105400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de-DE"/>
              <a:t>Quelle</a:t>
            </a:r>
          </a:p>
        </p:txBody>
      </p:sp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DEC66DB7-E457-6EA3-B804-CDEE71C78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7789178" y="802257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Kap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2492899"/>
            <a:ext cx="11137900" cy="3599929"/>
          </a:xfrm>
          <a:prstGeom prst="rect">
            <a:avLst/>
          </a:prstGeom>
        </p:spPr>
        <p:txBody>
          <a:bodyPr lIns="0"/>
          <a:lstStyle>
            <a:lvl1pPr>
              <a:buNone/>
              <a:defRPr sz="4800" b="1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71412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27051" y="2708275"/>
            <a:ext cx="11137568" cy="3384550"/>
          </a:xfrm>
          <a:prstGeom prst="rect">
            <a:avLst/>
          </a:prstGeom>
          <a:noFill/>
        </p:spPr>
        <p:txBody>
          <a:bodyPr lIns="0" rIns="9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527052" y="1890716"/>
            <a:ext cx="8449733" cy="746125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b="1">
                <a:solidFill>
                  <a:srgbClr val="48CC5A"/>
                </a:solidFill>
              </a:defRPr>
            </a:lvl1pPr>
            <a:lvl2pPr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27052" y="908723"/>
            <a:ext cx="8449269" cy="105400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de-DE"/>
              <a:t>Quelle</a:t>
            </a:r>
          </a:p>
        </p:txBody>
      </p:sp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A458719C-236F-23CB-9BBF-2833E47A29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7789178" y="802257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01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B1A7F96-7103-4442-900C-0F0FFE5EB10E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B94F515E-5341-4A4B-80B0-60B5DFFBB794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F7D5C03-2F7A-414A-BF43-AD8FF3C58B7A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991CF1E0-D7A9-42E9-BF2C-D22DABE342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Dankeschön.</a:t>
            </a: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52000042-EC92-4395-8B90-107ABBA65C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C89809CE-8B6C-528E-8CC0-ADE10F10B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D3B3544-9BE9-4309-B7B6-FEDA6AA498A6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076E31B2-0A11-4006-BD98-749CFB58BC97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67944BE-7CC2-45C5-B617-5F375ED514C7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F715261D-1451-4772-AC67-CB24AF1B04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Dankeschön.</a:t>
            </a: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2D1FD32D-0449-4E27-9338-3C1D2A41F0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9" name="Freeform 36">
            <a:extLst>
              <a:ext uri="{FF2B5EF4-FFF2-40B4-BE49-F238E27FC236}">
                <a16:creationId xmlns:a16="http://schemas.microsoft.com/office/drawing/2014/main" id="{081BDA0B-393F-4634-9009-D52D86356944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550800" y="3862800"/>
            <a:ext cx="488495" cy="487458"/>
          </a:xfrm>
          <a:custGeom>
            <a:avLst/>
            <a:gdLst>
              <a:gd name="T0" fmla="*/ 49 w 199"/>
              <a:gd name="T1" fmla="*/ 100 h 199"/>
              <a:gd name="T2" fmla="*/ 99 w 199"/>
              <a:gd name="T3" fmla="*/ 49 h 199"/>
              <a:gd name="T4" fmla="*/ 150 w 199"/>
              <a:gd name="T5" fmla="*/ 100 h 199"/>
              <a:gd name="T6" fmla="*/ 99 w 199"/>
              <a:gd name="T7" fmla="*/ 150 h 199"/>
              <a:gd name="T8" fmla="*/ 49 w 199"/>
              <a:gd name="T9" fmla="*/ 100 h 199"/>
              <a:gd name="T10" fmla="*/ 152 w 199"/>
              <a:gd name="T11" fmla="*/ 0 h 199"/>
              <a:gd name="T12" fmla="*/ 47 w 199"/>
              <a:gd name="T13" fmla="*/ 0 h 199"/>
              <a:gd name="T14" fmla="*/ 0 w 199"/>
              <a:gd name="T15" fmla="*/ 47 h 199"/>
              <a:gd name="T16" fmla="*/ 0 w 199"/>
              <a:gd name="T17" fmla="*/ 152 h 199"/>
              <a:gd name="T18" fmla="*/ 47 w 199"/>
              <a:gd name="T19" fmla="*/ 199 h 199"/>
              <a:gd name="T20" fmla="*/ 152 w 199"/>
              <a:gd name="T21" fmla="*/ 199 h 199"/>
              <a:gd name="T22" fmla="*/ 199 w 199"/>
              <a:gd name="T23" fmla="*/ 152 h 199"/>
              <a:gd name="T24" fmla="*/ 199 w 199"/>
              <a:gd name="T25" fmla="*/ 47 h 199"/>
              <a:gd name="T26" fmla="*/ 152 w 199"/>
              <a:gd name="T27" fmla="*/ 0 h 199"/>
              <a:gd name="T28" fmla="*/ 47 w 199"/>
              <a:gd name="T29" fmla="*/ 12 h 199"/>
              <a:gd name="T30" fmla="*/ 152 w 199"/>
              <a:gd name="T31" fmla="*/ 12 h 199"/>
              <a:gd name="T32" fmla="*/ 187 w 199"/>
              <a:gd name="T33" fmla="*/ 47 h 199"/>
              <a:gd name="T34" fmla="*/ 187 w 199"/>
              <a:gd name="T35" fmla="*/ 152 h 199"/>
              <a:gd name="T36" fmla="*/ 152 w 199"/>
              <a:gd name="T37" fmla="*/ 187 h 199"/>
              <a:gd name="T38" fmla="*/ 47 w 199"/>
              <a:gd name="T39" fmla="*/ 187 h 199"/>
              <a:gd name="T40" fmla="*/ 12 w 199"/>
              <a:gd name="T41" fmla="*/ 152 h 199"/>
              <a:gd name="T42" fmla="*/ 12 w 199"/>
              <a:gd name="T43" fmla="*/ 47 h 199"/>
              <a:gd name="T44" fmla="*/ 47 w 199"/>
              <a:gd name="T45" fmla="*/ 12 h 199"/>
              <a:gd name="T46" fmla="*/ 162 w 199"/>
              <a:gd name="T47" fmla="*/ 27 h 199"/>
              <a:gd name="T48" fmla="*/ 152 w 199"/>
              <a:gd name="T49" fmla="*/ 37 h 199"/>
              <a:gd name="T50" fmla="*/ 162 w 199"/>
              <a:gd name="T51" fmla="*/ 48 h 199"/>
              <a:gd name="T52" fmla="*/ 173 w 199"/>
              <a:gd name="T53" fmla="*/ 37 h 199"/>
              <a:gd name="T54" fmla="*/ 162 w 199"/>
              <a:gd name="T55" fmla="*/ 27 h 199"/>
              <a:gd name="T56" fmla="*/ 163 w 199"/>
              <a:gd name="T57" fmla="*/ 100 h 199"/>
              <a:gd name="T58" fmla="*/ 99 w 199"/>
              <a:gd name="T59" fmla="*/ 36 h 199"/>
              <a:gd name="T60" fmla="*/ 35 w 199"/>
              <a:gd name="T61" fmla="*/ 100 h 199"/>
              <a:gd name="T62" fmla="*/ 99 w 199"/>
              <a:gd name="T63" fmla="*/ 164 h 199"/>
              <a:gd name="T64" fmla="*/ 163 w 199"/>
              <a:gd name="T65" fmla="*/ 10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9" h="199">
                <a:moveTo>
                  <a:pt x="49" y="100"/>
                </a:moveTo>
                <a:cubicBezTo>
                  <a:pt x="49" y="72"/>
                  <a:pt x="71" y="49"/>
                  <a:pt x="99" y="49"/>
                </a:cubicBezTo>
                <a:cubicBezTo>
                  <a:pt x="127" y="49"/>
                  <a:pt x="150" y="72"/>
                  <a:pt x="150" y="100"/>
                </a:cubicBezTo>
                <a:cubicBezTo>
                  <a:pt x="150" y="128"/>
                  <a:pt x="127" y="150"/>
                  <a:pt x="99" y="150"/>
                </a:cubicBezTo>
                <a:cubicBezTo>
                  <a:pt x="71" y="150"/>
                  <a:pt x="49" y="128"/>
                  <a:pt x="49" y="100"/>
                </a:cubicBezTo>
                <a:close/>
                <a:moveTo>
                  <a:pt x="152" y="0"/>
                </a:moveTo>
                <a:cubicBezTo>
                  <a:pt x="47" y="0"/>
                  <a:pt x="47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78"/>
                  <a:pt x="21" y="199"/>
                  <a:pt x="47" y="199"/>
                </a:cubicBezTo>
                <a:cubicBezTo>
                  <a:pt x="152" y="199"/>
                  <a:pt x="152" y="199"/>
                  <a:pt x="152" y="199"/>
                </a:cubicBezTo>
                <a:cubicBezTo>
                  <a:pt x="178" y="199"/>
                  <a:pt x="199" y="178"/>
                  <a:pt x="199" y="152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9" y="21"/>
                  <a:pt x="178" y="0"/>
                  <a:pt x="152" y="0"/>
                </a:cubicBezTo>
                <a:close/>
                <a:moveTo>
                  <a:pt x="47" y="12"/>
                </a:moveTo>
                <a:cubicBezTo>
                  <a:pt x="152" y="12"/>
                  <a:pt x="152" y="12"/>
                  <a:pt x="152" y="12"/>
                </a:cubicBezTo>
                <a:cubicBezTo>
                  <a:pt x="171" y="12"/>
                  <a:pt x="187" y="28"/>
                  <a:pt x="187" y="47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187" y="171"/>
                  <a:pt x="171" y="187"/>
                  <a:pt x="152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28" y="187"/>
                  <a:pt x="12" y="171"/>
                  <a:pt x="12" y="152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28"/>
                  <a:pt x="28" y="12"/>
                  <a:pt x="47" y="12"/>
                </a:cubicBezTo>
                <a:close/>
                <a:moveTo>
                  <a:pt x="162" y="27"/>
                </a:moveTo>
                <a:cubicBezTo>
                  <a:pt x="156" y="27"/>
                  <a:pt x="152" y="32"/>
                  <a:pt x="152" y="37"/>
                </a:cubicBezTo>
                <a:cubicBezTo>
                  <a:pt x="152" y="43"/>
                  <a:pt x="156" y="48"/>
                  <a:pt x="162" y="48"/>
                </a:cubicBezTo>
                <a:cubicBezTo>
                  <a:pt x="168" y="48"/>
                  <a:pt x="173" y="43"/>
                  <a:pt x="173" y="37"/>
                </a:cubicBezTo>
                <a:cubicBezTo>
                  <a:pt x="173" y="32"/>
                  <a:pt x="168" y="27"/>
                  <a:pt x="162" y="27"/>
                </a:cubicBezTo>
                <a:close/>
                <a:moveTo>
                  <a:pt x="163" y="100"/>
                </a:moveTo>
                <a:cubicBezTo>
                  <a:pt x="163" y="64"/>
                  <a:pt x="135" y="36"/>
                  <a:pt x="99" y="36"/>
                </a:cubicBezTo>
                <a:cubicBezTo>
                  <a:pt x="64" y="36"/>
                  <a:pt x="35" y="64"/>
                  <a:pt x="35" y="100"/>
                </a:cubicBezTo>
                <a:cubicBezTo>
                  <a:pt x="35" y="135"/>
                  <a:pt x="64" y="164"/>
                  <a:pt x="99" y="164"/>
                </a:cubicBezTo>
                <a:cubicBezTo>
                  <a:pt x="135" y="164"/>
                  <a:pt x="163" y="135"/>
                  <a:pt x="163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1D9EBBC-0BB5-4773-B41F-16833B52EB20}"/>
              </a:ext>
            </a:extLst>
          </p:cNvPr>
          <p:cNvSpPr/>
          <p:nvPr userDrawn="1"/>
        </p:nvSpPr>
        <p:spPr>
          <a:xfrm>
            <a:off x="1199456" y="3771892"/>
            <a:ext cx="2088232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chemeClr val="bg2"/>
                </a:solidFill>
              </a:rPr>
              <a:t>mobbingmops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C82CFD2-77C4-455D-80C2-C1FC900B9D2B}"/>
              </a:ext>
            </a:extLst>
          </p:cNvPr>
          <p:cNvSpPr/>
          <p:nvPr userDrawn="1"/>
        </p:nvSpPr>
        <p:spPr>
          <a:xfrm>
            <a:off x="1199456" y="2719122"/>
            <a:ext cx="2695538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>
                <a:solidFill>
                  <a:schemeClr val="bg2"/>
                </a:solidFill>
              </a:rPr>
              <a:t>socialwebmachtschule</a:t>
            </a: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E8979375-DA47-4842-9206-977C66794AEA}"/>
              </a:ext>
            </a:extLst>
          </p:cNvPr>
          <p:cNvSpPr>
            <a:spLocks/>
          </p:cNvSpPr>
          <p:nvPr userDrawn="1"/>
        </p:nvSpPr>
        <p:spPr bwMode="gray">
          <a:xfrm>
            <a:off x="550800" y="1577580"/>
            <a:ext cx="252582" cy="537865"/>
          </a:xfrm>
          <a:custGeom>
            <a:avLst/>
            <a:gdLst>
              <a:gd name="T0" fmla="*/ 63 w 95"/>
              <a:gd name="T1" fmla="*/ 60 h 202"/>
              <a:gd name="T2" fmla="*/ 63 w 95"/>
              <a:gd name="T3" fmla="*/ 44 h 202"/>
              <a:gd name="T4" fmla="*/ 72 w 95"/>
              <a:gd name="T5" fmla="*/ 34 h 202"/>
              <a:gd name="T6" fmla="*/ 94 w 95"/>
              <a:gd name="T7" fmla="*/ 34 h 202"/>
              <a:gd name="T8" fmla="*/ 94 w 95"/>
              <a:gd name="T9" fmla="*/ 0 h 202"/>
              <a:gd name="T10" fmla="*/ 63 w 95"/>
              <a:gd name="T11" fmla="*/ 0 h 202"/>
              <a:gd name="T12" fmla="*/ 21 w 95"/>
              <a:gd name="T13" fmla="*/ 42 h 202"/>
              <a:gd name="T14" fmla="*/ 21 w 95"/>
              <a:gd name="T15" fmla="*/ 60 h 202"/>
              <a:gd name="T16" fmla="*/ 0 w 95"/>
              <a:gd name="T17" fmla="*/ 60 h 202"/>
              <a:gd name="T18" fmla="*/ 0 w 95"/>
              <a:gd name="T19" fmla="*/ 85 h 202"/>
              <a:gd name="T20" fmla="*/ 0 w 95"/>
              <a:gd name="T21" fmla="*/ 101 h 202"/>
              <a:gd name="T22" fmla="*/ 21 w 95"/>
              <a:gd name="T23" fmla="*/ 101 h 202"/>
              <a:gd name="T24" fmla="*/ 21 w 95"/>
              <a:gd name="T25" fmla="*/ 202 h 202"/>
              <a:gd name="T26" fmla="*/ 61 w 95"/>
              <a:gd name="T27" fmla="*/ 202 h 202"/>
              <a:gd name="T28" fmla="*/ 61 w 95"/>
              <a:gd name="T29" fmla="*/ 101 h 202"/>
              <a:gd name="T30" fmla="*/ 91 w 95"/>
              <a:gd name="T31" fmla="*/ 101 h 202"/>
              <a:gd name="T32" fmla="*/ 92 w 95"/>
              <a:gd name="T33" fmla="*/ 85 h 202"/>
              <a:gd name="T34" fmla="*/ 95 w 95"/>
              <a:gd name="T35" fmla="*/ 60 h 202"/>
              <a:gd name="T36" fmla="*/ 63 w 95"/>
              <a:gd name="T37" fmla="*/ 6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5" h="202">
                <a:moveTo>
                  <a:pt x="63" y="60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36"/>
                  <a:pt x="68" y="34"/>
                  <a:pt x="72" y="34"/>
                </a:cubicBezTo>
                <a:cubicBezTo>
                  <a:pt x="75" y="34"/>
                  <a:pt x="94" y="34"/>
                  <a:pt x="94" y="34"/>
                </a:cubicBezTo>
                <a:cubicBezTo>
                  <a:pt x="94" y="0"/>
                  <a:pt x="94" y="0"/>
                  <a:pt x="9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21" y="25"/>
                  <a:pt x="21" y="42"/>
                </a:cubicBezTo>
                <a:cubicBezTo>
                  <a:pt x="21" y="60"/>
                  <a:pt x="21" y="60"/>
                  <a:pt x="21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1"/>
                  <a:pt x="0" y="101"/>
                  <a:pt x="0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21" y="147"/>
                  <a:pt x="21" y="202"/>
                  <a:pt x="21" y="20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61" y="202"/>
                  <a:pt x="61" y="146"/>
                  <a:pt x="6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85"/>
                  <a:pt x="92" y="85"/>
                  <a:pt x="92" y="85"/>
                </a:cubicBezTo>
                <a:cubicBezTo>
                  <a:pt x="95" y="60"/>
                  <a:pt x="95" y="60"/>
                  <a:pt x="95" y="60"/>
                </a:cubicBezTo>
                <a:lnTo>
                  <a:pt x="63" y="6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892632-31F5-480A-ACAF-9746196FC2E5}"/>
              </a:ext>
            </a:extLst>
          </p:cNvPr>
          <p:cNvSpPr/>
          <p:nvPr userDrawn="1"/>
        </p:nvSpPr>
        <p:spPr>
          <a:xfrm>
            <a:off x="1199456" y="1513902"/>
            <a:ext cx="2088232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chemeClr val="bg2"/>
                </a:solidFill>
              </a:rPr>
              <a:t>Social Web macht Schule</a:t>
            </a:r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E2EFB36A-F875-41DA-AFFA-E3FB00BCCCAC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550800" y="2808002"/>
            <a:ext cx="488495" cy="487458"/>
          </a:xfrm>
          <a:custGeom>
            <a:avLst/>
            <a:gdLst>
              <a:gd name="T0" fmla="*/ 49 w 199"/>
              <a:gd name="T1" fmla="*/ 100 h 199"/>
              <a:gd name="T2" fmla="*/ 99 w 199"/>
              <a:gd name="T3" fmla="*/ 49 h 199"/>
              <a:gd name="T4" fmla="*/ 150 w 199"/>
              <a:gd name="T5" fmla="*/ 100 h 199"/>
              <a:gd name="T6" fmla="*/ 99 w 199"/>
              <a:gd name="T7" fmla="*/ 150 h 199"/>
              <a:gd name="T8" fmla="*/ 49 w 199"/>
              <a:gd name="T9" fmla="*/ 100 h 199"/>
              <a:gd name="T10" fmla="*/ 152 w 199"/>
              <a:gd name="T11" fmla="*/ 0 h 199"/>
              <a:gd name="T12" fmla="*/ 47 w 199"/>
              <a:gd name="T13" fmla="*/ 0 h 199"/>
              <a:gd name="T14" fmla="*/ 0 w 199"/>
              <a:gd name="T15" fmla="*/ 47 h 199"/>
              <a:gd name="T16" fmla="*/ 0 w 199"/>
              <a:gd name="T17" fmla="*/ 152 h 199"/>
              <a:gd name="T18" fmla="*/ 47 w 199"/>
              <a:gd name="T19" fmla="*/ 199 h 199"/>
              <a:gd name="T20" fmla="*/ 152 w 199"/>
              <a:gd name="T21" fmla="*/ 199 h 199"/>
              <a:gd name="T22" fmla="*/ 199 w 199"/>
              <a:gd name="T23" fmla="*/ 152 h 199"/>
              <a:gd name="T24" fmla="*/ 199 w 199"/>
              <a:gd name="T25" fmla="*/ 47 h 199"/>
              <a:gd name="T26" fmla="*/ 152 w 199"/>
              <a:gd name="T27" fmla="*/ 0 h 199"/>
              <a:gd name="T28" fmla="*/ 47 w 199"/>
              <a:gd name="T29" fmla="*/ 12 h 199"/>
              <a:gd name="T30" fmla="*/ 152 w 199"/>
              <a:gd name="T31" fmla="*/ 12 h 199"/>
              <a:gd name="T32" fmla="*/ 187 w 199"/>
              <a:gd name="T33" fmla="*/ 47 h 199"/>
              <a:gd name="T34" fmla="*/ 187 w 199"/>
              <a:gd name="T35" fmla="*/ 152 h 199"/>
              <a:gd name="T36" fmla="*/ 152 w 199"/>
              <a:gd name="T37" fmla="*/ 187 h 199"/>
              <a:gd name="T38" fmla="*/ 47 w 199"/>
              <a:gd name="T39" fmla="*/ 187 h 199"/>
              <a:gd name="T40" fmla="*/ 12 w 199"/>
              <a:gd name="T41" fmla="*/ 152 h 199"/>
              <a:gd name="T42" fmla="*/ 12 w 199"/>
              <a:gd name="T43" fmla="*/ 47 h 199"/>
              <a:gd name="T44" fmla="*/ 47 w 199"/>
              <a:gd name="T45" fmla="*/ 12 h 199"/>
              <a:gd name="T46" fmla="*/ 162 w 199"/>
              <a:gd name="T47" fmla="*/ 27 h 199"/>
              <a:gd name="T48" fmla="*/ 152 w 199"/>
              <a:gd name="T49" fmla="*/ 37 h 199"/>
              <a:gd name="T50" fmla="*/ 162 w 199"/>
              <a:gd name="T51" fmla="*/ 48 h 199"/>
              <a:gd name="T52" fmla="*/ 173 w 199"/>
              <a:gd name="T53" fmla="*/ 37 h 199"/>
              <a:gd name="T54" fmla="*/ 162 w 199"/>
              <a:gd name="T55" fmla="*/ 27 h 199"/>
              <a:gd name="T56" fmla="*/ 163 w 199"/>
              <a:gd name="T57" fmla="*/ 100 h 199"/>
              <a:gd name="T58" fmla="*/ 99 w 199"/>
              <a:gd name="T59" fmla="*/ 36 h 199"/>
              <a:gd name="T60" fmla="*/ 35 w 199"/>
              <a:gd name="T61" fmla="*/ 100 h 199"/>
              <a:gd name="T62" fmla="*/ 99 w 199"/>
              <a:gd name="T63" fmla="*/ 164 h 199"/>
              <a:gd name="T64" fmla="*/ 163 w 199"/>
              <a:gd name="T65" fmla="*/ 10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9" h="199">
                <a:moveTo>
                  <a:pt x="49" y="100"/>
                </a:moveTo>
                <a:cubicBezTo>
                  <a:pt x="49" y="72"/>
                  <a:pt x="71" y="49"/>
                  <a:pt x="99" y="49"/>
                </a:cubicBezTo>
                <a:cubicBezTo>
                  <a:pt x="127" y="49"/>
                  <a:pt x="150" y="72"/>
                  <a:pt x="150" y="100"/>
                </a:cubicBezTo>
                <a:cubicBezTo>
                  <a:pt x="150" y="128"/>
                  <a:pt x="127" y="150"/>
                  <a:pt x="99" y="150"/>
                </a:cubicBezTo>
                <a:cubicBezTo>
                  <a:pt x="71" y="150"/>
                  <a:pt x="49" y="128"/>
                  <a:pt x="49" y="100"/>
                </a:cubicBezTo>
                <a:close/>
                <a:moveTo>
                  <a:pt x="152" y="0"/>
                </a:moveTo>
                <a:cubicBezTo>
                  <a:pt x="47" y="0"/>
                  <a:pt x="47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78"/>
                  <a:pt x="21" y="199"/>
                  <a:pt x="47" y="199"/>
                </a:cubicBezTo>
                <a:cubicBezTo>
                  <a:pt x="152" y="199"/>
                  <a:pt x="152" y="199"/>
                  <a:pt x="152" y="199"/>
                </a:cubicBezTo>
                <a:cubicBezTo>
                  <a:pt x="178" y="199"/>
                  <a:pt x="199" y="178"/>
                  <a:pt x="199" y="152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9" y="21"/>
                  <a:pt x="178" y="0"/>
                  <a:pt x="152" y="0"/>
                </a:cubicBezTo>
                <a:close/>
                <a:moveTo>
                  <a:pt x="47" y="12"/>
                </a:moveTo>
                <a:cubicBezTo>
                  <a:pt x="152" y="12"/>
                  <a:pt x="152" y="12"/>
                  <a:pt x="152" y="12"/>
                </a:cubicBezTo>
                <a:cubicBezTo>
                  <a:pt x="171" y="12"/>
                  <a:pt x="187" y="28"/>
                  <a:pt x="187" y="47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187" y="171"/>
                  <a:pt x="171" y="187"/>
                  <a:pt x="152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28" y="187"/>
                  <a:pt x="12" y="171"/>
                  <a:pt x="12" y="152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28"/>
                  <a:pt x="28" y="12"/>
                  <a:pt x="47" y="12"/>
                </a:cubicBezTo>
                <a:close/>
                <a:moveTo>
                  <a:pt x="162" y="27"/>
                </a:moveTo>
                <a:cubicBezTo>
                  <a:pt x="156" y="27"/>
                  <a:pt x="152" y="32"/>
                  <a:pt x="152" y="37"/>
                </a:cubicBezTo>
                <a:cubicBezTo>
                  <a:pt x="152" y="43"/>
                  <a:pt x="156" y="48"/>
                  <a:pt x="162" y="48"/>
                </a:cubicBezTo>
                <a:cubicBezTo>
                  <a:pt x="168" y="48"/>
                  <a:pt x="173" y="43"/>
                  <a:pt x="173" y="37"/>
                </a:cubicBezTo>
                <a:cubicBezTo>
                  <a:pt x="173" y="32"/>
                  <a:pt x="168" y="27"/>
                  <a:pt x="162" y="27"/>
                </a:cubicBezTo>
                <a:close/>
                <a:moveTo>
                  <a:pt x="163" y="100"/>
                </a:moveTo>
                <a:cubicBezTo>
                  <a:pt x="163" y="64"/>
                  <a:pt x="135" y="36"/>
                  <a:pt x="99" y="36"/>
                </a:cubicBezTo>
                <a:cubicBezTo>
                  <a:pt x="64" y="36"/>
                  <a:pt x="35" y="64"/>
                  <a:pt x="35" y="100"/>
                </a:cubicBezTo>
                <a:cubicBezTo>
                  <a:pt x="35" y="135"/>
                  <a:pt x="64" y="164"/>
                  <a:pt x="99" y="164"/>
                </a:cubicBezTo>
                <a:cubicBezTo>
                  <a:pt x="135" y="164"/>
                  <a:pt x="163" y="135"/>
                  <a:pt x="163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1C4D7F1-1F60-405F-AF77-9EBFAE2116E0}"/>
              </a:ext>
            </a:extLst>
          </p:cNvPr>
          <p:cNvSpPr/>
          <p:nvPr userDrawn="1"/>
        </p:nvSpPr>
        <p:spPr>
          <a:xfrm>
            <a:off x="550800" y="5445223"/>
            <a:ext cx="6192000" cy="6652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chemeClr val="bg2"/>
                </a:solidFill>
              </a:rPr>
              <a:t>http://social-web-macht-schule.de/spenden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EA55F85-7F7F-45E5-AB7E-3F0434891F52}"/>
              </a:ext>
            </a:extLst>
          </p:cNvPr>
          <p:cNvSpPr txBox="1"/>
          <p:nvPr userDrawn="1"/>
        </p:nvSpPr>
        <p:spPr>
          <a:xfrm>
            <a:off x="550466" y="4941167"/>
            <a:ext cx="6192000" cy="504056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 wenn Sie uns unterstützen möchten:</a:t>
            </a:r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B8E1418C-AAEB-2A54-08BA-FE3134F32A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71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D7BE746-8403-422D-A240-D3AC1E16C790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  <a:solidFill>
            <a:schemeClr val="accent5"/>
          </a:solidFill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85E417E6-1059-455F-AE74-52FFF30571A3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A4850F6-49EC-469E-B84C-DDC984B9FD51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43495DFA-72A5-4682-BD9F-16846C9B04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Dankeschön.</a:t>
            </a: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02DA9297-B961-401D-A5FC-619947AF0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00815D8A-62F5-53D9-7FC9-C6A61B7D32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01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786ABCB-54D3-4F09-A64F-1864E1F9D478}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7D34F6-A77E-4DB6-99CB-2036FFAE24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040000" cy="6858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7A5EF8-B9CA-475E-9C52-6BBA17E8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9F3F7010-FA99-2B74-5660-605567875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7789178" y="802257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42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7B58A5-471C-4639-93B8-E0B8E9F87626}"/>
              </a:ext>
            </a:extLst>
          </p:cNvPr>
          <p:cNvSpPr/>
          <p:nvPr userDrawn="1"/>
        </p:nvSpPr>
        <p:spPr>
          <a:xfrm>
            <a:off x="7152000" y="-5762"/>
            <a:ext cx="5040000" cy="6858000"/>
          </a:xfrm>
          <a:prstGeom prst="rect">
            <a:avLst/>
          </a:prstGeom>
          <a:solidFill>
            <a:srgbClr val="DCDC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F9FFAF0-E566-4D98-BF67-5D70174935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2000" y="0"/>
            <a:ext cx="5040000" cy="6858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7A5EF8-B9CA-475E-9C52-6BBA17E8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" descr="P:\000179_queo_GmbH_(interne_Projekte)\Social Web macht Schule\Entwicklung Markenidentität und Logo\work\140725_SWmS_Logo_farbig_RGB.png">
            <a:extLst>
              <a:ext uri="{FF2B5EF4-FFF2-40B4-BE49-F238E27FC236}">
                <a16:creationId xmlns:a16="http://schemas.microsoft.com/office/drawing/2014/main" id="{8C9FB51B-587D-4D38-B135-E2ADB888DB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49" y="5601631"/>
            <a:ext cx="1438275" cy="774700"/>
          </a:xfrm>
          <a:prstGeom prst="rect">
            <a:avLst/>
          </a:prstGeom>
          <a:noFill/>
        </p:spPr>
      </p:pic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152B4347-B2CA-F27B-8409-72C16BAFAE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2116511" y="5884626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64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bin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5210390-2203-405A-A625-335761817BFE}"/>
              </a:ext>
            </a:extLst>
          </p:cNvPr>
          <p:cNvSpPr/>
          <p:nvPr userDrawn="1"/>
        </p:nvSpPr>
        <p:spPr>
          <a:xfrm>
            <a:off x="0" y="-5762"/>
            <a:ext cx="12192000" cy="3783678"/>
          </a:xfrm>
          <a:prstGeom prst="rect">
            <a:avLst/>
          </a:prstGeom>
          <a:solidFill>
            <a:srgbClr val="DCDC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5FAD34-FDAC-4792-A708-6792EAF0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" descr="P:\000179_queo_GmbH_(interne_Projekte)\Social Web macht Schule\Entwicklung Markenidentität und Logo\work\140725_SWmS_Logo_farbig_RGB.png">
            <a:extLst>
              <a:ext uri="{FF2B5EF4-FFF2-40B4-BE49-F238E27FC236}">
                <a16:creationId xmlns:a16="http://schemas.microsoft.com/office/drawing/2014/main" id="{74509EC1-D048-4D93-8585-981DC53C8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6676" y="476250"/>
            <a:ext cx="1438275" cy="774700"/>
          </a:xfrm>
          <a:prstGeom prst="rect">
            <a:avLst/>
          </a:prstGeom>
          <a:noFill/>
        </p:spPr>
      </p:pic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C2921F70-0A36-6548-E38E-08F4E7405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7789178" y="802257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4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A24F-7ED2-42E6-9860-3A30749C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80ECE43B-CD7C-34F1-1566-1BAAE343B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7789178" y="802257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6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A337CE66-1881-0C70-51C6-F39B4E795F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7789178" y="802257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67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Titelfolie_grü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43819" y="4941168"/>
            <a:ext cx="4224469" cy="1252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Referent</a:t>
            </a:r>
          </a:p>
        </p:txBody>
      </p:sp>
      <p:sp>
        <p:nvSpPr>
          <p:cNvPr id="15" name="Abgerundetes Rechteck 7">
            <a:extLst>
              <a:ext uri="{FF2B5EF4-FFF2-40B4-BE49-F238E27FC236}">
                <a16:creationId xmlns:a16="http://schemas.microsoft.com/office/drawing/2014/main" id="{75705528-8DC8-4987-A29D-51A8B80A60F6}"/>
              </a:ext>
            </a:extLst>
          </p:cNvPr>
          <p:cNvSpPr/>
          <p:nvPr/>
        </p:nvSpPr>
        <p:spPr>
          <a:xfrm>
            <a:off x="3179800" y="1683667"/>
            <a:ext cx="5832475" cy="2232247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5873D74C-5584-4F95-BB44-D89EA029F9BC}"/>
              </a:ext>
            </a:extLst>
          </p:cNvPr>
          <p:cNvSpPr/>
          <p:nvPr/>
        </p:nvSpPr>
        <p:spPr>
          <a:xfrm rot="12175139">
            <a:off x="4864041" y="2325727"/>
            <a:ext cx="2395647" cy="2848607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A033A1B3-4688-42BE-A200-5CF8D7B3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1755030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475200"/>
            <a:ext cx="8449269" cy="792000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904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620800"/>
          </a:xfrm>
          <a:prstGeom prst="rect">
            <a:avLst/>
          </a:prstGeom>
        </p:spPr>
        <p:txBody>
          <a:bodyPr lIns="0" anchor="t"/>
          <a:lstStyle>
            <a:lvl1pPr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/>
              <a:t>Titelmasterformat bearbeiten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7"/>
          </p:nvPr>
        </p:nvSpPr>
        <p:spPr>
          <a:xfrm>
            <a:off x="527381" y="1844824"/>
            <a:ext cx="9700219" cy="41044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768908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Kap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2492899"/>
            <a:ext cx="11137900" cy="3599929"/>
          </a:xfrm>
          <a:prstGeom prst="rect">
            <a:avLst/>
          </a:prstGeom>
        </p:spPr>
        <p:txBody>
          <a:bodyPr lIns="0"/>
          <a:lstStyle>
            <a:lvl1pPr>
              <a:buNone/>
              <a:defRPr sz="4800" b="1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Titel hinzufügen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412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475200"/>
            <a:ext cx="8449269" cy="620800"/>
          </a:xfrm>
          <a:prstGeom prst="rect">
            <a:avLst/>
          </a:prstGeom>
        </p:spPr>
        <p:txBody>
          <a:bodyPr lIns="0" anchor="t"/>
          <a:lstStyle>
            <a:lvl1pPr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/>
              <a:t>Titelmasterformat bearbeiten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7"/>
          </p:nvPr>
        </p:nvSpPr>
        <p:spPr>
          <a:xfrm>
            <a:off x="527381" y="1844824"/>
            <a:ext cx="9700219" cy="41044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908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50467" y="2132856"/>
            <a:ext cx="9702000" cy="396044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4800" baseline="0">
                <a:solidFill>
                  <a:schemeClr val="bg2"/>
                </a:solidFill>
              </a:defRPr>
            </a:lvl2pPr>
            <a:lvl3pPr marL="914400" indent="0">
              <a:buNone/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Text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475200"/>
            <a:ext cx="8449269" cy="619200"/>
          </a:xfrm>
          <a:prstGeom prst="rect">
            <a:avLst/>
          </a:prstGeom>
        </p:spPr>
        <p:txBody>
          <a:bodyPr lIns="0" anchor="t"/>
          <a:lstStyle>
            <a:lvl1pPr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/>
              <a:t>Titelmasterformat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40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extzentri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3140968"/>
            <a:ext cx="11137900" cy="3384376"/>
          </a:xfrm>
          <a:prstGeom prst="rect">
            <a:avLst/>
          </a:prstGeom>
        </p:spPr>
        <p:txBody>
          <a:bodyPr lIns="0"/>
          <a:lstStyle>
            <a:lvl1pPr algn="ctr">
              <a:buNone/>
              <a:defRPr sz="3200" b="1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2734210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WmS_Blau_Ap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1"/>
          <p:cNvSpPr>
            <a:spLocks noGrp="1"/>
          </p:cNvSpPr>
          <p:nvPr>
            <p:ph type="pic" sz="quarter" idx="15"/>
          </p:nvPr>
        </p:nvSpPr>
        <p:spPr>
          <a:xfrm>
            <a:off x="7632171" y="1598643"/>
            <a:ext cx="3960000" cy="4860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19" name="Bildplatzhalter 21"/>
          <p:cNvSpPr>
            <a:spLocks noGrp="1"/>
          </p:cNvSpPr>
          <p:nvPr>
            <p:ph type="pic" sz="quarter" idx="17"/>
          </p:nvPr>
        </p:nvSpPr>
        <p:spPr>
          <a:xfrm>
            <a:off x="335360" y="2636912"/>
            <a:ext cx="2340000" cy="19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475200"/>
            <a:ext cx="8449269" cy="619200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2800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Titel einfügen</a:t>
            </a:r>
          </a:p>
        </p:txBody>
      </p:sp>
      <p:sp>
        <p:nvSpPr>
          <p:cNvPr id="20" name="Bildplatzhalter 21"/>
          <p:cNvSpPr>
            <a:spLocks noGrp="1"/>
          </p:cNvSpPr>
          <p:nvPr>
            <p:ph type="pic" sz="quarter" idx="18"/>
          </p:nvPr>
        </p:nvSpPr>
        <p:spPr>
          <a:xfrm>
            <a:off x="3119672" y="1598643"/>
            <a:ext cx="3960000" cy="4860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32645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749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63848D0-D56E-4A56-A176-A29966EEB654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</p:grpSpPr>
        <p:sp>
          <p:nvSpPr>
            <p:cNvPr id="8" name="Gleichschenkliges Dreieck 7">
              <a:extLst>
                <a:ext uri="{FF2B5EF4-FFF2-40B4-BE49-F238E27FC236}">
                  <a16:creationId xmlns:a16="http://schemas.microsoft.com/office/drawing/2014/main" id="{8B263E3D-3E79-49D7-80C6-BFE050E8F368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837518D-15AE-4403-840C-845E3995C7E6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Dankeschön hinzufügen</a:t>
            </a:r>
          </a:p>
        </p:txBody>
      </p:sp>
    </p:spTree>
    <p:extLst>
      <p:ext uri="{BB962C8B-B14F-4D97-AF65-F5344CB8AC3E}">
        <p14:creationId xmlns:p14="http://schemas.microsoft.com/office/powerpoint/2010/main" val="65357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D3B3544-9BE9-4309-B7B6-FEDA6AA498A6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076E31B2-0A11-4006-BD98-749CFB58BC97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67944BE-7CC2-45C5-B617-5F375ED514C7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F715261D-1451-4772-AC67-CB24AF1B04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Dankeschön.</a:t>
            </a: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2D1FD32D-0449-4E27-9338-3C1D2A41F0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A608C55-4439-41B1-B3A8-D8463191F8D2}"/>
              </a:ext>
            </a:extLst>
          </p:cNvPr>
          <p:cNvSpPr/>
          <p:nvPr userDrawn="1"/>
        </p:nvSpPr>
        <p:spPr>
          <a:xfrm>
            <a:off x="550800" y="5445223"/>
            <a:ext cx="6192000" cy="6652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chemeClr val="bg2"/>
                </a:solidFill>
              </a:rPr>
              <a:t>http://social-web-macht-schule.de/spenden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8B46DE-5813-48FF-8372-04179AAC269E}"/>
              </a:ext>
            </a:extLst>
          </p:cNvPr>
          <p:cNvSpPr txBox="1"/>
          <p:nvPr userDrawn="1"/>
        </p:nvSpPr>
        <p:spPr>
          <a:xfrm>
            <a:off x="550466" y="4941167"/>
            <a:ext cx="6192000" cy="504056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 wenn Sie uns unterstützen möchten:</a:t>
            </a:r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id="{A4015DB3-25B4-41AF-80FD-84BF4AE25063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550800" y="3862800"/>
            <a:ext cx="488495" cy="487458"/>
          </a:xfrm>
          <a:custGeom>
            <a:avLst/>
            <a:gdLst>
              <a:gd name="T0" fmla="*/ 49 w 199"/>
              <a:gd name="T1" fmla="*/ 100 h 199"/>
              <a:gd name="T2" fmla="*/ 99 w 199"/>
              <a:gd name="T3" fmla="*/ 49 h 199"/>
              <a:gd name="T4" fmla="*/ 150 w 199"/>
              <a:gd name="T5" fmla="*/ 100 h 199"/>
              <a:gd name="T6" fmla="*/ 99 w 199"/>
              <a:gd name="T7" fmla="*/ 150 h 199"/>
              <a:gd name="T8" fmla="*/ 49 w 199"/>
              <a:gd name="T9" fmla="*/ 100 h 199"/>
              <a:gd name="T10" fmla="*/ 152 w 199"/>
              <a:gd name="T11" fmla="*/ 0 h 199"/>
              <a:gd name="T12" fmla="*/ 47 w 199"/>
              <a:gd name="T13" fmla="*/ 0 h 199"/>
              <a:gd name="T14" fmla="*/ 0 w 199"/>
              <a:gd name="T15" fmla="*/ 47 h 199"/>
              <a:gd name="T16" fmla="*/ 0 w 199"/>
              <a:gd name="T17" fmla="*/ 152 h 199"/>
              <a:gd name="T18" fmla="*/ 47 w 199"/>
              <a:gd name="T19" fmla="*/ 199 h 199"/>
              <a:gd name="T20" fmla="*/ 152 w 199"/>
              <a:gd name="T21" fmla="*/ 199 h 199"/>
              <a:gd name="T22" fmla="*/ 199 w 199"/>
              <a:gd name="T23" fmla="*/ 152 h 199"/>
              <a:gd name="T24" fmla="*/ 199 w 199"/>
              <a:gd name="T25" fmla="*/ 47 h 199"/>
              <a:gd name="T26" fmla="*/ 152 w 199"/>
              <a:gd name="T27" fmla="*/ 0 h 199"/>
              <a:gd name="T28" fmla="*/ 47 w 199"/>
              <a:gd name="T29" fmla="*/ 12 h 199"/>
              <a:gd name="T30" fmla="*/ 152 w 199"/>
              <a:gd name="T31" fmla="*/ 12 h 199"/>
              <a:gd name="T32" fmla="*/ 187 w 199"/>
              <a:gd name="T33" fmla="*/ 47 h 199"/>
              <a:gd name="T34" fmla="*/ 187 w 199"/>
              <a:gd name="T35" fmla="*/ 152 h 199"/>
              <a:gd name="T36" fmla="*/ 152 w 199"/>
              <a:gd name="T37" fmla="*/ 187 h 199"/>
              <a:gd name="T38" fmla="*/ 47 w 199"/>
              <a:gd name="T39" fmla="*/ 187 h 199"/>
              <a:gd name="T40" fmla="*/ 12 w 199"/>
              <a:gd name="T41" fmla="*/ 152 h 199"/>
              <a:gd name="T42" fmla="*/ 12 w 199"/>
              <a:gd name="T43" fmla="*/ 47 h 199"/>
              <a:gd name="T44" fmla="*/ 47 w 199"/>
              <a:gd name="T45" fmla="*/ 12 h 199"/>
              <a:gd name="T46" fmla="*/ 162 w 199"/>
              <a:gd name="T47" fmla="*/ 27 h 199"/>
              <a:gd name="T48" fmla="*/ 152 w 199"/>
              <a:gd name="T49" fmla="*/ 37 h 199"/>
              <a:gd name="T50" fmla="*/ 162 w 199"/>
              <a:gd name="T51" fmla="*/ 48 h 199"/>
              <a:gd name="T52" fmla="*/ 173 w 199"/>
              <a:gd name="T53" fmla="*/ 37 h 199"/>
              <a:gd name="T54" fmla="*/ 162 w 199"/>
              <a:gd name="T55" fmla="*/ 27 h 199"/>
              <a:gd name="T56" fmla="*/ 163 w 199"/>
              <a:gd name="T57" fmla="*/ 100 h 199"/>
              <a:gd name="T58" fmla="*/ 99 w 199"/>
              <a:gd name="T59" fmla="*/ 36 h 199"/>
              <a:gd name="T60" fmla="*/ 35 w 199"/>
              <a:gd name="T61" fmla="*/ 100 h 199"/>
              <a:gd name="T62" fmla="*/ 99 w 199"/>
              <a:gd name="T63" fmla="*/ 164 h 199"/>
              <a:gd name="T64" fmla="*/ 163 w 199"/>
              <a:gd name="T65" fmla="*/ 10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9" h="199">
                <a:moveTo>
                  <a:pt x="49" y="100"/>
                </a:moveTo>
                <a:cubicBezTo>
                  <a:pt x="49" y="72"/>
                  <a:pt x="71" y="49"/>
                  <a:pt x="99" y="49"/>
                </a:cubicBezTo>
                <a:cubicBezTo>
                  <a:pt x="127" y="49"/>
                  <a:pt x="150" y="72"/>
                  <a:pt x="150" y="100"/>
                </a:cubicBezTo>
                <a:cubicBezTo>
                  <a:pt x="150" y="128"/>
                  <a:pt x="127" y="150"/>
                  <a:pt x="99" y="150"/>
                </a:cubicBezTo>
                <a:cubicBezTo>
                  <a:pt x="71" y="150"/>
                  <a:pt x="49" y="128"/>
                  <a:pt x="49" y="100"/>
                </a:cubicBezTo>
                <a:close/>
                <a:moveTo>
                  <a:pt x="152" y="0"/>
                </a:moveTo>
                <a:cubicBezTo>
                  <a:pt x="47" y="0"/>
                  <a:pt x="47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78"/>
                  <a:pt x="21" y="199"/>
                  <a:pt x="47" y="199"/>
                </a:cubicBezTo>
                <a:cubicBezTo>
                  <a:pt x="152" y="199"/>
                  <a:pt x="152" y="199"/>
                  <a:pt x="152" y="199"/>
                </a:cubicBezTo>
                <a:cubicBezTo>
                  <a:pt x="178" y="199"/>
                  <a:pt x="199" y="178"/>
                  <a:pt x="199" y="152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9" y="21"/>
                  <a:pt x="178" y="0"/>
                  <a:pt x="152" y="0"/>
                </a:cubicBezTo>
                <a:close/>
                <a:moveTo>
                  <a:pt x="47" y="12"/>
                </a:moveTo>
                <a:cubicBezTo>
                  <a:pt x="152" y="12"/>
                  <a:pt x="152" y="12"/>
                  <a:pt x="152" y="12"/>
                </a:cubicBezTo>
                <a:cubicBezTo>
                  <a:pt x="171" y="12"/>
                  <a:pt x="187" y="28"/>
                  <a:pt x="187" y="47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187" y="171"/>
                  <a:pt x="171" y="187"/>
                  <a:pt x="152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28" y="187"/>
                  <a:pt x="12" y="171"/>
                  <a:pt x="12" y="152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28"/>
                  <a:pt x="28" y="12"/>
                  <a:pt x="47" y="12"/>
                </a:cubicBezTo>
                <a:close/>
                <a:moveTo>
                  <a:pt x="162" y="27"/>
                </a:moveTo>
                <a:cubicBezTo>
                  <a:pt x="156" y="27"/>
                  <a:pt x="152" y="32"/>
                  <a:pt x="152" y="37"/>
                </a:cubicBezTo>
                <a:cubicBezTo>
                  <a:pt x="152" y="43"/>
                  <a:pt x="156" y="48"/>
                  <a:pt x="162" y="48"/>
                </a:cubicBezTo>
                <a:cubicBezTo>
                  <a:pt x="168" y="48"/>
                  <a:pt x="173" y="43"/>
                  <a:pt x="173" y="37"/>
                </a:cubicBezTo>
                <a:cubicBezTo>
                  <a:pt x="173" y="32"/>
                  <a:pt x="168" y="27"/>
                  <a:pt x="162" y="27"/>
                </a:cubicBezTo>
                <a:close/>
                <a:moveTo>
                  <a:pt x="163" y="100"/>
                </a:moveTo>
                <a:cubicBezTo>
                  <a:pt x="163" y="64"/>
                  <a:pt x="135" y="36"/>
                  <a:pt x="99" y="36"/>
                </a:cubicBezTo>
                <a:cubicBezTo>
                  <a:pt x="64" y="36"/>
                  <a:pt x="35" y="64"/>
                  <a:pt x="35" y="100"/>
                </a:cubicBezTo>
                <a:cubicBezTo>
                  <a:pt x="35" y="135"/>
                  <a:pt x="64" y="164"/>
                  <a:pt x="99" y="164"/>
                </a:cubicBezTo>
                <a:cubicBezTo>
                  <a:pt x="135" y="164"/>
                  <a:pt x="163" y="135"/>
                  <a:pt x="163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61E1FE8-3CDC-4271-8179-67FE81A9D4B0}"/>
              </a:ext>
            </a:extLst>
          </p:cNvPr>
          <p:cNvSpPr/>
          <p:nvPr userDrawn="1"/>
        </p:nvSpPr>
        <p:spPr>
          <a:xfrm>
            <a:off x="1199456" y="3771892"/>
            <a:ext cx="2088232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err="1">
                <a:solidFill>
                  <a:schemeClr val="bg2"/>
                </a:solidFill>
              </a:rPr>
              <a:t>mobbingmops</a:t>
            </a:r>
            <a:endParaRPr lang="de-DE" sz="2400">
              <a:solidFill>
                <a:schemeClr val="bg2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9F0729F-34EF-46A2-992E-58782592CCCA}"/>
              </a:ext>
            </a:extLst>
          </p:cNvPr>
          <p:cNvSpPr/>
          <p:nvPr userDrawn="1"/>
        </p:nvSpPr>
        <p:spPr>
          <a:xfrm>
            <a:off x="1199456" y="2719122"/>
            <a:ext cx="2695538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err="1">
                <a:solidFill>
                  <a:schemeClr val="bg2"/>
                </a:solidFill>
              </a:rPr>
              <a:t>socialwebmachtschule</a:t>
            </a:r>
            <a:endParaRPr lang="de-DE" sz="2000">
              <a:solidFill>
                <a:schemeClr val="bg2"/>
              </a:solidFill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64A4459-325D-4FA2-A4DB-CFD81DBB7A1C}"/>
              </a:ext>
            </a:extLst>
          </p:cNvPr>
          <p:cNvSpPr>
            <a:spLocks/>
          </p:cNvSpPr>
          <p:nvPr userDrawn="1"/>
        </p:nvSpPr>
        <p:spPr bwMode="gray">
          <a:xfrm>
            <a:off x="550800" y="1577580"/>
            <a:ext cx="252582" cy="537865"/>
          </a:xfrm>
          <a:custGeom>
            <a:avLst/>
            <a:gdLst>
              <a:gd name="T0" fmla="*/ 63 w 95"/>
              <a:gd name="T1" fmla="*/ 60 h 202"/>
              <a:gd name="T2" fmla="*/ 63 w 95"/>
              <a:gd name="T3" fmla="*/ 44 h 202"/>
              <a:gd name="T4" fmla="*/ 72 w 95"/>
              <a:gd name="T5" fmla="*/ 34 h 202"/>
              <a:gd name="T6" fmla="*/ 94 w 95"/>
              <a:gd name="T7" fmla="*/ 34 h 202"/>
              <a:gd name="T8" fmla="*/ 94 w 95"/>
              <a:gd name="T9" fmla="*/ 0 h 202"/>
              <a:gd name="T10" fmla="*/ 63 w 95"/>
              <a:gd name="T11" fmla="*/ 0 h 202"/>
              <a:gd name="T12" fmla="*/ 21 w 95"/>
              <a:gd name="T13" fmla="*/ 42 h 202"/>
              <a:gd name="T14" fmla="*/ 21 w 95"/>
              <a:gd name="T15" fmla="*/ 60 h 202"/>
              <a:gd name="T16" fmla="*/ 0 w 95"/>
              <a:gd name="T17" fmla="*/ 60 h 202"/>
              <a:gd name="T18" fmla="*/ 0 w 95"/>
              <a:gd name="T19" fmla="*/ 85 h 202"/>
              <a:gd name="T20" fmla="*/ 0 w 95"/>
              <a:gd name="T21" fmla="*/ 101 h 202"/>
              <a:gd name="T22" fmla="*/ 21 w 95"/>
              <a:gd name="T23" fmla="*/ 101 h 202"/>
              <a:gd name="T24" fmla="*/ 21 w 95"/>
              <a:gd name="T25" fmla="*/ 202 h 202"/>
              <a:gd name="T26" fmla="*/ 61 w 95"/>
              <a:gd name="T27" fmla="*/ 202 h 202"/>
              <a:gd name="T28" fmla="*/ 61 w 95"/>
              <a:gd name="T29" fmla="*/ 101 h 202"/>
              <a:gd name="T30" fmla="*/ 91 w 95"/>
              <a:gd name="T31" fmla="*/ 101 h 202"/>
              <a:gd name="T32" fmla="*/ 92 w 95"/>
              <a:gd name="T33" fmla="*/ 85 h 202"/>
              <a:gd name="T34" fmla="*/ 95 w 95"/>
              <a:gd name="T35" fmla="*/ 60 h 202"/>
              <a:gd name="T36" fmla="*/ 63 w 95"/>
              <a:gd name="T37" fmla="*/ 6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5" h="202">
                <a:moveTo>
                  <a:pt x="63" y="60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36"/>
                  <a:pt x="68" y="34"/>
                  <a:pt x="72" y="34"/>
                </a:cubicBezTo>
                <a:cubicBezTo>
                  <a:pt x="75" y="34"/>
                  <a:pt x="94" y="34"/>
                  <a:pt x="94" y="34"/>
                </a:cubicBezTo>
                <a:cubicBezTo>
                  <a:pt x="94" y="0"/>
                  <a:pt x="94" y="0"/>
                  <a:pt x="9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21" y="25"/>
                  <a:pt x="21" y="42"/>
                </a:cubicBezTo>
                <a:cubicBezTo>
                  <a:pt x="21" y="60"/>
                  <a:pt x="21" y="60"/>
                  <a:pt x="21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1"/>
                  <a:pt x="0" y="101"/>
                  <a:pt x="0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21" y="147"/>
                  <a:pt x="21" y="202"/>
                  <a:pt x="21" y="20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61" y="202"/>
                  <a:pt x="61" y="146"/>
                  <a:pt x="6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85"/>
                  <a:pt x="92" y="85"/>
                  <a:pt x="92" y="85"/>
                </a:cubicBezTo>
                <a:cubicBezTo>
                  <a:pt x="95" y="60"/>
                  <a:pt x="95" y="60"/>
                  <a:pt x="95" y="60"/>
                </a:cubicBezTo>
                <a:lnTo>
                  <a:pt x="63" y="6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964D5E7-AA0C-4648-A8AD-48EC829DBBAA}"/>
              </a:ext>
            </a:extLst>
          </p:cNvPr>
          <p:cNvSpPr/>
          <p:nvPr userDrawn="1"/>
        </p:nvSpPr>
        <p:spPr>
          <a:xfrm>
            <a:off x="1199456" y="1513902"/>
            <a:ext cx="2088232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chemeClr val="bg2"/>
                </a:solidFill>
              </a:rPr>
              <a:t>Social Web macht Schule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7FB4EEDD-2B55-4659-960C-D22273953BF9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550800" y="2808002"/>
            <a:ext cx="488495" cy="487458"/>
          </a:xfrm>
          <a:custGeom>
            <a:avLst/>
            <a:gdLst>
              <a:gd name="T0" fmla="*/ 49 w 199"/>
              <a:gd name="T1" fmla="*/ 100 h 199"/>
              <a:gd name="T2" fmla="*/ 99 w 199"/>
              <a:gd name="T3" fmla="*/ 49 h 199"/>
              <a:gd name="T4" fmla="*/ 150 w 199"/>
              <a:gd name="T5" fmla="*/ 100 h 199"/>
              <a:gd name="T6" fmla="*/ 99 w 199"/>
              <a:gd name="T7" fmla="*/ 150 h 199"/>
              <a:gd name="T8" fmla="*/ 49 w 199"/>
              <a:gd name="T9" fmla="*/ 100 h 199"/>
              <a:gd name="T10" fmla="*/ 152 w 199"/>
              <a:gd name="T11" fmla="*/ 0 h 199"/>
              <a:gd name="T12" fmla="*/ 47 w 199"/>
              <a:gd name="T13" fmla="*/ 0 h 199"/>
              <a:gd name="T14" fmla="*/ 0 w 199"/>
              <a:gd name="T15" fmla="*/ 47 h 199"/>
              <a:gd name="T16" fmla="*/ 0 w 199"/>
              <a:gd name="T17" fmla="*/ 152 h 199"/>
              <a:gd name="T18" fmla="*/ 47 w 199"/>
              <a:gd name="T19" fmla="*/ 199 h 199"/>
              <a:gd name="T20" fmla="*/ 152 w 199"/>
              <a:gd name="T21" fmla="*/ 199 h 199"/>
              <a:gd name="T22" fmla="*/ 199 w 199"/>
              <a:gd name="T23" fmla="*/ 152 h 199"/>
              <a:gd name="T24" fmla="*/ 199 w 199"/>
              <a:gd name="T25" fmla="*/ 47 h 199"/>
              <a:gd name="T26" fmla="*/ 152 w 199"/>
              <a:gd name="T27" fmla="*/ 0 h 199"/>
              <a:gd name="T28" fmla="*/ 47 w 199"/>
              <a:gd name="T29" fmla="*/ 12 h 199"/>
              <a:gd name="T30" fmla="*/ 152 w 199"/>
              <a:gd name="T31" fmla="*/ 12 h 199"/>
              <a:gd name="T32" fmla="*/ 187 w 199"/>
              <a:gd name="T33" fmla="*/ 47 h 199"/>
              <a:gd name="T34" fmla="*/ 187 w 199"/>
              <a:gd name="T35" fmla="*/ 152 h 199"/>
              <a:gd name="T36" fmla="*/ 152 w 199"/>
              <a:gd name="T37" fmla="*/ 187 h 199"/>
              <a:gd name="T38" fmla="*/ 47 w 199"/>
              <a:gd name="T39" fmla="*/ 187 h 199"/>
              <a:gd name="T40" fmla="*/ 12 w 199"/>
              <a:gd name="T41" fmla="*/ 152 h 199"/>
              <a:gd name="T42" fmla="*/ 12 w 199"/>
              <a:gd name="T43" fmla="*/ 47 h 199"/>
              <a:gd name="T44" fmla="*/ 47 w 199"/>
              <a:gd name="T45" fmla="*/ 12 h 199"/>
              <a:gd name="T46" fmla="*/ 162 w 199"/>
              <a:gd name="T47" fmla="*/ 27 h 199"/>
              <a:gd name="T48" fmla="*/ 152 w 199"/>
              <a:gd name="T49" fmla="*/ 37 h 199"/>
              <a:gd name="T50" fmla="*/ 162 w 199"/>
              <a:gd name="T51" fmla="*/ 48 h 199"/>
              <a:gd name="T52" fmla="*/ 173 w 199"/>
              <a:gd name="T53" fmla="*/ 37 h 199"/>
              <a:gd name="T54" fmla="*/ 162 w 199"/>
              <a:gd name="T55" fmla="*/ 27 h 199"/>
              <a:gd name="T56" fmla="*/ 163 w 199"/>
              <a:gd name="T57" fmla="*/ 100 h 199"/>
              <a:gd name="T58" fmla="*/ 99 w 199"/>
              <a:gd name="T59" fmla="*/ 36 h 199"/>
              <a:gd name="T60" fmla="*/ 35 w 199"/>
              <a:gd name="T61" fmla="*/ 100 h 199"/>
              <a:gd name="T62" fmla="*/ 99 w 199"/>
              <a:gd name="T63" fmla="*/ 164 h 199"/>
              <a:gd name="T64" fmla="*/ 163 w 199"/>
              <a:gd name="T65" fmla="*/ 10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9" h="199">
                <a:moveTo>
                  <a:pt x="49" y="100"/>
                </a:moveTo>
                <a:cubicBezTo>
                  <a:pt x="49" y="72"/>
                  <a:pt x="71" y="49"/>
                  <a:pt x="99" y="49"/>
                </a:cubicBezTo>
                <a:cubicBezTo>
                  <a:pt x="127" y="49"/>
                  <a:pt x="150" y="72"/>
                  <a:pt x="150" y="100"/>
                </a:cubicBezTo>
                <a:cubicBezTo>
                  <a:pt x="150" y="128"/>
                  <a:pt x="127" y="150"/>
                  <a:pt x="99" y="150"/>
                </a:cubicBezTo>
                <a:cubicBezTo>
                  <a:pt x="71" y="150"/>
                  <a:pt x="49" y="128"/>
                  <a:pt x="49" y="100"/>
                </a:cubicBezTo>
                <a:close/>
                <a:moveTo>
                  <a:pt x="152" y="0"/>
                </a:moveTo>
                <a:cubicBezTo>
                  <a:pt x="47" y="0"/>
                  <a:pt x="47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78"/>
                  <a:pt x="21" y="199"/>
                  <a:pt x="47" y="199"/>
                </a:cubicBezTo>
                <a:cubicBezTo>
                  <a:pt x="152" y="199"/>
                  <a:pt x="152" y="199"/>
                  <a:pt x="152" y="199"/>
                </a:cubicBezTo>
                <a:cubicBezTo>
                  <a:pt x="178" y="199"/>
                  <a:pt x="199" y="178"/>
                  <a:pt x="199" y="152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9" y="21"/>
                  <a:pt x="178" y="0"/>
                  <a:pt x="152" y="0"/>
                </a:cubicBezTo>
                <a:close/>
                <a:moveTo>
                  <a:pt x="47" y="12"/>
                </a:moveTo>
                <a:cubicBezTo>
                  <a:pt x="152" y="12"/>
                  <a:pt x="152" y="12"/>
                  <a:pt x="152" y="12"/>
                </a:cubicBezTo>
                <a:cubicBezTo>
                  <a:pt x="171" y="12"/>
                  <a:pt x="187" y="28"/>
                  <a:pt x="187" y="47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187" y="171"/>
                  <a:pt x="171" y="187"/>
                  <a:pt x="152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28" y="187"/>
                  <a:pt x="12" y="171"/>
                  <a:pt x="12" y="152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28"/>
                  <a:pt x="28" y="12"/>
                  <a:pt x="47" y="12"/>
                </a:cubicBezTo>
                <a:close/>
                <a:moveTo>
                  <a:pt x="162" y="27"/>
                </a:moveTo>
                <a:cubicBezTo>
                  <a:pt x="156" y="27"/>
                  <a:pt x="152" y="32"/>
                  <a:pt x="152" y="37"/>
                </a:cubicBezTo>
                <a:cubicBezTo>
                  <a:pt x="152" y="43"/>
                  <a:pt x="156" y="48"/>
                  <a:pt x="162" y="48"/>
                </a:cubicBezTo>
                <a:cubicBezTo>
                  <a:pt x="168" y="48"/>
                  <a:pt x="173" y="43"/>
                  <a:pt x="173" y="37"/>
                </a:cubicBezTo>
                <a:cubicBezTo>
                  <a:pt x="173" y="32"/>
                  <a:pt x="168" y="27"/>
                  <a:pt x="162" y="27"/>
                </a:cubicBezTo>
                <a:close/>
                <a:moveTo>
                  <a:pt x="163" y="100"/>
                </a:moveTo>
                <a:cubicBezTo>
                  <a:pt x="163" y="64"/>
                  <a:pt x="135" y="36"/>
                  <a:pt x="99" y="36"/>
                </a:cubicBezTo>
                <a:cubicBezTo>
                  <a:pt x="64" y="36"/>
                  <a:pt x="35" y="64"/>
                  <a:pt x="35" y="100"/>
                </a:cubicBezTo>
                <a:cubicBezTo>
                  <a:pt x="35" y="135"/>
                  <a:pt x="64" y="164"/>
                  <a:pt x="99" y="164"/>
                </a:cubicBezTo>
                <a:cubicBezTo>
                  <a:pt x="135" y="164"/>
                  <a:pt x="163" y="135"/>
                  <a:pt x="163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3287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50467" y="2132856"/>
            <a:ext cx="9702000" cy="396044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4800" baseline="0">
                <a:solidFill>
                  <a:schemeClr val="bg2"/>
                </a:solidFill>
              </a:defRPr>
            </a:lvl2pPr>
            <a:lvl3pPr marL="914400" indent="0">
              <a:buNone/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Text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34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extzentri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3140968"/>
            <a:ext cx="11137900" cy="3384376"/>
          </a:xfrm>
          <a:prstGeom prst="rect">
            <a:avLst/>
          </a:prstGeom>
        </p:spPr>
        <p:txBody>
          <a:bodyPr lIns="0"/>
          <a:lstStyle>
            <a:lvl1pPr algn="ctr">
              <a:buNone/>
              <a:defRPr sz="3200" b="1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273421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WmS_Blau_Ap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1"/>
          <p:cNvSpPr>
            <a:spLocks noGrp="1"/>
          </p:cNvSpPr>
          <p:nvPr>
            <p:ph type="pic" sz="quarter" idx="15"/>
          </p:nvPr>
        </p:nvSpPr>
        <p:spPr>
          <a:xfrm>
            <a:off x="7632171" y="1598644"/>
            <a:ext cx="3963252" cy="471067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19" name="Bildplatzhalter 21"/>
          <p:cNvSpPr>
            <a:spLocks noGrp="1"/>
          </p:cNvSpPr>
          <p:nvPr>
            <p:ph type="pic" sz="quarter" idx="17"/>
          </p:nvPr>
        </p:nvSpPr>
        <p:spPr>
          <a:xfrm>
            <a:off x="335360" y="2636912"/>
            <a:ext cx="2496277" cy="18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908724"/>
            <a:ext cx="8449269" cy="504055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2800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Titel einfügen</a:t>
            </a:r>
          </a:p>
        </p:txBody>
      </p:sp>
      <p:sp>
        <p:nvSpPr>
          <p:cNvPr id="20" name="Bildplatzhalter 21"/>
          <p:cNvSpPr>
            <a:spLocks noGrp="1"/>
          </p:cNvSpPr>
          <p:nvPr>
            <p:ph type="pic" sz="quarter" idx="18"/>
          </p:nvPr>
        </p:nvSpPr>
        <p:spPr>
          <a:xfrm>
            <a:off x="3119672" y="1598644"/>
            <a:ext cx="3978099" cy="47283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3264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74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63848D0-D56E-4A56-A176-A29966EEB654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</p:grpSpPr>
        <p:sp>
          <p:nvSpPr>
            <p:cNvPr id="8" name="Gleichschenkliges Dreieck 7">
              <a:extLst>
                <a:ext uri="{FF2B5EF4-FFF2-40B4-BE49-F238E27FC236}">
                  <a16:creationId xmlns:a16="http://schemas.microsoft.com/office/drawing/2014/main" id="{8B263E3D-3E79-49D7-80C6-BFE050E8F368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837518D-15AE-4403-840C-845E3995C7E6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Dankeschön hinzufügen</a:t>
            </a:r>
          </a:p>
        </p:txBody>
      </p:sp>
    </p:spTree>
    <p:extLst>
      <p:ext uri="{BB962C8B-B14F-4D97-AF65-F5344CB8AC3E}">
        <p14:creationId xmlns:p14="http://schemas.microsoft.com/office/powerpoint/2010/main" val="6535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A24F-7ED2-42E6-9860-3A30749C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67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527052" y="6309321"/>
            <a:ext cx="1728523" cy="36004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397FD4DE-9888-4755-9599-89FDA0A235A1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5200" y="630932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Social Web macht Schule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27051" y="2708275"/>
            <a:ext cx="11137900" cy="33845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7A6C5F82-5266-4687-B150-DE9C973FA3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7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0" r:id="rId2"/>
    <p:sldLayoutId id="2147483714" r:id="rId3"/>
    <p:sldLayoutId id="2147483721" r:id="rId4"/>
    <p:sldLayoutId id="2147483722" r:id="rId5"/>
    <p:sldLayoutId id="2147483715" r:id="rId6"/>
    <p:sldLayoutId id="2147483723" r:id="rId7"/>
    <p:sldLayoutId id="2147483717" r:id="rId8"/>
    <p:sldLayoutId id="2147483740" r:id="rId9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1162050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527052" y="6309321"/>
            <a:ext cx="1728523" cy="36004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97FD4DE-9888-4755-9599-89FDA0A235A1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5200" y="630932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Social Web macht Schule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/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27051" y="2708275"/>
            <a:ext cx="11137900" cy="33845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P:\000179_queo_GmbH_(interne_Projekte)\Social Web macht Schule\Entwicklung Markenidentität und Logo\work\140725_SWmS_Logo_farbig_RGB.png">
            <a:extLst>
              <a:ext uri="{FF2B5EF4-FFF2-40B4-BE49-F238E27FC236}">
                <a16:creationId xmlns:a16="http://schemas.microsoft.com/office/drawing/2014/main" id="{17CAC8FC-C1D0-4E01-B533-2A3FF4427D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226676" y="476250"/>
            <a:ext cx="1438275" cy="77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76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705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24" r:id="rId15"/>
    <p:sldLayoutId id="2147483725" r:id="rId16"/>
    <p:sldLayoutId id="2147483726" r:id="rId17"/>
    <p:sldLayoutId id="2147483727" r:id="rId18"/>
    <p:sldLayoutId id="2147483741" r:id="rId19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1162050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527052" y="6309321"/>
            <a:ext cx="1728523" cy="36004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5200" y="630932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27051" y="2708275"/>
            <a:ext cx="11137900" cy="33845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7A6C5F82-5266-4687-B150-DE9C973FA3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9921792-2E51-477D-B13A-D5DC8454C2C7}"/>
              </a:ext>
            </a:extLst>
          </p:cNvPr>
          <p:cNvSpPr txBox="1"/>
          <p:nvPr userDrawn="1"/>
        </p:nvSpPr>
        <p:spPr>
          <a:xfrm>
            <a:off x="10512823" y="1555200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Unterstützt von:</a:t>
            </a:r>
          </a:p>
        </p:txBody>
      </p:sp>
      <p:pic>
        <p:nvPicPr>
          <p:cNvPr id="16" name="Picture 2" descr="P:\000179_queo_GmbH_(interne_Projekte)\2018\P18-0344 Markenrollout_queo\Marken-Team\CD\Konzept\01_Logo\queo\queo_Logo_Status-queo_RGB_neg.png">
            <a:extLst>
              <a:ext uri="{FF2B5EF4-FFF2-40B4-BE49-F238E27FC236}">
                <a16:creationId xmlns:a16="http://schemas.microsoft.com/office/drawing/2014/main" id="{4751D9D8-DDB1-41E9-B897-DD85D272A0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062" y="1958400"/>
            <a:ext cx="850873" cy="3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7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tabLst>
          <a:tab pos="1162050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Clipart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2423FF4-80F5-6CAD-BDC3-99A6CED7D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1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4CF141D-3AA1-25AE-39B7-1920D1062826}"/>
              </a:ext>
            </a:extLst>
          </p:cNvPr>
          <p:cNvSpPr/>
          <p:nvPr/>
        </p:nvSpPr>
        <p:spPr>
          <a:xfrm>
            <a:off x="0" y="617419"/>
            <a:ext cx="6897455" cy="594482"/>
          </a:xfrm>
          <a:prstGeom prst="roundRect">
            <a:avLst/>
          </a:prstGeom>
          <a:solidFill>
            <a:srgbClr val="35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F1D5E82-E22A-B87C-9416-816B1D00E4E5}"/>
              </a:ext>
            </a:extLst>
          </p:cNvPr>
          <p:cNvSpPr/>
          <p:nvPr/>
        </p:nvSpPr>
        <p:spPr>
          <a:xfrm>
            <a:off x="8826225" y="6272245"/>
            <a:ext cx="713983" cy="525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036ABB5-58A4-F519-1788-D428F8CF6B6A}"/>
              </a:ext>
            </a:extLst>
          </p:cNvPr>
          <p:cNvSpPr txBox="1"/>
          <p:nvPr/>
        </p:nvSpPr>
        <p:spPr>
          <a:xfrm>
            <a:off x="80223" y="699217"/>
            <a:ext cx="6869217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dirty="0">
                <a:solidFill>
                  <a:srgbClr val="FFFFFF"/>
                </a:solidFill>
                <a:latin typeface="Calibri"/>
                <a:ea typeface="Lato" charset="0"/>
                <a:cs typeface="Lato" charset="0"/>
              </a:rPr>
              <a:t>Aufgabe: „Deine Meinung zählt!“ </a:t>
            </a:r>
            <a:r>
              <a:rPr lang="de-DE" sz="2800" b="1" kern="0" dirty="0" err="1">
                <a:solidFill>
                  <a:srgbClr val="FFFFFF"/>
                </a:solidFill>
                <a:latin typeface="Calibri"/>
                <a:ea typeface="Lato" charset="0"/>
                <a:cs typeface="Lato" charset="0"/>
              </a:rPr>
              <a:t>feat</a:t>
            </a:r>
            <a:r>
              <a:rPr lang="de-DE" sz="2800" b="1" kern="0" dirty="0">
                <a:solidFill>
                  <a:srgbClr val="FFFFFF"/>
                </a:solidFill>
                <a:latin typeface="Calibri"/>
                <a:ea typeface="Lato" charset="0"/>
                <a:cs typeface="Lato" charset="0"/>
              </a:rPr>
              <a:t>. </a:t>
            </a:r>
            <a:r>
              <a:rPr lang="de-DE" sz="2800" b="1" kern="0" dirty="0" err="1">
                <a:solidFill>
                  <a:srgbClr val="FFFFFF"/>
                </a:solidFill>
                <a:latin typeface="Calibri"/>
                <a:ea typeface="Lato" charset="0"/>
                <a:cs typeface="Lato" charset="0"/>
              </a:rPr>
              <a:t>Zeoob</a:t>
            </a:r>
            <a:endParaRPr lang="de-DE" sz="2800" b="1" kern="0" dirty="0">
              <a:solidFill>
                <a:srgbClr val="FFFFFF"/>
              </a:solidFill>
              <a:latin typeface="Calibri"/>
              <a:ea typeface="Lato" charset="0"/>
              <a:cs typeface="Lato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FAB99EB-FD5D-E516-71B1-3293A5C187C7}"/>
              </a:ext>
            </a:extLst>
          </p:cNvPr>
          <p:cNvGrpSpPr/>
          <p:nvPr/>
        </p:nvGrpSpPr>
        <p:grpSpPr>
          <a:xfrm>
            <a:off x="80223" y="1469376"/>
            <a:ext cx="5881733" cy="5305896"/>
            <a:chOff x="225578" y="966348"/>
            <a:chExt cx="5881733" cy="530589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16722F38-7F96-D975-535C-05FB4DCACF3A}"/>
                </a:ext>
              </a:extLst>
            </p:cNvPr>
            <p:cNvGrpSpPr/>
            <p:nvPr/>
          </p:nvGrpSpPr>
          <p:grpSpPr>
            <a:xfrm>
              <a:off x="225578" y="1558341"/>
              <a:ext cx="5881733" cy="4713903"/>
              <a:chOff x="225578" y="1558341"/>
              <a:chExt cx="5881733" cy="4713903"/>
            </a:xfrm>
          </p:grpSpPr>
          <p:sp>
            <p:nvSpPr>
              <p:cNvPr id="6" name="Rechteck: abgerundete Ecken 5">
                <a:extLst>
                  <a:ext uri="{FF2B5EF4-FFF2-40B4-BE49-F238E27FC236}">
                    <a16:creationId xmlns:a16="http://schemas.microsoft.com/office/drawing/2014/main" id="{0D8B67AE-D023-EDC4-9EA5-A2F0AF30AA5F}"/>
                  </a:ext>
                </a:extLst>
              </p:cNvPr>
              <p:cNvSpPr/>
              <p:nvPr/>
            </p:nvSpPr>
            <p:spPr>
              <a:xfrm>
                <a:off x="225578" y="1558341"/>
                <a:ext cx="5821285" cy="4713903"/>
              </a:xfrm>
              <a:prstGeom prst="roundRect">
                <a:avLst/>
              </a:prstGeom>
              <a:noFill/>
              <a:ln w="38100">
                <a:solidFill>
                  <a:srgbClr val="F25C0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FF695F2-FCA2-8846-84B8-BFC6D4758239}"/>
                  </a:ext>
                </a:extLst>
              </p:cNvPr>
              <p:cNvSpPr txBox="1"/>
              <p:nvPr/>
            </p:nvSpPr>
            <p:spPr>
              <a:xfrm>
                <a:off x="472321" y="1730159"/>
                <a:ext cx="5634990" cy="4328627"/>
              </a:xfrm>
              <a:prstGeom prst="rect">
                <a:avLst/>
              </a:prstGeom>
            </p:spPr>
            <p:txBody>
              <a:bodyPr vert="horz" wrap="square" lIns="0" tIns="45720" rIns="91440" bIns="45720" rtlCol="0" anchor="t">
                <a:noAutofit/>
              </a:bodyPr>
              <a:lstStyle/>
              <a:p>
                <a:pPr marL="514350" marR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>
                    <a:tab pos="1162050" algn="l"/>
                  </a:tabLst>
                </a:pPr>
                <a:r>
                  <a:rPr lang="de-DE" sz="2600" dirty="0">
                    <a:solidFill>
                      <a:srgbClr val="35528C"/>
                    </a:solidFill>
                    <a:latin typeface="+mj-lt"/>
                    <a:ea typeface="+mj-ea"/>
                    <a:cs typeface="+mj-cs"/>
                  </a:rPr>
                  <a:t>Sucht euch aus einer </a:t>
                </a:r>
                <a:r>
                  <a:rPr lang="de-DE" sz="2600" b="1" dirty="0">
                    <a:solidFill>
                      <a:srgbClr val="35528C"/>
                    </a:solidFill>
                    <a:latin typeface="+mj-lt"/>
                    <a:ea typeface="+mj-ea"/>
                    <a:cs typeface="+mj-cs"/>
                  </a:rPr>
                  <a:t>Auswahl</a:t>
                </a:r>
                <a:r>
                  <a:rPr lang="de-DE" sz="2600" dirty="0">
                    <a:solidFill>
                      <a:srgbClr val="35528C"/>
                    </a:solidFill>
                    <a:latin typeface="+mj-lt"/>
                    <a:ea typeface="+mj-ea"/>
                    <a:cs typeface="+mj-cs"/>
                  </a:rPr>
                  <a:t> einen Hasskommentar aus und reagiert darauf. </a:t>
                </a:r>
              </a:p>
              <a:p>
                <a:pPr marL="514350" marR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>
                    <a:tab pos="1162050" algn="l"/>
                  </a:tabLst>
                </a:pPr>
                <a:r>
                  <a:rPr lang="de-DE" sz="2600" dirty="0">
                    <a:solidFill>
                      <a:srgbClr val="35528C"/>
                    </a:solidFill>
                    <a:latin typeface="+mj-lt"/>
                    <a:ea typeface="+mj-ea"/>
                    <a:cs typeface="+mj-cs"/>
                  </a:rPr>
                  <a:t>Formuliert </a:t>
                </a:r>
                <a:r>
                  <a:rPr lang="de-DE" sz="2600" b="1" dirty="0">
                    <a:solidFill>
                      <a:srgbClr val="35528C"/>
                    </a:solidFill>
                    <a:latin typeface="+mj-lt"/>
                    <a:ea typeface="+mj-ea"/>
                    <a:cs typeface="+mj-cs"/>
                  </a:rPr>
                  <a:t>respektvolle</a:t>
                </a:r>
                <a:r>
                  <a:rPr lang="de-DE" sz="2600" dirty="0">
                    <a:solidFill>
                      <a:srgbClr val="35528C"/>
                    </a:solidFill>
                    <a:latin typeface="+mj-lt"/>
                    <a:ea typeface="+mj-ea"/>
                    <a:cs typeface="+mj-cs"/>
                  </a:rPr>
                  <a:t> Gegenkommentare in der Kommentarspalte </a:t>
                </a:r>
                <a:br>
                  <a:rPr lang="de-DE" sz="2600" dirty="0">
                    <a:solidFill>
                      <a:srgbClr val="35528C"/>
                    </a:solidFill>
                    <a:latin typeface="+mj-lt"/>
                    <a:ea typeface="+mj-ea"/>
                    <a:cs typeface="+mj-cs"/>
                  </a:rPr>
                </a:br>
                <a:r>
                  <a:rPr lang="de-DE" sz="2600" dirty="0">
                    <a:solidFill>
                      <a:srgbClr val="35528C"/>
                    </a:solidFill>
                    <a:latin typeface="+mj-lt"/>
                    <a:ea typeface="+mj-ea"/>
                    <a:cs typeface="+mj-cs"/>
                  </a:rPr>
                  <a:t>(z.B. Kommentar widersprechen, auf respektvollen Umgang hinweisen, Grenzen setzen, …)</a:t>
                </a:r>
              </a:p>
              <a:p>
                <a:pPr marL="514350" marR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>
                    <a:tab pos="1162050" algn="l"/>
                  </a:tabLst>
                </a:pPr>
                <a:r>
                  <a:rPr lang="de-DE" sz="2600" dirty="0">
                    <a:solidFill>
                      <a:srgbClr val="35528C"/>
                    </a:solidFill>
                    <a:latin typeface="+mj-lt"/>
                    <a:ea typeface="+mj-ea"/>
                    <a:cs typeface="+mj-cs"/>
                  </a:rPr>
                  <a:t>Meldet euch wenn ihr fertig seid.</a:t>
                </a:r>
              </a:p>
              <a:p>
                <a:pPr marL="514350" marR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>
                    <a:tab pos="1162050" algn="l"/>
                  </a:tabLst>
                </a:pPr>
                <a:endParaRPr lang="de-DE" sz="2600" b="1" dirty="0">
                  <a:solidFill>
                    <a:srgbClr val="35528C"/>
                  </a:solidFill>
                  <a:latin typeface="+mj-lt"/>
                  <a:ea typeface="+mj-ea"/>
                  <a:cs typeface="+mj-cs"/>
                </a:endParaRPr>
              </a:p>
              <a:p>
                <a:pPr marL="514350" marR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>
                    <a:tab pos="1162050" algn="l"/>
                  </a:tabLst>
                </a:pPr>
                <a:endParaRPr kumimoji="0" lang="de-DE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35528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92BDB9E-2504-B51E-5C5B-17AC9E59FA7E}"/>
                </a:ext>
              </a:extLst>
            </p:cNvPr>
            <p:cNvSpPr txBox="1"/>
            <p:nvPr/>
          </p:nvSpPr>
          <p:spPr>
            <a:xfrm>
              <a:off x="1089510" y="966348"/>
              <a:ext cx="4400611" cy="577214"/>
            </a:xfrm>
            <a:prstGeom prst="rect">
              <a:avLst/>
            </a:prstGeom>
          </p:spPr>
          <p:txBody>
            <a:bodyPr vert="horz" wrap="square" lIns="0" tIns="45720" rIns="91440" bIns="45720" rtlCol="0" anchor="t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2050" algn="l"/>
                </a:tabLst>
              </a:pPr>
              <a:r>
                <a:rPr lang="de-DE" sz="3200" b="1" dirty="0">
                  <a:solidFill>
                    <a:srgbClr val="35528C"/>
                  </a:solidFill>
                  <a:latin typeface="+mj-lt"/>
                  <a:ea typeface="+mj-ea"/>
                  <a:cs typeface="+mj-cs"/>
                </a:rPr>
                <a:t>Variante A „Kommentar“</a:t>
              </a:r>
              <a:endPara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563F1-D5A2-48A2-BFF9-378EBA4DA100}"/>
              </a:ext>
            </a:extLst>
          </p:cNvPr>
          <p:cNvGrpSpPr/>
          <p:nvPr/>
        </p:nvGrpSpPr>
        <p:grpSpPr>
          <a:xfrm>
            <a:off x="6091614" y="1469376"/>
            <a:ext cx="6015202" cy="5305896"/>
            <a:chOff x="6096000" y="993997"/>
            <a:chExt cx="6015202" cy="5305896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88DA5464-8532-F1E7-01AD-988AC43675C2}"/>
                </a:ext>
              </a:extLst>
            </p:cNvPr>
            <p:cNvSpPr/>
            <p:nvPr/>
          </p:nvSpPr>
          <p:spPr>
            <a:xfrm>
              <a:off x="6096000" y="1585990"/>
              <a:ext cx="6015202" cy="4713903"/>
            </a:xfrm>
            <a:prstGeom prst="roundRect">
              <a:avLst/>
            </a:prstGeom>
            <a:noFill/>
            <a:ln w="38100">
              <a:solidFill>
                <a:srgbClr val="F25C0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DD4620E-325F-B879-9A44-9661A0B44990}"/>
                </a:ext>
              </a:extLst>
            </p:cNvPr>
            <p:cNvSpPr txBox="1"/>
            <p:nvPr/>
          </p:nvSpPr>
          <p:spPr>
            <a:xfrm>
              <a:off x="6787541" y="993997"/>
              <a:ext cx="4800122" cy="577214"/>
            </a:xfrm>
            <a:prstGeom prst="rect">
              <a:avLst/>
            </a:prstGeom>
          </p:spPr>
          <p:txBody>
            <a:bodyPr vert="horz" wrap="square" lIns="0" tIns="45720" rIns="91440" bIns="45720" rtlCol="0" anchor="t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2050" algn="l"/>
                </a:tabLst>
              </a:pPr>
              <a:r>
                <a:rPr lang="de-DE" sz="3200" b="1" dirty="0">
                  <a:solidFill>
                    <a:srgbClr val="35528C"/>
                  </a:solidFill>
                  <a:latin typeface="+mj-lt"/>
                  <a:ea typeface="+mj-ea"/>
                  <a:cs typeface="+mj-cs"/>
                </a:rPr>
                <a:t>Variante B „Meinungs-Post“</a:t>
              </a:r>
              <a:endPara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2F9E181-4FC4-0591-92EF-90FC97AAE245}"/>
                </a:ext>
              </a:extLst>
            </p:cNvPr>
            <p:cNvSpPr txBox="1"/>
            <p:nvPr/>
          </p:nvSpPr>
          <p:spPr>
            <a:xfrm>
              <a:off x="6370107" y="1806600"/>
              <a:ext cx="5634990" cy="3669030"/>
            </a:xfrm>
            <a:prstGeom prst="rect">
              <a:avLst/>
            </a:prstGeom>
          </p:spPr>
          <p:txBody>
            <a:bodyPr vert="horz" wrap="square" lIns="0" tIns="45720" rIns="91440" bIns="45720" rtlCol="0" anchor="t">
              <a:noAutofit/>
            </a:bodyPr>
            <a:lstStyle/>
            <a:p>
              <a:pPr marL="514350" marR="0" indent="-5143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>
                  <a:tab pos="1162050" algn="l"/>
                </a:tabLst>
              </a:pPr>
              <a:r>
                <a:rPr lang="de-DE" sz="2600" dirty="0">
                  <a:solidFill>
                    <a:srgbClr val="35528C"/>
                  </a:solidFill>
                  <a:latin typeface="+mj-lt"/>
                  <a:ea typeface="+mj-ea"/>
                  <a:cs typeface="+mj-cs"/>
                </a:rPr>
                <a:t>Überlege dir </a:t>
              </a:r>
              <a:r>
                <a:rPr lang="de-DE" sz="2600" b="1" dirty="0">
                  <a:solidFill>
                    <a:srgbClr val="35528C"/>
                  </a:solidFill>
                  <a:latin typeface="+mj-lt"/>
                  <a:ea typeface="+mj-ea"/>
                  <a:cs typeface="+mj-cs"/>
                </a:rPr>
                <a:t>selbstständig</a:t>
              </a:r>
              <a:r>
                <a:rPr lang="de-DE" sz="2600" dirty="0">
                  <a:solidFill>
                    <a:srgbClr val="35528C"/>
                  </a:solidFill>
                  <a:latin typeface="+mj-lt"/>
                  <a:ea typeface="+mj-ea"/>
                  <a:cs typeface="+mj-cs"/>
                </a:rPr>
                <a:t> über welches Thema du einen fiktiven Social Media-Post schreiben willst</a:t>
              </a:r>
            </a:p>
            <a:p>
              <a:pPr marL="514350" marR="0" indent="-5143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>
                  <a:tab pos="1162050" algn="l"/>
                </a:tabLst>
              </a:pPr>
              <a:r>
                <a:rPr lang="de-DE" sz="2600" dirty="0">
                  <a:solidFill>
                    <a:srgbClr val="35528C"/>
                  </a:solidFill>
                  <a:latin typeface="+mj-lt"/>
                  <a:ea typeface="+mj-ea"/>
                  <a:cs typeface="+mj-cs"/>
                </a:rPr>
                <a:t>Formuliere einen umfangreichen Beitrag (als Twitter-Post oder Insta-Caption).</a:t>
              </a:r>
            </a:p>
            <a:p>
              <a:pPr marL="514350" marR="0" indent="-5143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>
                  <a:tab pos="1162050" algn="l"/>
                </a:tabLst>
              </a:pPr>
              <a:r>
                <a:rPr lang="de-DE" sz="2600" dirty="0">
                  <a:solidFill>
                    <a:srgbClr val="35528C"/>
                  </a:solidFill>
                  <a:latin typeface="+mj-lt"/>
                  <a:ea typeface="+mj-ea"/>
                  <a:cs typeface="+mj-cs"/>
                </a:rPr>
                <a:t>Achte darauf, Argumente und Beispiele zu verwenden.</a:t>
              </a:r>
            </a:p>
            <a:p>
              <a:pPr marL="514350" marR="0" indent="-5143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>
                  <a:tab pos="1162050" algn="l"/>
                </a:tabLst>
              </a:pPr>
              <a:r>
                <a:rPr lang="de-DE" sz="2600" dirty="0">
                  <a:solidFill>
                    <a:srgbClr val="35528C"/>
                  </a:solidFill>
                  <a:latin typeface="+mj-lt"/>
                  <a:ea typeface="+mj-ea"/>
                  <a:cs typeface="+mj-cs"/>
                </a:rPr>
                <a:t>Speichert die Datei auf dem Tablet, nachdem sie redaktionell abgenommen wurde.</a:t>
              </a:r>
            </a:p>
            <a:p>
              <a:pPr marL="514350" marR="0" indent="-5143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>
                  <a:tab pos="1162050" algn="l"/>
                </a:tabLst>
              </a:pPr>
              <a:endParaRPr lang="de-DE" sz="2600" dirty="0">
                <a:solidFill>
                  <a:srgbClr val="35528C"/>
                </a:solidFill>
                <a:latin typeface="+mj-lt"/>
                <a:ea typeface="+mj-ea"/>
                <a:cs typeface="+mj-cs"/>
              </a:endParaRPr>
            </a:p>
            <a:p>
              <a:pPr marL="514350" marR="0" indent="-5143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>
                  <a:tab pos="1162050" algn="l"/>
                </a:tabLst>
              </a:pPr>
              <a:endParaRPr lang="de-DE" sz="2600" b="1" dirty="0">
                <a:solidFill>
                  <a:srgbClr val="35528C"/>
                </a:solidFill>
                <a:latin typeface="+mj-lt"/>
                <a:ea typeface="+mj-ea"/>
                <a:cs typeface="+mj-cs"/>
              </a:endParaRPr>
            </a:p>
            <a:p>
              <a:pPr marL="514350" marR="0" indent="-5143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>
                  <a:tab pos="1162050" algn="l"/>
                </a:tabLst>
              </a:pPr>
              <a:endPara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7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F1D5E82-E22A-B87C-9416-816B1D00E4E5}"/>
              </a:ext>
            </a:extLst>
          </p:cNvPr>
          <p:cNvSpPr/>
          <p:nvPr/>
        </p:nvSpPr>
        <p:spPr>
          <a:xfrm>
            <a:off x="8826225" y="6272245"/>
            <a:ext cx="713983" cy="525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2BDB9E-2504-B51E-5C5B-17AC9E59FA7E}"/>
              </a:ext>
            </a:extLst>
          </p:cNvPr>
          <p:cNvSpPr txBox="1"/>
          <p:nvPr/>
        </p:nvSpPr>
        <p:spPr>
          <a:xfrm>
            <a:off x="646705" y="449834"/>
            <a:ext cx="5438139" cy="577214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lang="de-DE" sz="4000" b="1" dirty="0">
                <a:solidFill>
                  <a:srgbClr val="35528C"/>
                </a:solidFill>
                <a:latin typeface="+mj-lt"/>
                <a:ea typeface="+mj-ea"/>
                <a:cs typeface="+mj-cs"/>
              </a:rPr>
              <a:t>Beispiel 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Kommentare</a:t>
            </a:r>
          </a:p>
        </p:txBody>
      </p:sp>
      <p:pic>
        <p:nvPicPr>
          <p:cNvPr id="34" name="Grafik 33" descr="Ein Bild, das Text, Screenshot, Schrift, Logo enthält.&#10;&#10;KI-generierte Inhalte können fehlerhaft sein.">
            <a:extLst>
              <a:ext uri="{FF2B5EF4-FFF2-40B4-BE49-F238E27FC236}">
                <a16:creationId xmlns:a16="http://schemas.microsoft.com/office/drawing/2014/main" id="{143EF370-88BB-ECA2-2EB6-69DDA17E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09" y="0"/>
            <a:ext cx="3083382" cy="685800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22FF2605-E679-7AC7-1878-F7EF50C81498}"/>
              </a:ext>
            </a:extLst>
          </p:cNvPr>
          <p:cNvSpPr txBox="1"/>
          <p:nvPr/>
        </p:nvSpPr>
        <p:spPr>
          <a:xfrm>
            <a:off x="646705" y="2034440"/>
            <a:ext cx="346809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1162050" algn="l"/>
              </a:tabLst>
            </a:pPr>
            <a:r>
              <a:rPr lang="de-DE" sz="2600" b="1" u="sng" dirty="0">
                <a:solidFill>
                  <a:srgbClr val="FF0000"/>
                </a:solidFill>
                <a:latin typeface="+mj-lt"/>
                <a:ea typeface="+mj-ea"/>
                <a:cs typeface="Calibri"/>
              </a:rPr>
              <a:t>Strategien bei </a:t>
            </a:r>
            <a:r>
              <a:rPr lang="de-DE" sz="2600" b="1" u="sng" dirty="0" err="1">
                <a:solidFill>
                  <a:srgbClr val="FF0000"/>
                </a:solidFill>
                <a:latin typeface="+mj-lt"/>
                <a:ea typeface="+mj-ea"/>
                <a:cs typeface="Calibri"/>
              </a:rPr>
              <a:t>Hate</a:t>
            </a:r>
            <a:r>
              <a:rPr lang="de-DE" sz="2600" b="1" u="sng" dirty="0">
                <a:solidFill>
                  <a:srgbClr val="FF0000"/>
                </a:solidFill>
                <a:latin typeface="+mj-lt"/>
                <a:ea typeface="+mj-ea"/>
                <a:cs typeface="Calibri"/>
              </a:rPr>
              <a:t> Speech:</a:t>
            </a:r>
          </a:p>
          <a:p>
            <a:pPr>
              <a:tabLst>
                <a:tab pos="1162050" algn="l"/>
              </a:tabLst>
            </a:pPr>
            <a:endParaRPr lang="de-DE" sz="2600" b="1" dirty="0">
              <a:solidFill>
                <a:srgbClr val="FF0000"/>
              </a:solidFill>
              <a:latin typeface="+mj-lt"/>
              <a:ea typeface="+mj-ea"/>
              <a:cs typeface="Calibri"/>
            </a:endParaRPr>
          </a:p>
          <a:p>
            <a:pPr>
              <a:tabLst>
                <a:tab pos="1162050" algn="l"/>
              </a:tabLst>
            </a:pPr>
            <a:r>
              <a:rPr lang="de-DE" sz="2600" b="1" dirty="0">
                <a:solidFill>
                  <a:srgbClr val="FF0000"/>
                </a:solidFill>
                <a:latin typeface="+mj-lt"/>
                <a:ea typeface="+mj-ea"/>
                <a:cs typeface="Calibri"/>
              </a:rPr>
              <a:t>1. Werde aktiv und setze dich für andere Personen ein.</a:t>
            </a:r>
          </a:p>
          <a:p>
            <a:pPr>
              <a:tabLst>
                <a:tab pos="1162050" algn="l"/>
              </a:tabLst>
            </a:pPr>
            <a:endParaRPr lang="de-DE" sz="2400" dirty="0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tabLst>
                <a:tab pos="1162050" algn="l"/>
              </a:tabLst>
            </a:pPr>
            <a:r>
              <a:rPr lang="de-DE" sz="2400" b="1" dirty="0">
                <a:solidFill>
                  <a:srgbClr val="FF0000"/>
                </a:solidFill>
                <a:ea typeface="Calibri"/>
                <a:cs typeface="Calibri"/>
              </a:rPr>
              <a:t>2. Widerspreche eindeutig falschen Aussagen und argumentiere mit wissenschaftlichen Fakten. Setze Grenzen.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72CDD6-1BA1-8E00-109E-0CA43F5E313C}"/>
              </a:ext>
            </a:extLst>
          </p:cNvPr>
          <p:cNvSpPr txBox="1"/>
          <p:nvPr/>
        </p:nvSpPr>
        <p:spPr>
          <a:xfrm>
            <a:off x="8077200" y="1874598"/>
            <a:ext cx="3947160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1162050" algn="l"/>
              </a:tabLst>
            </a:pPr>
            <a:r>
              <a:rPr lang="de-DE" sz="2600" b="1" dirty="0">
                <a:solidFill>
                  <a:srgbClr val="FF0000"/>
                </a:solidFill>
                <a:latin typeface="+mj-lt"/>
                <a:ea typeface="+mj-ea"/>
                <a:cs typeface="Calibri"/>
              </a:rPr>
              <a:t>3. Ironie/ Humor kann ein Mittel sein, um absurde Argumente zu entlarven.</a:t>
            </a:r>
          </a:p>
          <a:p>
            <a:pPr>
              <a:tabLst>
                <a:tab pos="1162050" algn="l"/>
              </a:tabLst>
            </a:pPr>
            <a:endParaRPr lang="de-DE" sz="2400" dirty="0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tabLst>
                <a:tab pos="1162050" algn="l"/>
              </a:tabLst>
            </a:pPr>
            <a:r>
              <a:rPr lang="de-DE" sz="2400" b="1" dirty="0">
                <a:solidFill>
                  <a:srgbClr val="FF0000"/>
                </a:solidFill>
                <a:ea typeface="Calibri"/>
                <a:cs typeface="Calibri"/>
              </a:rPr>
              <a:t>4. Auf die Gefühle der betroffenen Personen aufmerksam machen und auf respektvollen Umgang hinweisen.</a:t>
            </a:r>
          </a:p>
          <a:p>
            <a:pPr>
              <a:tabLst>
                <a:tab pos="1162050" algn="l"/>
              </a:tabLst>
            </a:pPr>
            <a:endParaRPr lang="de-DE" sz="240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tabLst>
                <a:tab pos="1162050" algn="l"/>
              </a:tabLst>
            </a:pPr>
            <a:r>
              <a:rPr lang="de-DE" sz="2400" b="1" dirty="0">
                <a:solidFill>
                  <a:srgbClr val="FF0000"/>
                </a:solidFill>
                <a:ea typeface="Calibri"/>
                <a:cs typeface="Calibri"/>
              </a:rPr>
              <a:t>5. Nutze persönliche Erfahrungen als Argumente.</a:t>
            </a:r>
            <a:endParaRPr lang="de-DE" sz="2400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86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92BDB9E-2504-B51E-5C5B-17AC9E59FA7E}"/>
              </a:ext>
            </a:extLst>
          </p:cNvPr>
          <p:cNvSpPr txBox="1"/>
          <p:nvPr/>
        </p:nvSpPr>
        <p:spPr>
          <a:xfrm>
            <a:off x="646705" y="449834"/>
            <a:ext cx="5438139" cy="577214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lang="de-DE" sz="4000" b="1" dirty="0">
                <a:solidFill>
                  <a:srgbClr val="35528C"/>
                </a:solidFill>
                <a:latin typeface="+mj-lt"/>
                <a:ea typeface="+mj-ea"/>
                <a:cs typeface="+mj-cs"/>
              </a:rPr>
              <a:t>Beispiel 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Meinungspost</a:t>
            </a:r>
          </a:p>
        </p:txBody>
      </p:sp>
      <p:pic>
        <p:nvPicPr>
          <p:cNvPr id="4" name="Grafik 3" descr="Ein Bild, das Text, Screenshot, Brief, Design enthält.&#10;&#10;KI-generierte Inhalte können fehlerhaft sein.">
            <a:extLst>
              <a:ext uri="{FF2B5EF4-FFF2-40B4-BE49-F238E27FC236}">
                <a16:creationId xmlns:a16="http://schemas.microsoft.com/office/drawing/2014/main" id="{0134AC3F-75B6-D7D1-7F96-EB666B368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78" y="0"/>
            <a:ext cx="2240844" cy="685800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63B2F5E9-341F-BA3B-EF21-4770037D9C30}"/>
              </a:ext>
            </a:extLst>
          </p:cNvPr>
          <p:cNvSpPr txBox="1"/>
          <p:nvPr/>
        </p:nvSpPr>
        <p:spPr>
          <a:xfrm>
            <a:off x="646705" y="2034440"/>
            <a:ext cx="3468095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1162050" algn="l"/>
              </a:tabLst>
            </a:pPr>
            <a:r>
              <a:rPr lang="de-DE" sz="2600" b="1" u="sng" dirty="0">
                <a:solidFill>
                  <a:srgbClr val="FF0000"/>
                </a:solidFill>
                <a:latin typeface="+mj-lt"/>
                <a:ea typeface="+mj-ea"/>
                <a:cs typeface="Calibri"/>
              </a:rPr>
              <a:t>Aufbau:</a:t>
            </a:r>
          </a:p>
          <a:p>
            <a:pPr>
              <a:tabLst>
                <a:tab pos="1162050" algn="l"/>
              </a:tabLst>
            </a:pPr>
            <a:endParaRPr lang="de-DE" sz="2600" b="1" dirty="0">
              <a:solidFill>
                <a:srgbClr val="FF0000"/>
              </a:solidFill>
              <a:latin typeface="+mj-lt"/>
              <a:ea typeface="+mj-ea"/>
              <a:cs typeface="Calibri"/>
            </a:endParaRPr>
          </a:p>
          <a:p>
            <a:pPr marL="514350" indent="-514350">
              <a:buAutoNum type="arabicPeriod"/>
              <a:tabLst>
                <a:tab pos="1162050" algn="l"/>
              </a:tabLst>
            </a:pPr>
            <a:r>
              <a:rPr lang="de-DE" sz="2400" b="1" dirty="0">
                <a:solidFill>
                  <a:srgbClr val="FF0000"/>
                </a:solidFill>
                <a:latin typeface="+mj-lt"/>
                <a:ea typeface="+mj-ea"/>
                <a:cs typeface="Calibri"/>
              </a:rPr>
              <a:t>Aussage tätigen.</a:t>
            </a:r>
          </a:p>
          <a:p>
            <a:pPr marL="514350" indent="-514350">
              <a:buAutoNum type="arabicPeriod"/>
              <a:tabLst>
                <a:tab pos="1162050" algn="l"/>
              </a:tabLst>
            </a:pPr>
            <a:r>
              <a:rPr lang="de-DE" sz="2400" b="1" dirty="0">
                <a:solidFill>
                  <a:srgbClr val="FF0000"/>
                </a:solidFill>
                <a:latin typeface="+mj-lt"/>
                <a:ea typeface="Calibri"/>
                <a:cs typeface="Calibri"/>
              </a:rPr>
              <a:t>Aussage begründen.</a:t>
            </a:r>
          </a:p>
          <a:p>
            <a:pPr marL="514350" indent="-514350">
              <a:buAutoNum type="arabicPeriod"/>
              <a:tabLst>
                <a:tab pos="1162050" algn="l"/>
              </a:tabLst>
            </a:pPr>
            <a:r>
              <a:rPr lang="de-DE" sz="2400" b="1" dirty="0">
                <a:solidFill>
                  <a:srgbClr val="FF0000"/>
                </a:solidFill>
                <a:latin typeface="+mj-lt"/>
                <a:ea typeface="Calibri"/>
                <a:cs typeface="Calibri"/>
              </a:rPr>
              <a:t>Aussage mit Beispiel untermauern.</a:t>
            </a:r>
          </a:p>
          <a:p>
            <a:pPr marL="514350" indent="-514350">
              <a:buAutoNum type="arabicPeriod"/>
              <a:tabLst>
                <a:tab pos="1162050" algn="l"/>
              </a:tabLst>
            </a:pPr>
            <a:r>
              <a:rPr lang="de-DE" sz="2400" b="1" dirty="0">
                <a:solidFill>
                  <a:srgbClr val="FF0000"/>
                </a:solidFill>
                <a:latin typeface="+mj-lt"/>
                <a:ea typeface="Calibri"/>
                <a:cs typeface="Calibri"/>
              </a:rPr>
              <a:t>Rückbezug zur Aussage (Schlussfolgerung).</a:t>
            </a:r>
            <a:endParaRPr lang="de-DE" sz="2400" dirty="0">
              <a:solidFill>
                <a:srgbClr val="FF0000"/>
              </a:solidFill>
              <a:latin typeface="+mj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7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1FF4E19-976F-D68B-8EF0-639E4927A881}"/>
              </a:ext>
            </a:extLst>
          </p:cNvPr>
          <p:cNvSpPr txBox="1"/>
          <p:nvPr/>
        </p:nvSpPr>
        <p:spPr>
          <a:xfrm>
            <a:off x="1307987" y="5760000"/>
            <a:ext cx="1005840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de-DE" sz="2400" b="1" dirty="0">
                <a:solidFill>
                  <a:srgbClr val="35528C"/>
                </a:solidFill>
                <a:ea typeface="Source Sans Pro"/>
                <a:cs typeface="Calibri"/>
              </a:rPr>
              <a:t>Öffnet zeoob.com und erstellt euren eigenen Post.</a:t>
            </a:r>
            <a:endParaRPr lang="de-DE" dirty="0">
              <a:solidFill>
                <a:srgbClr val="35528C"/>
              </a:solidFill>
              <a:cs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1957B8-A01D-2431-4D08-C510DF487BCF}"/>
              </a:ext>
            </a:extLst>
          </p:cNvPr>
          <p:cNvSpPr txBox="1"/>
          <p:nvPr/>
        </p:nvSpPr>
        <p:spPr>
          <a:xfrm>
            <a:off x="1307987" y="4217802"/>
            <a:ext cx="101507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600" b="1" dirty="0">
                <a:solidFill>
                  <a:schemeClr val="accent1"/>
                </a:solidFill>
                <a:latin typeface="+mj-lt"/>
                <a:ea typeface="Lato" charset="0"/>
                <a:cs typeface="Lato" charset="0"/>
              </a:rPr>
              <a:t>Eure Meinung ist gefragt!</a:t>
            </a:r>
            <a:br>
              <a:rPr lang="de-DE" sz="3600" b="1" dirty="0">
                <a:solidFill>
                  <a:schemeClr val="accent1"/>
                </a:solidFill>
                <a:latin typeface="+mj-lt"/>
                <a:ea typeface="Lato" charset="0"/>
                <a:cs typeface="Lato" charset="0"/>
              </a:rPr>
            </a:br>
            <a:endParaRPr lang="de-DE" sz="3600" b="1" dirty="0">
              <a:latin typeface="+mj-lt"/>
              <a:ea typeface="Lato" charset="0"/>
              <a:cs typeface="Lato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F4A2C5-39DD-5BE1-8078-6E2FE59C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035"/>
          <a:stretch/>
        </p:blipFill>
        <p:spPr>
          <a:xfrm>
            <a:off x="-1" y="0"/>
            <a:ext cx="12206647" cy="37836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DFDF7BD-D8BA-E7ED-F95D-47116800C183}"/>
              </a:ext>
            </a:extLst>
          </p:cNvPr>
          <p:cNvSpPr/>
          <p:nvPr/>
        </p:nvSpPr>
        <p:spPr>
          <a:xfrm>
            <a:off x="8355330" y="788670"/>
            <a:ext cx="3417570" cy="29949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QR-Code von </a:t>
            </a:r>
            <a:r>
              <a:rPr lang="de-DE" dirty="0" err="1"/>
              <a:t>Zeoob</a:t>
            </a:r>
            <a:r>
              <a:rPr lang="de-DE" dirty="0"/>
              <a:t> einfügen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0EF020E-ABD4-1BAA-69EA-3F5497AAFC84}"/>
              </a:ext>
            </a:extLst>
          </p:cNvPr>
          <p:cNvSpPr txBox="1"/>
          <p:nvPr/>
        </p:nvSpPr>
        <p:spPr>
          <a:xfrm>
            <a:off x="8739618" y="5037191"/>
            <a:ext cx="5438139" cy="577214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lang="de-DE" sz="4000" b="1" dirty="0">
                <a:solidFill>
                  <a:srgbClr val="35528C"/>
                </a:solidFill>
                <a:latin typeface="+mj-lt"/>
                <a:ea typeface="+mj-ea"/>
                <a:cs typeface="+mj-cs"/>
              </a:rPr>
              <a:t>Beispiel 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Meinungspost</a:t>
            </a:r>
          </a:p>
        </p:txBody>
      </p:sp>
    </p:spTree>
    <p:extLst>
      <p:ext uri="{BB962C8B-B14F-4D97-AF65-F5344CB8AC3E}">
        <p14:creationId xmlns:p14="http://schemas.microsoft.com/office/powerpoint/2010/main" val="409781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32FDB-E8A0-37FF-714C-C11993E72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Design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6142B593-1B9B-5B09-7B94-272EE406D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25868"/>
      </p:ext>
    </p:extLst>
  </p:cSld>
  <p:clrMapOvr>
    <a:masterClrMapping/>
  </p:clrMapOvr>
</p:sld>
</file>

<file path=ppt/theme/theme1.xml><?xml version="1.0" encoding="utf-8"?>
<a:theme xmlns:a="http://schemas.openxmlformats.org/drawingml/2006/main" name="2_SWmS_PPT_140804">
  <a:themeElements>
    <a:clrScheme name="SWmS">
      <a:dk1>
        <a:srgbClr val="35528C"/>
      </a:dk1>
      <a:lt1>
        <a:srgbClr val="35528C"/>
      </a:lt1>
      <a:dk2>
        <a:srgbClr val="FFFFFF"/>
      </a:dk2>
      <a:lt2>
        <a:srgbClr val="FFFFFF"/>
      </a:lt2>
      <a:accent1>
        <a:srgbClr val="F25C05"/>
      </a:accent1>
      <a:accent2>
        <a:srgbClr val="970F1E"/>
      </a:accent2>
      <a:accent3>
        <a:srgbClr val="35528C"/>
      </a:accent3>
      <a:accent4>
        <a:srgbClr val="27CDF2"/>
      </a:accent4>
      <a:accent5>
        <a:srgbClr val="48CC5A"/>
      </a:accent5>
      <a:accent6>
        <a:srgbClr val="FFFFFF"/>
      </a:accent6>
      <a:hlink>
        <a:srgbClr val="F25C05"/>
      </a:hlink>
      <a:folHlink>
        <a:srgbClr val="3552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45720" rIns="91440" bIns="45720" rtlCol="0" anchor="t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>
            <a:tab pos="1162050" algn="l"/>
          </a:tabLst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chemeClr val="bg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SWmS 16-9.pptx" id="{3EA50829-6D06-49CC-9F1D-0D8D142B4C66}" vid="{09609F97-F78D-4DED-9029-A05EDEF220EB}"/>
    </a:ext>
  </a:extLst>
</a:theme>
</file>

<file path=ppt/theme/theme2.xml><?xml version="1.0" encoding="utf-8"?>
<a:theme xmlns:a="http://schemas.openxmlformats.org/drawingml/2006/main" name="1_SWmS_PPT_140804">
  <a:themeElements>
    <a:clrScheme name="SWmS">
      <a:dk1>
        <a:srgbClr val="35528C"/>
      </a:dk1>
      <a:lt1>
        <a:srgbClr val="35528C"/>
      </a:lt1>
      <a:dk2>
        <a:srgbClr val="FFFFFF"/>
      </a:dk2>
      <a:lt2>
        <a:srgbClr val="FFFFFF"/>
      </a:lt2>
      <a:accent1>
        <a:srgbClr val="F25C05"/>
      </a:accent1>
      <a:accent2>
        <a:srgbClr val="970F1E"/>
      </a:accent2>
      <a:accent3>
        <a:srgbClr val="35528C"/>
      </a:accent3>
      <a:accent4>
        <a:srgbClr val="27CDF2"/>
      </a:accent4>
      <a:accent5>
        <a:srgbClr val="48CC5A"/>
      </a:accent5>
      <a:accent6>
        <a:srgbClr val="FFFFFF"/>
      </a:accent6>
      <a:hlink>
        <a:srgbClr val="F25C05"/>
      </a:hlink>
      <a:folHlink>
        <a:srgbClr val="3552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45720" rIns="91440" bIns="45720" rtlCol="0" anchor="t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>
            <a:tab pos="1162050" algn="l"/>
          </a:tabLst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chemeClr val="bg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SWmS 16-9.pptx" id="{3EA50829-6D06-49CC-9F1D-0D8D142B4C66}" vid="{5ED73836-580E-4C6A-9B28-4B1E45383597}"/>
    </a:ext>
  </a:extLst>
</a:theme>
</file>

<file path=ppt/theme/theme3.xml><?xml version="1.0" encoding="utf-8"?>
<a:theme xmlns:a="http://schemas.openxmlformats.org/drawingml/2006/main" name="2_SWmS_PPT_140804">
  <a:themeElements>
    <a:clrScheme name="SWmS">
      <a:dk1>
        <a:srgbClr val="35528C"/>
      </a:dk1>
      <a:lt1>
        <a:srgbClr val="35528C"/>
      </a:lt1>
      <a:dk2>
        <a:srgbClr val="FFFFFF"/>
      </a:dk2>
      <a:lt2>
        <a:srgbClr val="FFFFFF"/>
      </a:lt2>
      <a:accent1>
        <a:srgbClr val="F25C05"/>
      </a:accent1>
      <a:accent2>
        <a:srgbClr val="970F1E"/>
      </a:accent2>
      <a:accent3>
        <a:srgbClr val="35528C"/>
      </a:accent3>
      <a:accent4>
        <a:srgbClr val="27CDF2"/>
      </a:accent4>
      <a:accent5>
        <a:srgbClr val="48CC5A"/>
      </a:accent5>
      <a:accent6>
        <a:srgbClr val="FFFFFF"/>
      </a:accent6>
      <a:hlink>
        <a:srgbClr val="F25C05"/>
      </a:hlink>
      <a:folHlink>
        <a:srgbClr val="3552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45720" rIns="91440" bIns="45720" rtlCol="0" anchor="t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>
            <a:tab pos="1162050" algn="l"/>
          </a:tabLst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chemeClr val="bg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SWmS.potx" id="{C0DDCFD8-9E65-4F7A-88A9-B182FE7748A5}" vid="{AB878B17-3BB3-480D-A270-8FEE90993D4C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SWmS 16-9</Template>
  <TotalTime>0</TotalTime>
  <Words>743</Words>
  <Application>Microsoft Office PowerPoint</Application>
  <PresentationFormat>Breitbild</PresentationFormat>
  <Paragraphs>86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Source Sans Pro</vt:lpstr>
      <vt:lpstr>Wingdings</vt:lpstr>
      <vt:lpstr>2_SWmS_PPT_140804</vt:lpstr>
      <vt:lpstr>1_SWmS_PPT_140804</vt:lpstr>
      <vt:lpstr>2_SWmS_PPT_140804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Burghardt, Marcel (SRH Fernhochschule Student)</dc:creator>
  <cp:lastModifiedBy>Mirjam Gall</cp:lastModifiedBy>
  <cp:revision>174</cp:revision>
  <dcterms:created xsi:type="dcterms:W3CDTF">2018-12-14T21:20:18Z</dcterms:created>
  <dcterms:modified xsi:type="dcterms:W3CDTF">2025-07-29T13:14:37Z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3d13871-04ca-409e-a995-eb251e2693ca_Enabled">
    <vt:lpwstr>true</vt:lpwstr>
  </property>
  <property fmtid="{D5CDD505-2E9C-101B-9397-08002B2CF9AE}" pid="3" name="MSIP_Label_33d13871-04ca-409e-a995-eb251e2693ca_SetDate">
    <vt:lpwstr>2024-10-28T10:09:09Z</vt:lpwstr>
  </property>
  <property fmtid="{D5CDD505-2E9C-101B-9397-08002B2CF9AE}" pid="4" name="MSIP_Label_33d13871-04ca-409e-a995-eb251e2693ca_Method">
    <vt:lpwstr>Standard</vt:lpwstr>
  </property>
  <property fmtid="{D5CDD505-2E9C-101B-9397-08002B2CF9AE}" pid="5" name="MSIP_Label_33d13871-04ca-409e-a995-eb251e2693ca_Name">
    <vt:lpwstr>Intern</vt:lpwstr>
  </property>
  <property fmtid="{D5CDD505-2E9C-101B-9397-08002B2CF9AE}" pid="6" name="MSIP_Label_33d13871-04ca-409e-a995-eb251e2693ca_SiteId">
    <vt:lpwstr>7e7ffc63-c878-4435-afb3-23547295f6e3</vt:lpwstr>
  </property>
  <property fmtid="{D5CDD505-2E9C-101B-9397-08002B2CF9AE}" pid="7" name="MSIP_Label_33d13871-04ca-409e-a995-eb251e2693ca_ActionId">
    <vt:lpwstr>dce45a62-8be4-4223-93dc-913488edb649</vt:lpwstr>
  </property>
  <property fmtid="{D5CDD505-2E9C-101B-9397-08002B2CF9AE}" pid="8" name="MSIP_Label_33d13871-04ca-409e-a995-eb251e2693ca_ContentBits">
    <vt:lpwstr>0</vt:lpwstr>
  </property>
</Properties>
</file>